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Montserrat Medium" panose="020B0604020202020204" charset="0"/>
      <p:regular r:id="rId21"/>
      <p:bold r:id="rId22"/>
      <p:italic r:id="rId23"/>
      <p:bold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5bab6e7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5bab6e7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45bab6e7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45bab6e7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6c50562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46c50562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46c5056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46c5056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8f1323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e8f1323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46c50562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46c50562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45bab6e7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45bab6e7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5bab6e7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5bab6e7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45bab6e7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45bab6e7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45bab6e76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45bab6e76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23a8accaa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23a8accaa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45bab6e7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45bab6e7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23a8accaa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23a8accaa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5bab6e7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5bab6e7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97-020-0486-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sphere.ps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su-stewardship/scholarsphere-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psu-stewardship/scholarsphere-4/wiki/Architecture-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561975"/>
            <a:ext cx="9144000" cy="185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>
                <a:latin typeface="Montserrat"/>
                <a:ea typeface="Montserrat"/>
                <a:cs typeface="Montserrat"/>
                <a:sym typeface="Montserrat"/>
              </a:rPr>
              <a:t>ScholarSphere</a:t>
            </a:r>
            <a:r>
              <a:rPr lang="en" sz="5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5100">
                <a:solidFill>
                  <a:srgbClr val="741B47"/>
                </a:solidFill>
                <a:latin typeface="Montserrat"/>
                <a:ea typeface="Montserrat"/>
                <a:cs typeface="Montserrat"/>
                <a:sym typeface="Montserrat"/>
              </a:rPr>
              <a:t>4.0</a:t>
            </a:r>
            <a:endParaRPr sz="51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2910325"/>
            <a:ext cx="91440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Seth Erickson</a:t>
            </a:r>
            <a:endParaRPr sz="1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Data Librarian (Social Sciences)</a:t>
            </a:r>
            <a:endParaRPr sz="1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Research Informatics and Publishing</a:t>
            </a:r>
            <a:endParaRPr sz="1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DDD3E-69ED-46B6-B56B-BF8B8382FAA3}"/>
              </a:ext>
            </a:extLst>
          </p:cNvPr>
          <p:cNvSpPr txBox="1"/>
          <p:nvPr/>
        </p:nvSpPr>
        <p:spPr>
          <a:xfrm>
            <a:off x="2406450" y="4420413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https://scholarsphere.psu.edu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275" y="441800"/>
            <a:ext cx="5793900" cy="41948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756000" y="723850"/>
            <a:ext cx="76320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New Policies</a:t>
            </a:r>
            <a:b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a version is published, it can only be modified or deleted by administrators. (You can always create an updated version)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Deposits larger than </a:t>
            </a:r>
            <a:r>
              <a:rPr lang="en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 GB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require approval from repository managers.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minimum preservation timeframe is </a:t>
            </a:r>
            <a:r>
              <a:rPr lang="en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 years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After that period, the Libraries may remove content that does not warrant continued preservation.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improve discoverability and accessibility of deposited content, curators may enhance metadata and make available </a:t>
            </a:r>
            <a:r>
              <a:rPr lang="en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derivatives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deposited files in open, non-proprietary file formats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1378500" y="1451675"/>
            <a:ext cx="340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endParaRPr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Dann Bohn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 Coughlin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Binky Lush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Ryan Shenk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Adam Wead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3675300" y="1451675"/>
            <a:ext cx="340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Policies</a:t>
            </a:r>
            <a:endParaRPr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 Enriquez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Kathleen Phillips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Xuying Xin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5897353" y="1451675"/>
            <a:ext cx="203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Curation</a:t>
            </a:r>
            <a:endParaRPr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Allis Choi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Hannah Hadley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Xuying Xin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may curators alter or augment deposits?</a:t>
            </a: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086500" cy="27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 order to improve discoverability and accessibility of deposited content over the long term, Penn State Librarians may perform the following actions </a:t>
            </a:r>
            <a:r>
              <a:rPr lang="en" i="1">
                <a:solidFill>
                  <a:srgbClr val="000000"/>
                </a:solidFill>
              </a:rPr>
              <a:t>without permission from the depositor</a:t>
            </a:r>
            <a:r>
              <a:rPr lang="en">
                <a:solidFill>
                  <a:srgbClr val="000000"/>
                </a:solidFill>
              </a:rPr>
              <a:t>: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correct and </a:t>
            </a:r>
            <a:r>
              <a:rPr lang="en" b="1" u="sng">
                <a:solidFill>
                  <a:srgbClr val="000000"/>
                </a:solidFill>
              </a:rPr>
              <a:t>enhance metadata</a:t>
            </a:r>
            <a:r>
              <a:rPr lang="en">
                <a:solidFill>
                  <a:srgbClr val="000000"/>
                </a:solidFill>
              </a:rPr>
              <a:t> of deposited works (for example, the title, abstract, keywords, and publication date, as entered in the deposit form) in order to more accurately describe the work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create and make available </a:t>
            </a:r>
            <a:r>
              <a:rPr lang="en" b="1" u="sng">
                <a:solidFill>
                  <a:srgbClr val="000000"/>
                </a:solidFill>
              </a:rPr>
              <a:t>derivatives</a:t>
            </a:r>
            <a:r>
              <a:rPr lang="en">
                <a:solidFill>
                  <a:srgbClr val="000000"/>
                </a:solidFill>
              </a:rPr>
              <a:t> of deposited files in open, non-proprietary file formats (without affecting the content of the deposited files)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migrate content to new versions of ScholarSphere or its successor repository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preservation timeframe</a:t>
            </a: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08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TRUST Principles for digital repositories encourage explicit statement on minimum digital preservation timeframe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Policy: 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Deposited files and metadata are generally retained for the lifetime of the repository, however the guaranteed minimum preservation timeframe for work deposited to ScholarSphere is </a:t>
            </a:r>
            <a:r>
              <a:rPr lang="en" b="1" u="sng">
                <a:solidFill>
                  <a:srgbClr val="000000"/>
                </a:solidFill>
              </a:rPr>
              <a:t>ten years</a:t>
            </a:r>
            <a:r>
              <a:rPr lang="en">
                <a:solidFill>
                  <a:srgbClr val="000000"/>
                </a:solidFill>
              </a:rPr>
              <a:t>. After that period, the Libraries may remove content that does not warrant continued preservation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Lin, D., Crabtree, J., Dillo, I. et al. The TRUST Principles for digital repositories. </a:t>
            </a:r>
            <a:r>
              <a:rPr lang="en" sz="1200" i="1">
                <a:solidFill>
                  <a:srgbClr val="000000"/>
                </a:solidFill>
              </a:rPr>
              <a:t>Sci Data</a:t>
            </a:r>
            <a:r>
              <a:rPr lang="en" sz="1200">
                <a:solidFill>
                  <a:srgbClr val="000000"/>
                </a:solidFill>
              </a:rPr>
              <a:t> 7, 144 (2020). </a:t>
            </a:r>
            <a:r>
              <a:rPr lang="en" sz="12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https://doi.org/10.1038/s41597-020-0486-7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5974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The ScholarSphere Team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378500" y="1451675"/>
            <a:ext cx="3408300" cy="268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endParaRPr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Dann Bohn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 Coughlin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Binky Lush</a:t>
            </a:r>
            <a:b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Ryan Shenk</a:t>
            </a:r>
            <a:b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Adam Wead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205" y="1451675"/>
            <a:ext cx="3408300" cy="243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Policies</a:t>
            </a:r>
            <a:endParaRPr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Ana Enriquez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Kathleen Phillips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Xuying Xin</a:t>
            </a: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897353" y="1451675"/>
            <a:ext cx="2037000" cy="2001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Curation</a:t>
            </a:r>
            <a:endParaRPr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Allis Choi</a:t>
            </a:r>
            <a:b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Briana Ezray</a:t>
            </a:r>
            <a:b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Hannah Hadley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Xuying Xin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427400" y="1219150"/>
            <a:ext cx="6289200" cy="26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ScholarSphere Overview</a:t>
            </a:r>
            <a:endParaRPr sz="2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Institutional repository by Penn State Libraries</a:t>
            </a:r>
          </a:p>
          <a:p>
            <a:pPr lvl="1" indent="-342900">
              <a:spcBef>
                <a:spcPts val="0"/>
              </a:spcBef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-US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elf-deposit, content agnostic.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Facilitates open access scholarship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Launched in 2012, o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 of the first OA IRs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Currently 7,829 deposited works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https://scholarsphere.psu.edu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1778350" y="4789275"/>
            <a:ext cx="55875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doi:10.26207/w1vs-jz06 </a:t>
            </a:r>
            <a:endParaRPr sz="10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533" y="152400"/>
            <a:ext cx="5024935" cy="46368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197650" y="1228650"/>
            <a:ext cx="5622300" cy="26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ScholarSphere 3.0</a:t>
            </a:r>
            <a:endParaRPr sz="2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Difficult to maintain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readily scalable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Hard to integrate with other systems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Missing some important features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Lacking policies for curation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2207175" y="1228650"/>
            <a:ext cx="47748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ScholarSphere 4.0</a:t>
            </a:r>
            <a:endParaRPr sz="2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Updated software stack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“Cloud native”  approaches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API for better integrations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Supports versioning and drafts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lang="en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New policy framework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0" y="793943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Software Stack</a:t>
            </a:r>
            <a:endParaRPr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1654200" y="1510887"/>
            <a:ext cx="5835600" cy="3043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0000"/>
                </a:solidFill>
              </a:rPr>
              <a:t>Ruby on Rails</a:t>
            </a:r>
            <a:r>
              <a:rPr lang="en" sz="1400" dirty="0">
                <a:solidFill>
                  <a:srgbClr val="000000"/>
                </a:solidFill>
              </a:rPr>
              <a:t>	framework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Blacklight</a:t>
            </a:r>
            <a:r>
              <a:rPr lang="en" sz="1400" dirty="0">
                <a:solidFill>
                  <a:srgbClr val="000000"/>
                </a:solidFill>
              </a:rPr>
              <a:t> 		UI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Bootstrap</a:t>
            </a:r>
            <a:r>
              <a:rPr lang="en" sz="1400" dirty="0">
                <a:solidFill>
                  <a:srgbClr val="000000"/>
                </a:solidFill>
              </a:rPr>
              <a:t> 		UI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PostrgreSQL</a:t>
            </a:r>
            <a:r>
              <a:rPr lang="en" sz="1400" dirty="0">
                <a:solidFill>
                  <a:srgbClr val="000000"/>
                </a:solidFill>
              </a:rPr>
              <a:t> 	Database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AWS S3</a:t>
            </a:r>
            <a:r>
              <a:rPr lang="en" sz="1400" dirty="0">
                <a:solidFill>
                  <a:srgbClr val="000000"/>
                </a:solidFill>
              </a:rPr>
              <a:t> 		File storage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Solr </a:t>
            </a:r>
            <a:r>
              <a:rPr lang="en" sz="1400" dirty="0">
                <a:solidFill>
                  <a:srgbClr val="000000"/>
                </a:solidFill>
              </a:rPr>
              <a:t>		Indexing &amp; search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Redis/Sidekiq</a:t>
            </a:r>
            <a:r>
              <a:rPr lang="en" sz="1400" dirty="0">
                <a:solidFill>
                  <a:srgbClr val="000000"/>
                </a:solidFill>
              </a:rPr>
              <a:t> 	Asynchronous tasks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Kubernetes</a:t>
            </a:r>
            <a:r>
              <a:rPr lang="en" sz="1400" dirty="0">
                <a:solidFill>
                  <a:srgbClr val="000000"/>
                </a:solidFill>
              </a:rPr>
              <a:t>	Production deployment</a:t>
            </a:r>
            <a:br>
              <a:rPr lang="en" sz="1400" dirty="0">
                <a:solidFill>
                  <a:srgbClr val="000000"/>
                </a:solidFill>
              </a:rPr>
            </a:br>
            <a:r>
              <a:rPr lang="en" sz="1400" b="1" dirty="0">
                <a:solidFill>
                  <a:srgbClr val="000000"/>
                </a:solidFill>
              </a:rPr>
              <a:t>DataCite		</a:t>
            </a:r>
            <a:r>
              <a:rPr lang="en" sz="1400" dirty="0">
                <a:solidFill>
                  <a:srgbClr val="000000"/>
                </a:solidFill>
              </a:rPr>
              <a:t>DOI minting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https://github.com/psu-stewardship/scholarsphere</a:t>
            </a:r>
            <a:br>
              <a:rPr lang="en" sz="1600" dirty="0">
                <a:solidFill>
                  <a:srgbClr val="000000"/>
                </a:solidFill>
              </a:rPr>
            </a:br>
            <a:r>
              <a:rPr lang="en" sz="1200" i="1" dirty="0">
                <a:solidFill>
                  <a:srgbClr val="000000"/>
                </a:solidFill>
              </a:rPr>
              <a:t>Open sourced under an MIT License</a:t>
            </a:r>
            <a:endParaRPr sz="12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t="980"/>
          <a:stretch/>
        </p:blipFill>
        <p:spPr>
          <a:xfrm>
            <a:off x="857250" y="123825"/>
            <a:ext cx="7287197" cy="479107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Drafts &amp; Work Versions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900" y="1531250"/>
            <a:ext cx="5013423" cy="24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355450" y="1378850"/>
            <a:ext cx="3192000" cy="26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Work Version States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Draft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Files and metadata may be modified by the Work creator or repository administrators only.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Published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files and metadata may be accessed according to the access settings of the Work the Version belongs to. </a:t>
            </a:r>
            <a:r>
              <a:rPr lang="en" sz="1200" u="sng">
                <a:latin typeface="Montserrat"/>
                <a:ea typeface="Montserrat"/>
                <a:cs typeface="Montserrat"/>
                <a:sym typeface="Montserrat"/>
              </a:rPr>
              <a:t>Once published, only admins can delete or withdraw.</a:t>
            </a:r>
            <a:endParaRPr sz="12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Withdrawn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: metadata (but not files) may be accessed according to the access settings of the Work the Version belongs to.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098200" y="4260750"/>
            <a:ext cx="6790800" cy="2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https://github.com/psu-stewardship/scholarsphere/wiki/Architecture-Overview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673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</vt:lpstr>
      <vt:lpstr>Montserrat SemiBold</vt:lpstr>
      <vt:lpstr>Arial</vt:lpstr>
      <vt:lpstr>Montserrat Medium</vt:lpstr>
      <vt:lpstr>Simple Light</vt:lpstr>
      <vt:lpstr>ScholarSphere 4.0</vt:lpstr>
      <vt:lpstr>The ScholarSphere Team</vt:lpstr>
      <vt:lpstr>PowerPoint Presentation</vt:lpstr>
      <vt:lpstr>PowerPoint Presentation</vt:lpstr>
      <vt:lpstr>PowerPoint Presentation</vt:lpstr>
      <vt:lpstr>PowerPoint Presentation</vt:lpstr>
      <vt:lpstr>Software Stack</vt:lpstr>
      <vt:lpstr>PowerPoint Presentation</vt:lpstr>
      <vt:lpstr>Drafts &amp; Work Versions </vt:lpstr>
      <vt:lpstr>PowerPoint Presentation</vt:lpstr>
      <vt:lpstr>PowerPoint Presentation</vt:lpstr>
      <vt:lpstr>Thank You!</vt:lpstr>
      <vt:lpstr>How may curators alter or augment deposits?</vt:lpstr>
      <vt:lpstr>Minimum preservation timeframe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ScholarSphere 4.0</dc:title>
  <cp:lastModifiedBy>Erickson, Seth R</cp:lastModifiedBy>
  <cp:revision>4</cp:revision>
  <dcterms:modified xsi:type="dcterms:W3CDTF">2021-01-08T16:51:06Z</dcterms:modified>
</cp:coreProperties>
</file>