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0"/>
  </p:notesMasterIdLst>
  <p:handoutMasterIdLst>
    <p:handoutMasterId r:id="rId31"/>
  </p:handoutMasterIdLst>
  <p:sldIdLst>
    <p:sldId id="314" r:id="rId5"/>
    <p:sldId id="317" r:id="rId6"/>
    <p:sldId id="315" r:id="rId7"/>
    <p:sldId id="361" r:id="rId8"/>
    <p:sldId id="323" r:id="rId9"/>
    <p:sldId id="318" r:id="rId10"/>
    <p:sldId id="327" r:id="rId11"/>
    <p:sldId id="355" r:id="rId12"/>
    <p:sldId id="333" r:id="rId13"/>
    <p:sldId id="334" r:id="rId14"/>
    <p:sldId id="356" r:id="rId15"/>
    <p:sldId id="335" r:id="rId16"/>
    <p:sldId id="336" r:id="rId17"/>
    <p:sldId id="348" r:id="rId18"/>
    <p:sldId id="359" r:id="rId19"/>
    <p:sldId id="362" r:id="rId20"/>
    <p:sldId id="357" r:id="rId21"/>
    <p:sldId id="353" r:id="rId22"/>
    <p:sldId id="360" r:id="rId23"/>
    <p:sldId id="358" r:id="rId24"/>
    <p:sldId id="364" r:id="rId25"/>
    <p:sldId id="345" r:id="rId26"/>
    <p:sldId id="346" r:id="rId27"/>
    <p:sldId id="347" r:id="rId28"/>
    <p:sldId id="322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6A6A6"/>
    <a:srgbClr val="252626"/>
    <a:srgbClr val="EDEBEB"/>
    <a:srgbClr val="C6BFBB"/>
    <a:srgbClr val="969696"/>
    <a:srgbClr val="9E9A95"/>
    <a:srgbClr val="382E25"/>
    <a:srgbClr val="C17945"/>
    <a:srgbClr val="31526A"/>
    <a:srgbClr val="690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94" autoAdjust="0"/>
  </p:normalViewPr>
  <p:slideViewPr>
    <p:cSldViewPr snapToGrid="0" snapToObjects="1">
      <p:cViewPr varScale="1">
        <p:scale>
          <a:sx n="157" d="100"/>
          <a:sy n="157" d="100"/>
        </p:scale>
        <p:origin x="160" y="304"/>
      </p:cViewPr>
      <p:guideLst>
        <p:guide orient="horz" pos="3185"/>
        <p:guide pos="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59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33304" y="-648376"/>
            <a:ext cx="733465" cy="2367520"/>
            <a:chOff x="685136" y="-246616"/>
            <a:chExt cx="733465" cy="2367520"/>
          </a:xfrm>
        </p:grpSpPr>
        <p:sp>
          <p:nvSpPr>
            <p:cNvPr id="6" name="Rectangle 5"/>
            <p:cNvSpPr/>
            <p:nvPr userDrawn="1"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3" y="2766523"/>
            <a:ext cx="7734221" cy="111449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0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4709821"/>
            <a:ext cx="7734222" cy="277654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INDIANA UNIVERSITY BLOOMINGTON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2443859"/>
            <a:ext cx="7734222" cy="252412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SCHOOL, DEPARTMENT, OR UNIT</a:t>
            </a:r>
          </a:p>
        </p:txBody>
      </p:sp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2274522"/>
            <a:ext cx="6802482" cy="656910"/>
          </a:xfrm>
        </p:spPr>
        <p:txBody>
          <a:bodyPr anchor="ctr">
            <a:noAutofit/>
          </a:bodyPr>
          <a:lstStyle>
            <a:lvl1pPr>
              <a:defRPr sz="40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031339"/>
            <a:ext cx="3700462" cy="252412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827" y="759070"/>
            <a:ext cx="8004391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629404"/>
            <a:ext cx="8015594" cy="281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8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348" y="759070"/>
            <a:ext cx="8004409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48" y="1630404"/>
            <a:ext cx="8011069" cy="2818769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+mj-lt"/>
              <a:buAutoNum type="arabicPeriod"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24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0124" y="1629404"/>
            <a:ext cx="4560579" cy="28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09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1042" y="4235585"/>
            <a:ext cx="536130" cy="922081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D10E6-FF8A-CC4E-B6D5-BFBD2D0FE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083" t="-148" r="-1556" b="28718"/>
          <a:stretch/>
        </p:blipFill>
        <p:spPr>
          <a:xfrm>
            <a:off x="1240484" y="4147274"/>
            <a:ext cx="4622227" cy="457200"/>
          </a:xfrm>
          <a:prstGeom prst="rect">
            <a:avLst/>
          </a:prstGeom>
        </p:spPr>
      </p:pic>
      <p:pic>
        <p:nvPicPr>
          <p:cNvPr id="13" name="Picture 12" descr="tab-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5" y="4326066"/>
            <a:ext cx="357525" cy="45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634604"/>
            <a:ext cx="68024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1589938"/>
            <a:ext cx="6802482" cy="32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ssi-stage.dlib.indiana.edu/concern/paged_resources/fb4948667?locale=en" TargetMode="External"/><Relationship Id="rId4" Type="http://schemas.openxmlformats.org/officeDocument/2006/relationships/hyperlink" Target="https://iucat.iu.edu/catalog/598645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ssi-stage.dlib.indiana.edu/concern/paged_resources/3j3332392?locale=e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ssi-stage.dlib.indiana.edu/importers/16?locale=e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thub.com/samvera-labs/bulkra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ssi-stage.dlib.indiana.edu/concern/paged_resources/fb4948667?locale=en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amvera-labs/allinson_flex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ing-essi-web.notch8.cloud/concern/images/q524jn76v?locale=e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hyperlink" Target="https://staging-essi-web.notch8.cloud/concern/images/j3860692c?locale=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mvera-labs/bulkrax" TargetMode="External"/><Relationship Id="rId2" Type="http://schemas.openxmlformats.org/officeDocument/2006/relationships/hyperlink" Target="https://github.com/IU-Libraries-Joint-Development/essi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github.com/samvera-labs/allinson_fle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95" y="2209276"/>
            <a:ext cx="7734221" cy="1114494"/>
          </a:xfrm>
        </p:spPr>
        <p:txBody>
          <a:bodyPr>
            <a:normAutofit/>
          </a:bodyPr>
          <a:lstStyle/>
          <a:p>
            <a:r>
              <a:rPr lang="en-US" dirty="0"/>
              <a:t>Digital Collections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INDIANA UNIVERSITY BLOOMINGTON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0695" y="3197564"/>
            <a:ext cx="7734222" cy="252412"/>
          </a:xfrm>
        </p:spPr>
        <p:txBody>
          <a:bodyPr/>
          <a:lstStyle/>
          <a:p>
            <a:r>
              <a:rPr lang="en-US" dirty="0"/>
              <a:t>Indiana University’s Image Repository Demonstration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30694" y="360284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C6BFBB"/>
                </a:solidFill>
              </a:rPr>
              <a:t>Nick Homenda</a:t>
            </a:r>
          </a:p>
          <a:p>
            <a:r>
              <a:rPr lang="en-US" sz="1400" dirty="0">
                <a:solidFill>
                  <a:srgbClr val="C6BFBB"/>
                </a:solidFill>
              </a:rPr>
              <a:t>Indiana University Bloomington</a:t>
            </a:r>
          </a:p>
          <a:p>
            <a:r>
              <a:rPr lang="en-US" sz="1400" dirty="0">
                <a:solidFill>
                  <a:srgbClr val="C6BFBB"/>
                </a:solidFill>
              </a:rPr>
              <a:t>September 11, 2020</a:t>
            </a:r>
          </a:p>
        </p:txBody>
      </p:sp>
    </p:spTree>
    <p:extLst>
      <p:ext uri="{BB962C8B-B14F-4D97-AF65-F5344CB8AC3E}">
        <p14:creationId xmlns:p14="http://schemas.microsoft.com/office/powerpoint/2010/main" val="91901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1;p20"/>
          <p:cNvSpPr txBox="1">
            <a:spLocks/>
          </p:cNvSpPr>
          <p:nvPr/>
        </p:nvSpPr>
        <p:spPr>
          <a:xfrm>
            <a:off x="1053481" y="504636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00" spc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Google Shape;231;p20">
            <a:extLst>
              <a:ext uri="{FF2B5EF4-FFF2-40B4-BE49-F238E27FC236}">
                <a16:creationId xmlns:a16="http://schemas.microsoft.com/office/drawing/2014/main" id="{B92B758D-BC3A-4204-A81D-2F134D3AEA4C}"/>
              </a:ext>
            </a:extLst>
          </p:cNvPr>
          <p:cNvSpPr txBox="1">
            <a:spLocks/>
          </p:cNvSpPr>
          <p:nvPr/>
        </p:nvSpPr>
        <p:spPr>
          <a:xfrm>
            <a:off x="1087498" y="69207"/>
            <a:ext cx="71198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dirty="0">
                <a:latin typeface="Arial"/>
                <a:cs typeface="Calibri"/>
              </a:rPr>
              <a:t>Digital Collections Metadata Import</a:t>
            </a:r>
          </a:p>
        </p:txBody>
      </p:sp>
      <p:sp>
        <p:nvSpPr>
          <p:cNvPr id="6" name="Google Shape;231;p20">
            <a:extLst>
              <a:ext uri="{FF2B5EF4-FFF2-40B4-BE49-F238E27FC236}">
                <a16:creationId xmlns:a16="http://schemas.microsoft.com/office/drawing/2014/main" id="{D06027F2-1F54-4DC1-83C8-DD29EFC73D58}"/>
              </a:ext>
            </a:extLst>
          </p:cNvPr>
          <p:cNvSpPr txBox="1">
            <a:spLocks/>
          </p:cNvSpPr>
          <p:nvPr/>
        </p:nvSpPr>
        <p:spPr>
          <a:xfrm>
            <a:off x="1121515" y="387207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1400" dirty="0">
                <a:latin typeface="Arial"/>
                <a:cs typeface="Calibri"/>
              </a:rPr>
              <a:t>Fetch library catalog data for items by unique identifier</a:t>
            </a:r>
            <a:endParaRPr lang="en-US" sz="1400" dirty="0">
              <a:latin typeface="Arial"/>
            </a:endParaRPr>
          </a:p>
        </p:txBody>
      </p:sp>
      <p:pic>
        <p:nvPicPr>
          <p:cNvPr id="7" name="Picture 6" descr="Screenshot of library catalog record">
            <a:extLst>
              <a:ext uri="{FF2B5EF4-FFF2-40B4-BE49-F238E27FC236}">
                <a16:creationId xmlns:a16="http://schemas.microsoft.com/office/drawing/2014/main" id="{13725D43-DA5C-8F4D-A15D-BF8B5A2AE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4" y="1105160"/>
            <a:ext cx="4140311" cy="2571750"/>
          </a:xfrm>
          <a:prstGeom prst="rect">
            <a:avLst/>
          </a:prstGeom>
        </p:spPr>
      </p:pic>
      <p:pic>
        <p:nvPicPr>
          <p:cNvPr id="9" name="Picture 8" descr="Screenshot of imported metadata from library catalog record">
            <a:extLst>
              <a:ext uri="{FF2B5EF4-FFF2-40B4-BE49-F238E27FC236}">
                <a16:creationId xmlns:a16="http://schemas.microsoft.com/office/drawing/2014/main" id="{8A32068E-2819-7D40-ACEF-58C1CFAF2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565" y="1023207"/>
            <a:ext cx="4931611" cy="3303872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C619E630-6088-0241-BA09-FE373DAD0D27}"/>
              </a:ext>
            </a:extLst>
          </p:cNvPr>
          <p:cNvSpPr/>
          <p:nvPr/>
        </p:nvSpPr>
        <p:spPr>
          <a:xfrm>
            <a:off x="3880624" y="2408306"/>
            <a:ext cx="669073" cy="4247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704BD-9E2D-6A48-B2D2-BF09D05EAFF7}"/>
              </a:ext>
            </a:extLst>
          </p:cNvPr>
          <p:cNvSpPr txBox="1"/>
          <p:nvPr/>
        </p:nvSpPr>
        <p:spPr>
          <a:xfrm>
            <a:off x="0" y="3859901"/>
            <a:ext cx="261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hlinkClick r:id="rId4"/>
              </a:rPr>
              <a:t>https://iucat.iu.edu/catalog/5986457</a:t>
            </a:r>
            <a:endParaRPr lang="en-US" sz="1200" u="sng" dirty="0"/>
          </a:p>
          <a:p>
            <a:endParaRPr lang="en-US" sz="1200" u="sng" dirty="0"/>
          </a:p>
          <a:p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BCEE9-2322-5149-A478-F9207637AC10}"/>
              </a:ext>
            </a:extLst>
          </p:cNvPr>
          <p:cNvSpPr txBox="1"/>
          <p:nvPr/>
        </p:nvSpPr>
        <p:spPr>
          <a:xfrm>
            <a:off x="3447207" y="4338710"/>
            <a:ext cx="59881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hlinkClick r:id="rId5"/>
              </a:rPr>
              <a:t>https://essi-stage.dlib.indiana.edu/concern/paged_resources/fb4948667?locale=en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9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1;p20"/>
          <p:cNvSpPr txBox="1">
            <a:spLocks/>
          </p:cNvSpPr>
          <p:nvPr/>
        </p:nvSpPr>
        <p:spPr>
          <a:xfrm>
            <a:off x="1053481" y="504636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00" spc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shot of ESSI file manager page">
            <a:extLst>
              <a:ext uri="{FF2B5EF4-FFF2-40B4-BE49-F238E27FC236}">
                <a16:creationId xmlns:a16="http://schemas.microsoft.com/office/drawing/2014/main" id="{8A2BAC25-9877-432E-B46F-87931596A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70" y="1023207"/>
            <a:ext cx="7312077" cy="35696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31;p20">
            <a:extLst>
              <a:ext uri="{FF2B5EF4-FFF2-40B4-BE49-F238E27FC236}">
                <a16:creationId xmlns:a16="http://schemas.microsoft.com/office/drawing/2014/main" id="{B92B758D-BC3A-4204-A81D-2F134D3AEA4C}"/>
              </a:ext>
            </a:extLst>
          </p:cNvPr>
          <p:cNvSpPr txBox="1">
            <a:spLocks/>
          </p:cNvSpPr>
          <p:nvPr/>
        </p:nvSpPr>
        <p:spPr>
          <a:xfrm>
            <a:off x="1087498" y="69207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dirty="0">
                <a:latin typeface="Arial"/>
                <a:cs typeface="Calibri"/>
              </a:rPr>
              <a:t>Digital Collections File Manager</a:t>
            </a:r>
          </a:p>
        </p:txBody>
      </p:sp>
      <p:sp>
        <p:nvSpPr>
          <p:cNvPr id="6" name="Google Shape;231;p20">
            <a:extLst>
              <a:ext uri="{FF2B5EF4-FFF2-40B4-BE49-F238E27FC236}">
                <a16:creationId xmlns:a16="http://schemas.microsoft.com/office/drawing/2014/main" id="{D06027F2-1F54-4DC1-83C8-DD29EFC73D58}"/>
              </a:ext>
            </a:extLst>
          </p:cNvPr>
          <p:cNvSpPr txBox="1">
            <a:spLocks/>
          </p:cNvSpPr>
          <p:nvPr/>
        </p:nvSpPr>
        <p:spPr>
          <a:xfrm>
            <a:off x="1121515" y="387207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1400" dirty="0">
                <a:latin typeface="Arial"/>
                <a:cs typeface="Calibri"/>
              </a:rPr>
              <a:t>Apply labels, ordering, and pagination</a:t>
            </a:r>
            <a:endParaRPr lang="en-US" sz="1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38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1;p20"/>
          <p:cNvSpPr txBox="1">
            <a:spLocks/>
          </p:cNvSpPr>
          <p:nvPr/>
        </p:nvSpPr>
        <p:spPr>
          <a:xfrm>
            <a:off x="1053481" y="504636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00" spc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Google Shape;233;p20"/>
          <p:cNvSpPr txBox="1">
            <a:spLocks/>
          </p:cNvSpPr>
          <p:nvPr/>
        </p:nvSpPr>
        <p:spPr>
          <a:xfrm>
            <a:off x="8556775" y="4812625"/>
            <a:ext cx="5871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mtClean="0">
                <a:solidFill>
                  <a:srgbClr val="FFFFFF"/>
                </a:solidFill>
              </a:rPr>
              <a:pPr algn="r"/>
              <a:t>12</a:t>
            </a:fld>
            <a:endParaRPr lang="en">
              <a:solidFill>
                <a:srgbClr val="FFFFFF"/>
              </a:solidFill>
            </a:endParaRPr>
          </a:p>
        </p:txBody>
      </p:sp>
      <p:sp>
        <p:nvSpPr>
          <p:cNvPr id="4" name="Google Shape;231;p20">
            <a:extLst>
              <a:ext uri="{FF2B5EF4-FFF2-40B4-BE49-F238E27FC236}">
                <a16:creationId xmlns:a16="http://schemas.microsoft.com/office/drawing/2014/main" id="{B92B758D-BC3A-4204-A81D-2F134D3AEA4C}"/>
              </a:ext>
            </a:extLst>
          </p:cNvPr>
          <p:cNvSpPr txBox="1">
            <a:spLocks/>
          </p:cNvSpPr>
          <p:nvPr/>
        </p:nvSpPr>
        <p:spPr>
          <a:xfrm>
            <a:off x="1087497" y="69207"/>
            <a:ext cx="7003021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dirty="0">
                <a:latin typeface="Arial"/>
                <a:cs typeface="Calibri"/>
              </a:rPr>
              <a:t>Digital Collections Structural Editor</a:t>
            </a:r>
          </a:p>
        </p:txBody>
      </p:sp>
      <p:sp>
        <p:nvSpPr>
          <p:cNvPr id="5" name="Google Shape;231;p20">
            <a:extLst>
              <a:ext uri="{FF2B5EF4-FFF2-40B4-BE49-F238E27FC236}">
                <a16:creationId xmlns:a16="http://schemas.microsoft.com/office/drawing/2014/main" id="{D06027F2-1F54-4DC1-83C8-DD29EFC73D58}"/>
              </a:ext>
            </a:extLst>
          </p:cNvPr>
          <p:cNvSpPr txBox="1">
            <a:spLocks/>
          </p:cNvSpPr>
          <p:nvPr/>
        </p:nvSpPr>
        <p:spPr>
          <a:xfrm>
            <a:off x="1121515" y="387207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1400" dirty="0">
                <a:latin typeface="Arial"/>
                <a:cs typeface="Calibri"/>
              </a:rPr>
              <a:t>Add hierarchical structure</a:t>
            </a:r>
          </a:p>
        </p:txBody>
      </p:sp>
      <p:pic>
        <p:nvPicPr>
          <p:cNvPr id="6" name="Picture 4" descr="Screenshot of the structural editor">
            <a:extLst>
              <a:ext uri="{FF2B5EF4-FFF2-40B4-BE49-F238E27FC236}">
                <a16:creationId xmlns:a16="http://schemas.microsoft.com/office/drawing/2014/main" id="{83089FF5-7314-4F38-A404-0B65C0EBA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54" y="969160"/>
            <a:ext cx="6312828" cy="31299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7F1B08-6375-7D40-B587-64AEDD1DC133}"/>
              </a:ext>
            </a:extLst>
          </p:cNvPr>
          <p:cNvSpPr/>
          <p:nvPr/>
        </p:nvSpPr>
        <p:spPr>
          <a:xfrm>
            <a:off x="1509165" y="40991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https://essi-stage.dlib.indiana.edu/concern/paged_resources/3j3332392?locale=en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0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1;p20"/>
          <p:cNvSpPr txBox="1">
            <a:spLocks/>
          </p:cNvSpPr>
          <p:nvPr/>
        </p:nvSpPr>
        <p:spPr>
          <a:xfrm>
            <a:off x="1053481" y="504636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00" spc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Google Shape;231;p20">
            <a:extLst>
              <a:ext uri="{FF2B5EF4-FFF2-40B4-BE49-F238E27FC236}">
                <a16:creationId xmlns:a16="http://schemas.microsoft.com/office/drawing/2014/main" id="{B92B758D-BC3A-4204-A81D-2F134D3AEA4C}"/>
              </a:ext>
            </a:extLst>
          </p:cNvPr>
          <p:cNvSpPr txBox="1">
            <a:spLocks/>
          </p:cNvSpPr>
          <p:nvPr/>
        </p:nvSpPr>
        <p:spPr>
          <a:xfrm>
            <a:off x="1087498" y="69207"/>
            <a:ext cx="6684902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dirty="0" err="1">
                <a:latin typeface="Arial"/>
                <a:cs typeface="Calibri"/>
              </a:rPr>
              <a:t>Digtal</a:t>
            </a:r>
            <a:r>
              <a:rPr lang="en-US" dirty="0">
                <a:latin typeface="Arial"/>
                <a:cs typeface="Calibri"/>
              </a:rPr>
              <a:t> Collections Search Within</a:t>
            </a:r>
          </a:p>
        </p:txBody>
      </p:sp>
      <p:sp>
        <p:nvSpPr>
          <p:cNvPr id="5" name="Google Shape;231;p20">
            <a:extLst>
              <a:ext uri="{FF2B5EF4-FFF2-40B4-BE49-F238E27FC236}">
                <a16:creationId xmlns:a16="http://schemas.microsoft.com/office/drawing/2014/main" id="{D06027F2-1F54-4DC1-83C8-DD29EFC73D58}"/>
              </a:ext>
            </a:extLst>
          </p:cNvPr>
          <p:cNvSpPr txBox="1">
            <a:spLocks/>
          </p:cNvSpPr>
          <p:nvPr/>
        </p:nvSpPr>
        <p:spPr>
          <a:xfrm>
            <a:off x="1087498" y="396462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sz="1400" dirty="0">
                <a:latin typeface="Arial"/>
                <a:cs typeface="Calibri"/>
              </a:rPr>
              <a:t>Based on community work around IIIF </a:t>
            </a:r>
          </a:p>
        </p:txBody>
      </p:sp>
      <p:pic>
        <p:nvPicPr>
          <p:cNvPr id="6" name="Picture 5" descr="Screenshot of search within the Universal Viewer">
            <a:extLst>
              <a:ext uri="{FF2B5EF4-FFF2-40B4-BE49-F238E27FC236}">
                <a16:creationId xmlns:a16="http://schemas.microsoft.com/office/drawing/2014/main" id="{1CD020C0-1B0D-4BA0-B41D-943F2DF86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70" y="1032462"/>
            <a:ext cx="4660279" cy="3581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72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A015-EDAC-4CFD-8894-DB912975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94" y="2274522"/>
            <a:ext cx="6802482" cy="656910"/>
          </a:xfrm>
        </p:spPr>
        <p:txBody>
          <a:bodyPr/>
          <a:lstStyle/>
          <a:p>
            <a:r>
              <a:rPr lang="en-US" dirty="0"/>
              <a:t>Bulk Import/Export, PDFs, and </a:t>
            </a:r>
            <a:r>
              <a:rPr lang="en-US" dirty="0" err="1"/>
              <a:t>Allinson</a:t>
            </a:r>
            <a:r>
              <a:rPr lang="en-US" dirty="0"/>
              <a:t> Flex</a:t>
            </a:r>
          </a:p>
        </p:txBody>
      </p:sp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10CE0226-1EB1-E94F-B2B7-8D1CE456C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94" y="3985315"/>
            <a:ext cx="2743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9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C620-1611-004A-92EA-32ED1BE1C2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Bulk Import and Export</a:t>
            </a:r>
          </a:p>
        </p:txBody>
      </p:sp>
      <p:pic>
        <p:nvPicPr>
          <p:cNvPr id="6" name="Picture 5" descr="Batch import screenshot of a spreadsheet">
            <a:extLst>
              <a:ext uri="{FF2B5EF4-FFF2-40B4-BE49-F238E27FC236}">
                <a16:creationId xmlns:a16="http://schemas.microsoft.com/office/drawing/2014/main" id="{268DD8D8-9ED7-AC48-B170-756CC1BA9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48" y="1360126"/>
            <a:ext cx="5877452" cy="2608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2141E3-C503-5543-8080-0B3CEDF77A4A}"/>
              </a:ext>
            </a:extLst>
          </p:cNvPr>
          <p:cNvSpPr txBox="1"/>
          <p:nvPr/>
        </p:nvSpPr>
        <p:spPr>
          <a:xfrm>
            <a:off x="5524225" y="4146279"/>
            <a:ext cx="234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Completed Batch</a:t>
            </a:r>
            <a:endParaRPr lang="en-US" u="sng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6BE623-6AF3-C044-A492-140C088052FA}"/>
              </a:ext>
            </a:extLst>
          </p:cNvPr>
          <p:cNvSpPr/>
          <p:nvPr/>
        </p:nvSpPr>
        <p:spPr>
          <a:xfrm>
            <a:off x="523348" y="4146279"/>
            <a:ext cx="4262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https://github.com/samvera-labs/bulkrax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92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193BB-A275-CD4D-8CB6-E2D0399516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PDF Generation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D6299-3C8A-304D-959C-C97109D90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https://essi-stage.dlib.indiana.edu/concern/paged_resources/fb4948667?locale=en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36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1;p20">
            <a:extLst>
              <a:ext uri="{FF2B5EF4-FFF2-40B4-BE49-F238E27FC236}">
                <a16:creationId xmlns:a16="http://schemas.microsoft.com/office/drawing/2014/main" id="{8C38024C-0D3A-4E20-9F1F-AD1BD81854A6}"/>
              </a:ext>
            </a:extLst>
          </p:cNvPr>
          <p:cNvSpPr txBox="1">
            <a:spLocks/>
          </p:cNvSpPr>
          <p:nvPr/>
        </p:nvSpPr>
        <p:spPr>
          <a:xfrm>
            <a:off x="778740" y="1140977"/>
            <a:ext cx="6840619" cy="327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342900" indent="-342900">
              <a:buClrTx/>
              <a:buFont typeface="Arial"/>
              <a:buChar char="•"/>
            </a:pPr>
            <a:endParaRPr lang="en-US" sz="2000" dirty="0">
              <a:latin typeface="Arial"/>
              <a:cs typeface="Calibri"/>
            </a:endParaRPr>
          </a:p>
          <a:p>
            <a:pPr marL="342900" indent="-342900">
              <a:buClrTx/>
              <a:buFont typeface="Arial"/>
              <a:buChar char="•"/>
            </a:pPr>
            <a:endParaRPr lang="en-US" sz="2000" dirty="0">
              <a:latin typeface="Arial"/>
              <a:cs typeface="Calibri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000" dirty="0">
                <a:latin typeface="Arial"/>
                <a:cs typeface="Calibri"/>
                <a:hlinkClick r:id="rId2"/>
              </a:rPr>
              <a:t>https://github.com/samvera-labs/allinson_flex</a:t>
            </a:r>
            <a:endParaRPr lang="en-US" sz="2000" dirty="0">
              <a:latin typeface="Arial"/>
              <a:cs typeface="Calibri"/>
            </a:endParaRPr>
          </a:p>
          <a:p>
            <a:pPr marL="342900" indent="-342900">
              <a:buClrTx/>
              <a:buFont typeface="Arial"/>
              <a:buChar char="•"/>
            </a:pPr>
            <a:r>
              <a:rPr lang="en-US" sz="2000" dirty="0">
                <a:latin typeface="Arial"/>
                <a:cs typeface="Calibri"/>
              </a:rPr>
              <a:t>Gem implementing Machine-readable metadata modeling (M3) specifications found in Houndstooth 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000" dirty="0">
                <a:latin typeface="Arial"/>
                <a:cs typeface="Calibri"/>
              </a:rPr>
              <a:t>Reads M3 schema and a profile YAML file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000" dirty="0">
                <a:latin typeface="Arial"/>
                <a:cs typeface="Calibri"/>
              </a:rPr>
              <a:t>Graphical interface in Hyrax</a:t>
            </a:r>
          </a:p>
          <a:p>
            <a:pPr marL="342900" indent="-342900">
              <a:buClrTx/>
              <a:buFont typeface="Arial"/>
              <a:buChar char="•"/>
            </a:pPr>
            <a:r>
              <a:rPr lang="en-US" sz="2000" dirty="0">
                <a:latin typeface="Arial"/>
                <a:cs typeface="Calibri"/>
              </a:rPr>
              <a:t>Properties defined dynamically and stored as data</a:t>
            </a:r>
          </a:p>
          <a:p>
            <a:pPr marL="342900" indent="-342900">
              <a:buClrTx/>
              <a:buFont typeface="Arial"/>
              <a:buChar char="•"/>
            </a:pPr>
            <a:endParaRPr lang="en-US" sz="2000" dirty="0">
              <a:latin typeface="Arial"/>
              <a:cs typeface="Calibri"/>
            </a:endParaRPr>
          </a:p>
          <a:p>
            <a:pPr marL="342900" indent="-342900">
              <a:buClrTx/>
              <a:buFont typeface="Arial"/>
              <a:buChar char="•"/>
            </a:pPr>
            <a:endParaRPr lang="en-US" sz="2000" dirty="0">
              <a:latin typeface="Arial"/>
              <a:cs typeface="Calibri"/>
            </a:endParaRPr>
          </a:p>
          <a:p>
            <a:pPr marL="342900" indent="-342900">
              <a:buClrTx/>
              <a:buFont typeface="Arial"/>
              <a:buChar char="•"/>
            </a:pPr>
            <a:endParaRPr lang="en-US" sz="2000" dirty="0"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cs typeface="Calibri"/>
            </a:endParaRPr>
          </a:p>
        </p:txBody>
      </p:sp>
      <p:sp>
        <p:nvSpPr>
          <p:cNvPr id="2" name="Google Shape;231;p20">
            <a:extLst>
              <a:ext uri="{FF2B5EF4-FFF2-40B4-BE49-F238E27FC236}">
                <a16:creationId xmlns:a16="http://schemas.microsoft.com/office/drawing/2014/main" id="{6AB0AC58-5B45-4804-9232-000CFB4ED364}"/>
              </a:ext>
            </a:extLst>
          </p:cNvPr>
          <p:cNvSpPr txBox="1">
            <a:spLocks/>
          </p:cNvSpPr>
          <p:nvPr/>
        </p:nvSpPr>
        <p:spPr>
          <a:xfrm>
            <a:off x="778740" y="355043"/>
            <a:ext cx="7411177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dirty="0" err="1">
                <a:latin typeface="Arial"/>
                <a:cs typeface="Calibri"/>
              </a:rPr>
              <a:t>Allinson</a:t>
            </a:r>
            <a:r>
              <a:rPr lang="en-US" dirty="0">
                <a:latin typeface="Arial"/>
                <a:cs typeface="Calibri"/>
              </a:rPr>
              <a:t> Flex</a:t>
            </a:r>
          </a:p>
        </p:txBody>
      </p:sp>
    </p:spTree>
    <p:extLst>
      <p:ext uri="{BB962C8B-B14F-4D97-AF65-F5344CB8AC3E}">
        <p14:creationId xmlns:p14="http://schemas.microsoft.com/office/powerpoint/2010/main" val="477430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1;p20">
            <a:extLst>
              <a:ext uri="{FF2B5EF4-FFF2-40B4-BE49-F238E27FC236}">
                <a16:creationId xmlns:a16="http://schemas.microsoft.com/office/drawing/2014/main" id="{B92B758D-BC3A-4204-A81D-2F134D3AEA4C}"/>
              </a:ext>
            </a:extLst>
          </p:cNvPr>
          <p:cNvSpPr txBox="1">
            <a:spLocks/>
          </p:cNvSpPr>
          <p:nvPr/>
        </p:nvSpPr>
        <p:spPr>
          <a:xfrm>
            <a:off x="625122" y="253993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/>
                <a:cs typeface="Calibri"/>
              </a:rPr>
              <a:t>Flexible Metadata Modeling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3" name="Picture 4" descr="Flexible metadata profile screenshot">
            <a:extLst>
              <a:ext uri="{FF2B5EF4-FFF2-40B4-BE49-F238E27FC236}">
                <a16:creationId xmlns:a16="http://schemas.microsoft.com/office/drawing/2014/main" id="{31010D6E-4349-4A36-A0EA-813468AA5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22" y="988771"/>
            <a:ext cx="7780866" cy="32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17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92DD-1EBF-AA43-889A-08A168BB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 Contexts</a:t>
            </a:r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FCD9F7A-E0A6-7348-BFD9-8A7498247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33" y="1407547"/>
            <a:ext cx="3531019" cy="25775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E13595-21C0-D548-890E-A09419DAAA6C}"/>
              </a:ext>
            </a:extLst>
          </p:cNvPr>
          <p:cNvSpPr/>
          <p:nvPr/>
        </p:nvSpPr>
        <p:spPr>
          <a:xfrm>
            <a:off x="5021271" y="3999819"/>
            <a:ext cx="3506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https://staging-essi-web.notch8.cloud/concern/images/q524jn76v?locale=en</a:t>
            </a:r>
            <a:endParaRPr lang="en-US" sz="1200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87DD91-2CF6-BF49-939D-EEA2202D01FB}"/>
              </a:ext>
            </a:extLst>
          </p:cNvPr>
          <p:cNvSpPr/>
          <p:nvPr/>
        </p:nvSpPr>
        <p:spPr>
          <a:xfrm>
            <a:off x="-1443042" y="3999819"/>
            <a:ext cx="5247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4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https://staging-essi-web.notch8.cloud/concern/images/j3860692c?locale=en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shot of ICO item">
            <a:extLst>
              <a:ext uri="{FF2B5EF4-FFF2-40B4-BE49-F238E27FC236}">
                <a16:creationId xmlns:a16="http://schemas.microsoft.com/office/drawing/2014/main" id="{2A6BE4BB-D617-7D47-BCA5-A199F5059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48" y="1422310"/>
            <a:ext cx="3811703" cy="257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2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 indent="-457200"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r>
              <a:rPr lang="en-US" dirty="0"/>
              <a:t>Project History</a:t>
            </a:r>
          </a:p>
          <a:p>
            <a:r>
              <a:rPr lang="en-US" dirty="0"/>
              <a:t>Feature Demonstrations</a:t>
            </a:r>
          </a:p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144012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064865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2DCC-39A3-B540-99FF-5F2B00702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steps: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6F54B7-F93C-FC47-9B36-D903FDA355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Complete public site design</a:t>
            </a:r>
          </a:p>
          <a:p>
            <a:r>
              <a:rPr lang="en-US" dirty="0"/>
              <a:t>Tailor user-upload workflow</a:t>
            </a:r>
          </a:p>
          <a:p>
            <a:r>
              <a:rPr lang="en-US" dirty="0"/>
              <a:t>Additional admin set and collection flexible behaviors</a:t>
            </a:r>
          </a:p>
          <a:p>
            <a:r>
              <a:rPr lang="en-US" dirty="0"/>
              <a:t>Investigate integration with Spotlight</a:t>
            </a:r>
          </a:p>
        </p:txBody>
      </p:sp>
    </p:spTree>
    <p:extLst>
      <p:ext uri="{BB962C8B-B14F-4D97-AF65-F5344CB8AC3E}">
        <p14:creationId xmlns:p14="http://schemas.microsoft.com/office/powerpoint/2010/main" val="1062135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0441-13DF-449F-8940-015E23178B4A}"/>
              </a:ext>
            </a:extLst>
          </p:cNvPr>
          <p:cNvSpPr txBox="1">
            <a:spLocks/>
          </p:cNvSpPr>
          <p:nvPr/>
        </p:nvSpPr>
        <p:spPr>
          <a:xfrm>
            <a:off x="1067088" y="528171"/>
            <a:ext cx="5972100" cy="636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00" spc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Image collections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4" descr="Screenshot of Hyrax image collection test&#10;">
            <a:extLst>
              <a:ext uri="{FF2B5EF4-FFF2-40B4-BE49-F238E27FC236}">
                <a16:creationId xmlns:a16="http://schemas.microsoft.com/office/drawing/2014/main" id="{8E375882-CB95-47A6-99BF-8DB98EAE4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1" y="1064842"/>
            <a:ext cx="5716446" cy="2750848"/>
          </a:xfrm>
          <a:prstGeom prst="rect">
            <a:avLst/>
          </a:prstGeom>
        </p:spPr>
      </p:pic>
      <p:pic>
        <p:nvPicPr>
          <p:cNvPr id="5" name="Picture 6" descr="Screenshot of Hyrax image testing">
            <a:extLst>
              <a:ext uri="{FF2B5EF4-FFF2-40B4-BE49-F238E27FC236}">
                <a16:creationId xmlns:a16="http://schemas.microsoft.com/office/drawing/2014/main" id="{4D3022BE-E1BE-4348-801C-C1CEC76C6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843" y="1297376"/>
            <a:ext cx="4392592" cy="32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63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60C3-96C1-4528-AA3A-E4D6A97010DF}"/>
              </a:ext>
            </a:extLst>
          </p:cNvPr>
          <p:cNvSpPr txBox="1">
            <a:spLocks/>
          </p:cNvSpPr>
          <p:nvPr/>
        </p:nvSpPr>
        <p:spPr>
          <a:xfrm>
            <a:off x="1067088" y="528171"/>
            <a:ext cx="5972100" cy="636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00" spc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Newspaper collections</a:t>
            </a:r>
          </a:p>
        </p:txBody>
      </p:sp>
      <p:pic>
        <p:nvPicPr>
          <p:cNvPr id="4" name="Picture 4" descr="Screenshot of newspaper collections in Hyrax&#10;">
            <a:extLst>
              <a:ext uri="{FF2B5EF4-FFF2-40B4-BE49-F238E27FC236}">
                <a16:creationId xmlns:a16="http://schemas.microsoft.com/office/drawing/2014/main" id="{51EC1A88-AD81-49A7-8953-1461DD24D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60" y="1098144"/>
            <a:ext cx="5470484" cy="3154469"/>
          </a:xfrm>
          <a:prstGeom prst="rect">
            <a:avLst/>
          </a:prstGeom>
        </p:spPr>
      </p:pic>
      <p:pic>
        <p:nvPicPr>
          <p:cNvPr id="5" name="Picture 6" descr="Screenshot of newspaper in Hyrax">
            <a:extLst>
              <a:ext uri="{FF2B5EF4-FFF2-40B4-BE49-F238E27FC236}">
                <a16:creationId xmlns:a16="http://schemas.microsoft.com/office/drawing/2014/main" id="{3FC70668-6054-490F-A474-F7974720B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103" y="1167706"/>
            <a:ext cx="4320251" cy="331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57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69B9-FF50-4DC9-9EAA-68F19921E516}"/>
              </a:ext>
            </a:extLst>
          </p:cNvPr>
          <p:cNvSpPr txBox="1">
            <a:spLocks/>
          </p:cNvSpPr>
          <p:nvPr/>
        </p:nvSpPr>
        <p:spPr>
          <a:xfrm>
            <a:off x="1016638" y="496641"/>
            <a:ext cx="5972100" cy="636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00" spc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Archival paged content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4" descr="Screenshot of archival content in Universal Viewer">
            <a:extLst>
              <a:ext uri="{FF2B5EF4-FFF2-40B4-BE49-F238E27FC236}">
                <a16:creationId xmlns:a16="http://schemas.microsoft.com/office/drawing/2014/main" id="{4D545ADF-B5ED-4275-B392-99E446BAE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349" y="1132641"/>
            <a:ext cx="5065371" cy="35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05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6602" y="680398"/>
            <a:ext cx="7859185" cy="1961904"/>
          </a:xfrm>
        </p:spPr>
        <p:txBody>
          <a:bodyPr/>
          <a:lstStyle/>
          <a:p>
            <a:r>
              <a:rPr lang="en-US" dirty="0"/>
              <a:t>Thanks: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Indiana University Purdue University Indianapolis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Notch8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Newspaper Works (Boston Public Library, University of Utah via IMLS)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844" y="3162985"/>
            <a:ext cx="6295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6A6A6"/>
                </a:solidFill>
                <a:hlinkClick r:id="rId2"/>
              </a:rPr>
              <a:t>https://github.com/IU-Libraries-Joint-Development/essi</a:t>
            </a:r>
            <a:endParaRPr lang="en-US" dirty="0">
              <a:solidFill>
                <a:srgbClr val="A6A6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6A6A6"/>
                </a:solidFill>
                <a:hlinkClick r:id="rId3"/>
              </a:rPr>
              <a:t>https://github.com/samvera-labs/bulkrax</a:t>
            </a:r>
            <a:endParaRPr lang="en-US" dirty="0">
              <a:solidFill>
                <a:srgbClr val="A6A6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6A6A6"/>
                </a:solidFill>
                <a:hlinkClick r:id="rId4"/>
              </a:rPr>
              <a:t>https://github.com/samvera-labs/allinson_flex</a:t>
            </a:r>
            <a:endParaRPr lang="en-US" dirty="0">
              <a:solidFill>
                <a:srgbClr val="A6A6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A6A6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A6A6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9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Project 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40952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A7BD-6B04-F347-B7F7-F0F3C0391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C19A2-A616-AC49-9398-687C4BC33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Nick Homenda, Digital Initiatives Librarian, IU Libraries, Co-Product Owner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Mairelys</a:t>
            </a:r>
            <a:r>
              <a:rPr lang="en-US" dirty="0"/>
              <a:t> Lemus-Rojas, Open Knowledge Librarian, IUPUI, Co-Product Owner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Jim Halliday, Head, Repository Technology Development, IU Libraries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+ 6 software developers at IUB/IUPUI/UITS and 1 project manager/scrum master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5B2DF-DF25-BD4A-9D5A-FEF06EEB3C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2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1;p20"/>
          <p:cNvSpPr txBox="1">
            <a:spLocks/>
          </p:cNvSpPr>
          <p:nvPr/>
        </p:nvSpPr>
        <p:spPr>
          <a:xfrm>
            <a:off x="871596" y="465110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00" spc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cs typeface="Calibri"/>
              </a:rPr>
              <a:t>PLUM →</a:t>
            </a:r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 Pages Online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4" descr="Screenshot of Princeton University&amp;#39;s PLUM software GitHub repository">
            <a:extLst>
              <a:ext uri="{FF2B5EF4-FFF2-40B4-BE49-F238E27FC236}">
                <a16:creationId xmlns:a16="http://schemas.microsoft.com/office/drawing/2014/main" id="{67D6BEAB-198A-41BD-8F17-24D559A12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25" y="1101110"/>
            <a:ext cx="3271958" cy="3059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 descr="Screenshot of the Pages Online homepage at Indiana University">
            <a:extLst>
              <a:ext uri="{FF2B5EF4-FFF2-40B4-BE49-F238E27FC236}">
                <a16:creationId xmlns:a16="http://schemas.microsoft.com/office/drawing/2014/main" id="{517CD7EA-28A9-46D0-A953-977DA5797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733" y="1812545"/>
            <a:ext cx="3853852" cy="26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56;p22"/>
          <p:cNvSpPr txBox="1">
            <a:spLocks/>
          </p:cNvSpPr>
          <p:nvPr/>
        </p:nvSpPr>
        <p:spPr>
          <a:xfrm>
            <a:off x="763253" y="938311"/>
            <a:ext cx="2977800" cy="3218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b="1" dirty="0">
                <a:solidFill>
                  <a:srgbClr val="FFFFFF"/>
                </a:solidFill>
              </a:rPr>
              <a:t>Variations Scores</a:t>
            </a:r>
          </a:p>
        </p:txBody>
      </p:sp>
      <p:sp>
        <p:nvSpPr>
          <p:cNvPr id="18" name="Google Shape;257;p22"/>
          <p:cNvSpPr txBox="1">
            <a:spLocks/>
          </p:cNvSpPr>
          <p:nvPr/>
        </p:nvSpPr>
        <p:spPr>
          <a:xfrm>
            <a:off x="828349" y="433578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00" spc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Pages Online Migration</a:t>
            </a:r>
          </a:p>
        </p:txBody>
      </p:sp>
      <p:sp>
        <p:nvSpPr>
          <p:cNvPr id="19" name="Google Shape;258;p22"/>
          <p:cNvSpPr txBox="1">
            <a:spLocks/>
          </p:cNvSpPr>
          <p:nvPr/>
        </p:nvSpPr>
        <p:spPr>
          <a:xfrm>
            <a:off x="5295515" y="938311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08080"/>
              </a:buClr>
              <a:buFont typeface="Arial" charset="2"/>
              <a:buChar char="•"/>
            </a:pPr>
            <a:r>
              <a:rPr lang="en-US" b="1" dirty="0">
                <a:solidFill>
                  <a:srgbClr val="FFFFFF"/>
                </a:solidFill>
              </a:rPr>
              <a:t>Pages Online</a:t>
            </a:r>
            <a:endParaRPr lang="en-US" dirty="0"/>
          </a:p>
        </p:txBody>
      </p:sp>
      <p:pic>
        <p:nvPicPr>
          <p:cNvPr id="20" name="Picture 11" descr="Screenshot of deprecated Variations Scores application">
            <a:extLst>
              <a:ext uri="{FF2B5EF4-FFF2-40B4-BE49-F238E27FC236}">
                <a16:creationId xmlns:a16="http://schemas.microsoft.com/office/drawing/2014/main" id="{1C897BAB-BB2D-4032-B4D9-0008C216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65" y="1387754"/>
            <a:ext cx="3448211" cy="3008307"/>
          </a:xfrm>
          <a:prstGeom prst="rect">
            <a:avLst/>
          </a:prstGeom>
        </p:spPr>
      </p:pic>
      <p:pic>
        <p:nvPicPr>
          <p:cNvPr id="3" name="Picture 2" descr="Screenshot of Pages Online">
            <a:extLst>
              <a:ext uri="{FF2B5EF4-FFF2-40B4-BE49-F238E27FC236}">
                <a16:creationId xmlns:a16="http://schemas.microsoft.com/office/drawing/2014/main" id="{C1D87795-FBFC-B14F-B96A-A7D0D7F36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411" y="1387754"/>
            <a:ext cx="3097374" cy="3420754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723C0F25-1CA4-D64B-B128-C5E931116EA3}"/>
              </a:ext>
            </a:extLst>
          </p:cNvPr>
          <p:cNvSpPr/>
          <p:nvPr/>
        </p:nvSpPr>
        <p:spPr>
          <a:xfrm>
            <a:off x="4354197" y="2649146"/>
            <a:ext cx="525983" cy="4115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8;p18"/>
          <p:cNvSpPr txBox="1">
            <a:spLocks/>
          </p:cNvSpPr>
          <p:nvPr/>
        </p:nvSpPr>
        <p:spPr>
          <a:xfrm>
            <a:off x="682409" y="376822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00" spc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New Charge</a:t>
            </a:r>
          </a:p>
        </p:txBody>
      </p:sp>
      <p:sp>
        <p:nvSpPr>
          <p:cNvPr id="3" name="Google Shape;219;p18"/>
          <p:cNvSpPr txBox="1">
            <a:spLocks/>
          </p:cNvSpPr>
          <p:nvPr/>
        </p:nvSpPr>
        <p:spPr>
          <a:xfrm>
            <a:off x="682421" y="1170922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Wingdings" charset="2"/>
              <a:buNone/>
            </a:pPr>
            <a:r>
              <a:rPr lang="en-US" b="1" dirty="0">
                <a:solidFill>
                  <a:schemeClr val="bg1"/>
                </a:solidFill>
              </a:rPr>
              <a:t>November 2018</a:t>
            </a:r>
          </a:p>
          <a:p>
            <a:pPr marL="0" indent="0" algn="ctr">
              <a:spcAft>
                <a:spcPts val="0"/>
              </a:spcAft>
              <a:buFont typeface="Wingdings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spcAft>
                <a:spcPts val="0"/>
              </a:spcAft>
              <a:buFont typeface="Wingdings" charset="2"/>
              <a:buNone/>
            </a:pPr>
            <a:r>
              <a:rPr lang="en-US" dirty="0">
                <a:solidFill>
                  <a:schemeClr val="bg1"/>
                </a:solidFill>
              </a:rPr>
              <a:t>Expand Paged Media Project to include image collections features</a:t>
            </a:r>
          </a:p>
        </p:txBody>
      </p:sp>
      <p:pic>
        <p:nvPicPr>
          <p:cNvPr id="5" name="Picture 4" descr="Screenshot of item in the Universal Viewer in Pages Online.">
            <a:extLst>
              <a:ext uri="{FF2B5EF4-FFF2-40B4-BE49-F238E27FC236}">
                <a16:creationId xmlns:a16="http://schemas.microsoft.com/office/drawing/2014/main" id="{B9BC1AB9-89C5-4F22-A9F0-C69D1A69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561" y="1009859"/>
            <a:ext cx="4644385" cy="34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2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56;p22"/>
          <p:cNvSpPr txBox="1">
            <a:spLocks/>
          </p:cNvSpPr>
          <p:nvPr/>
        </p:nvSpPr>
        <p:spPr>
          <a:xfrm>
            <a:off x="763252" y="938311"/>
            <a:ext cx="3301733" cy="3218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b="1" dirty="0">
                <a:solidFill>
                  <a:srgbClr val="FFFFFF"/>
                </a:solidFill>
              </a:rPr>
              <a:t>Image Collections Online</a:t>
            </a:r>
          </a:p>
        </p:txBody>
      </p:sp>
      <p:sp>
        <p:nvSpPr>
          <p:cNvPr id="18" name="Google Shape;257;p22"/>
          <p:cNvSpPr txBox="1">
            <a:spLocks/>
          </p:cNvSpPr>
          <p:nvPr/>
        </p:nvSpPr>
        <p:spPr>
          <a:xfrm>
            <a:off x="828349" y="433578"/>
            <a:ext cx="5972100" cy="6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00" spc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Legacy Services</a:t>
            </a:r>
          </a:p>
        </p:txBody>
      </p:sp>
      <p:sp>
        <p:nvSpPr>
          <p:cNvPr id="19" name="Google Shape;258;p22"/>
          <p:cNvSpPr txBox="1">
            <a:spLocks/>
          </p:cNvSpPr>
          <p:nvPr/>
        </p:nvSpPr>
        <p:spPr>
          <a:xfrm>
            <a:off x="4064986" y="938311"/>
            <a:ext cx="2977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08080"/>
              </a:buClr>
              <a:buFont typeface="Arial" charset="2"/>
              <a:buChar char="•"/>
            </a:pPr>
            <a:r>
              <a:rPr lang="en-US" b="1" dirty="0" err="1">
                <a:solidFill>
                  <a:srgbClr val="FFFFFF"/>
                </a:solidFill>
              </a:rPr>
              <a:t>CONTENTdm</a:t>
            </a:r>
            <a:endParaRPr lang="en-US" dirty="0" err="1"/>
          </a:p>
        </p:txBody>
      </p:sp>
      <p:pic>
        <p:nvPicPr>
          <p:cNvPr id="3" name="Picture 2" descr="Screenshot of Image Collections Online">
            <a:extLst>
              <a:ext uri="{FF2B5EF4-FFF2-40B4-BE49-F238E27FC236}">
                <a16:creationId xmlns:a16="http://schemas.microsoft.com/office/drawing/2014/main" id="{6AFB36AA-4CA3-A842-BCB2-38B647288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67" y="1410085"/>
            <a:ext cx="4027142" cy="2942169"/>
          </a:xfrm>
          <a:prstGeom prst="rect">
            <a:avLst/>
          </a:prstGeom>
        </p:spPr>
      </p:pic>
      <p:pic>
        <p:nvPicPr>
          <p:cNvPr id="21" name="Picture 15" descr="Screenshot of IUPUI's CONTENTdm application">
            <a:extLst>
              <a:ext uri="{FF2B5EF4-FFF2-40B4-BE49-F238E27FC236}">
                <a16:creationId xmlns:a16="http://schemas.microsoft.com/office/drawing/2014/main" id="{29C04246-8B15-4AB8-BEAF-180A84F38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811" y="1410085"/>
            <a:ext cx="4259342" cy="198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0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93" y="2274522"/>
            <a:ext cx="8370269" cy="656910"/>
          </a:xfrm>
        </p:spPr>
        <p:txBody>
          <a:bodyPr/>
          <a:lstStyle/>
          <a:p>
            <a:r>
              <a:rPr lang="en-US" dirty="0"/>
              <a:t>Feature Demonstrations</a:t>
            </a:r>
          </a:p>
        </p:txBody>
      </p:sp>
    </p:spTree>
    <p:extLst>
      <p:ext uri="{BB962C8B-B14F-4D97-AF65-F5344CB8AC3E}">
        <p14:creationId xmlns:p14="http://schemas.microsoft.com/office/powerpoint/2010/main" val="2046080358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D4112C74-A76E-A244-A38B-7B589F31A3A0}" vid="{02DB7040-99DC-AA41-AC99-CF992BB610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IUB-template</Template>
  <TotalTime>469</TotalTime>
  <Words>425</Words>
  <Application>Microsoft Macintosh PowerPoint</Application>
  <PresentationFormat>On-screen Show (16:9)</PresentationFormat>
  <Paragraphs>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Hind</vt:lpstr>
      <vt:lpstr>Wingdings</vt:lpstr>
      <vt:lpstr>Main</vt:lpstr>
      <vt:lpstr>Digital Collections</vt:lpstr>
      <vt:lpstr>Agenda</vt:lpstr>
      <vt:lpstr>Project History</vt:lpstr>
      <vt:lpstr>Who are we?</vt:lpstr>
      <vt:lpstr>PowerPoint Presentation</vt:lpstr>
      <vt:lpstr>PowerPoint Presentation</vt:lpstr>
      <vt:lpstr>PowerPoint Presentation</vt:lpstr>
      <vt:lpstr>PowerPoint Presentation</vt:lpstr>
      <vt:lpstr>Feature Demonstrations</vt:lpstr>
      <vt:lpstr>PowerPoint Presentation</vt:lpstr>
      <vt:lpstr>PowerPoint Presentation</vt:lpstr>
      <vt:lpstr>PowerPoint Presentation</vt:lpstr>
      <vt:lpstr>PowerPoint Presentation</vt:lpstr>
      <vt:lpstr>Bulk Import/Export, PDFs, and Allinson Flex</vt:lpstr>
      <vt:lpstr>Bulk Import and Export</vt:lpstr>
      <vt:lpstr>PDF Generation</vt:lpstr>
      <vt:lpstr>PowerPoint Presentation</vt:lpstr>
      <vt:lpstr>PowerPoint Presentation</vt:lpstr>
      <vt:lpstr>Different Contexts</vt:lpstr>
      <vt:lpstr>Next Steps</vt:lpstr>
      <vt:lpstr>Next steps: Development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Unnecessarily extra long title of presentation</dc:title>
  <dc:creator>Homenda, Nicholas Mark</dc:creator>
  <cp:lastModifiedBy>Homenda, Nicholas Mark</cp:lastModifiedBy>
  <cp:revision>205</cp:revision>
  <cp:lastPrinted>2014-06-24T16:10:50Z</cp:lastPrinted>
  <dcterms:created xsi:type="dcterms:W3CDTF">2019-10-09T18:23:40Z</dcterms:created>
  <dcterms:modified xsi:type="dcterms:W3CDTF">2020-09-11T16:12:00Z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