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0" r:id="rId4"/>
    <p:sldId id="261" r:id="rId5"/>
    <p:sldId id="262" r:id="rId6"/>
    <p:sldId id="263" r:id="rId7"/>
    <p:sldId id="267" r:id="rId8"/>
  </p:sldIdLst>
  <p:sldSz cx="12192000" cy="6858000"/>
  <p:notesSz cx="6797675" cy="9926638"/>
  <p:embeddedFontLst>
    <p:embeddedFont>
      <p:font typeface="Asap Medium" panose="020F0604030102060203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62" y="9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3208B-1AEA-46AF-95F2-A17727A86E2D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C98B2-AF9A-4D32-B371-AA18B98F9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66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0DB17-8593-49C3-8B75-254976386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0B4C73-3F24-4771-93B6-632FB0789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004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9EB06-EFBC-4240-8A27-D24D94DE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993300"/>
                </a:solidFill>
                <a:latin typeface="Asap Medium" panose="020F0604030102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B0109-1D44-4D33-8929-9B67682E0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CFC38DB-CBDD-4D7B-A07B-A599940DAF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6008" y="423991"/>
            <a:ext cx="1847792" cy="1042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B4FC3F-7199-4146-8540-FAAA5D20CC59}"/>
              </a:ext>
            </a:extLst>
          </p:cNvPr>
          <p:cNvSpPr txBox="1"/>
          <p:nvPr userDrawn="1"/>
        </p:nvSpPr>
        <p:spPr>
          <a:xfrm>
            <a:off x="838200" y="6415801"/>
            <a:ext cx="1952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/>
              <a:t>If you want to go far, go together!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98C189-23B0-4EDC-B108-9F8A0CE21DE5}"/>
              </a:ext>
            </a:extLst>
          </p:cNvPr>
          <p:cNvSpPr txBox="1"/>
          <p:nvPr userDrawn="1"/>
        </p:nvSpPr>
        <p:spPr>
          <a:xfrm>
            <a:off x="11186126" y="6415800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7885C6A-A76F-4E28-A32E-A5DB9CFE8B56}" type="slidenum">
              <a:rPr lang="en-GB" sz="1000" smtClean="0"/>
              <a:t>‹#›</a:t>
            </a:fld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7647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1CB447-736A-4C45-A8E5-DE204A872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8C68F-CDF4-4852-8B60-972FF8FE7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62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lipart-library.com/clipart/804690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C538103-D533-4C84-9B43-F497CC090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095" y="525294"/>
            <a:ext cx="9951146" cy="5613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BDE362-7D25-4EDD-BA25-70CF66C63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869866"/>
            <a:ext cx="5038927" cy="2387600"/>
          </a:xfrm>
        </p:spPr>
        <p:txBody>
          <a:bodyPr>
            <a:noAutofit/>
          </a:bodyPr>
          <a:lstStyle/>
          <a:p>
            <a:r>
              <a:rPr lang="en-GB" sz="4400" b="1" dirty="0">
                <a:latin typeface="Asap Medium" panose="020F0604030102060203" pitchFamily="34" charset="0"/>
              </a:rPr>
              <a:t>Finance and budget reports</a:t>
            </a:r>
            <a:br>
              <a:rPr lang="en-GB" sz="4400" b="1" dirty="0"/>
            </a:br>
            <a:r>
              <a:rPr lang="en-GB" sz="2400" dirty="0">
                <a:latin typeface="+mn-lt"/>
              </a:rPr>
              <a:t>27 April 2020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Samvera Virtual Partner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A3F5B2-584F-47D9-BCC6-D657C74A7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9072" y="3602038"/>
            <a:ext cx="5967744" cy="1655762"/>
          </a:xfrm>
        </p:spPr>
        <p:txBody>
          <a:bodyPr/>
          <a:lstStyle/>
          <a:p>
            <a:r>
              <a:rPr lang="en-GB" sz="2000" i="1" dirty="0"/>
              <a:t>Richard Green (Operations Adviser)</a:t>
            </a:r>
          </a:p>
        </p:txBody>
      </p:sp>
    </p:spTree>
    <p:extLst>
      <p:ext uri="{BB962C8B-B14F-4D97-AF65-F5344CB8AC3E}">
        <p14:creationId xmlns:p14="http://schemas.microsoft.com/office/powerpoint/2010/main" val="358542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86122-A634-455A-AA4E-89928F0FC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Accounts Jan 2019 – Dec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388BD-A7CA-4FF7-91CC-891DB5883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As in previous years, Samvera signed an MoU for fiscal sponsorship with DuraSpace</a:t>
            </a:r>
          </a:p>
          <a:p>
            <a:endParaRPr lang="en-GB" sz="2400" dirty="0"/>
          </a:p>
          <a:p>
            <a:r>
              <a:rPr lang="en-GB" sz="2400" dirty="0"/>
              <a:t>Due to the DuraSpace/LYRASIS merger mid-year our accounting year has had to revert to July – June to meet LYRASIS’ legal obligations</a:t>
            </a:r>
          </a:p>
          <a:p>
            <a:endParaRPr lang="en-GB" sz="2400" dirty="0"/>
          </a:p>
          <a:p>
            <a:r>
              <a:rPr lang="en-GB" sz="2400" dirty="0"/>
              <a:t>MoU has been extended on same terms to 30 June 2020</a:t>
            </a:r>
          </a:p>
          <a:p>
            <a:endParaRPr lang="en-GB" sz="2400" dirty="0"/>
          </a:p>
          <a:p>
            <a:r>
              <a:rPr lang="en-GB" sz="2400" dirty="0"/>
              <a:t>For ease of comparison with last year, this report covers the calendar year 2019</a:t>
            </a:r>
          </a:p>
        </p:txBody>
      </p:sp>
    </p:spTree>
    <p:extLst>
      <p:ext uri="{BB962C8B-B14F-4D97-AF65-F5344CB8AC3E}">
        <p14:creationId xmlns:p14="http://schemas.microsoft.com/office/powerpoint/2010/main" val="1727001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0276F-14C9-443F-A507-95FB7A53B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Accounts Jan 2019 – Dec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3204A-1502-4A5B-8B13-2FFB25229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Expenditure is up on 2018 largely due to Samvera’s adoption of Circle CI, for continuous integration testing, and an increased sum devoted to promoting our Community at others’ events.</a:t>
            </a:r>
          </a:p>
          <a:p>
            <a:endParaRPr lang="en-GB" sz="2400" dirty="0"/>
          </a:p>
          <a:p>
            <a:r>
              <a:rPr lang="en-GB" sz="2400" dirty="0"/>
              <a:t>Donations in 2019 were significantly greater than in 2018 comprising some $144k from 26 Samvera Partners and Adopters and a donation of $20k from EBSCO.  We are grateful to them all. </a:t>
            </a:r>
          </a:p>
          <a:p>
            <a:endParaRPr lang="en-GB" sz="2400" dirty="0"/>
          </a:p>
          <a:p>
            <a:r>
              <a:rPr lang="en-GB" sz="2400" dirty="0"/>
              <a:t>We are also grateful to the many Partners and others who contributed significant amounts of staff time and other resources “in kind” to further our Community’s work.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038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53170-B207-4539-B9E5-7D00F20A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Accounts Jan 2019 – Dec 2019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96B75F-255B-44FD-9C33-EEEB45C695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152567"/>
              </p:ext>
            </p:extLst>
          </p:nvPr>
        </p:nvGraphicFramePr>
        <p:xfrm>
          <a:off x="1143000" y="1854200"/>
          <a:ext cx="9423399" cy="4330702"/>
        </p:xfrm>
        <a:graphic>
          <a:graphicData uri="http://schemas.openxmlformats.org/drawingml/2006/table">
            <a:tbl>
              <a:tblPr/>
              <a:tblGrid>
                <a:gridCol w="6992667">
                  <a:extLst>
                    <a:ext uri="{9D8B030D-6E8A-4147-A177-3AD203B41FA5}">
                      <a16:colId xmlns:a16="http://schemas.microsoft.com/office/drawing/2014/main" val="378799986"/>
                    </a:ext>
                  </a:extLst>
                </a:gridCol>
                <a:gridCol w="1088264">
                  <a:extLst>
                    <a:ext uri="{9D8B030D-6E8A-4147-A177-3AD203B41FA5}">
                      <a16:colId xmlns:a16="http://schemas.microsoft.com/office/drawing/2014/main" val="3918192015"/>
                    </a:ext>
                  </a:extLst>
                </a:gridCol>
                <a:gridCol w="1342468">
                  <a:extLst>
                    <a:ext uri="{9D8B030D-6E8A-4147-A177-3AD203B41FA5}">
                      <a16:colId xmlns:a16="http://schemas.microsoft.com/office/drawing/2014/main" val="3637940294"/>
                    </a:ext>
                  </a:extLst>
                </a:gridCol>
              </a:tblGrid>
              <a:tr h="69763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January 2019—31 December 2019</a:t>
                      </a:r>
                      <a:endParaRPr lang="en-GB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 ($)</a:t>
                      </a:r>
                      <a:endParaRPr lang="en-GB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107988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Expenditure ($)</a:t>
                      </a:r>
                      <a:endParaRPr lang="en-GB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107988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578950"/>
                  </a:ext>
                </a:extLst>
              </a:tr>
              <a:tr h="39927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Fundraising, donations and 2018 invoices paid</a:t>
                      </a: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181,608                    </a:t>
                      </a:r>
                    </a:p>
                  </a:txBody>
                  <a:tcPr marL="36576" marR="107988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107988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089929"/>
                  </a:ext>
                </a:extLst>
              </a:tr>
              <a:tr h="39927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 interest</a:t>
                      </a: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1,232</a:t>
                      </a:r>
                    </a:p>
                  </a:txBody>
                  <a:tcPr marL="36576" marR="107988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107988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737160"/>
                  </a:ext>
                </a:extLst>
              </a:tr>
              <a:tr h="39927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DuraSpace/Lyrasis service costs (financial, accounting work etc; service fee from 1 July)</a:t>
                      </a: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107988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16,162</a:t>
                      </a:r>
                    </a:p>
                  </a:txBody>
                  <a:tcPr marL="36576" marR="107988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339885"/>
                  </a:ext>
                </a:extLst>
              </a:tr>
              <a:tr h="39927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Contractors and consulting (legal services, mainly concerning trademarks)</a:t>
                      </a: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107988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3,589</a:t>
                      </a:r>
                    </a:p>
                  </a:txBody>
                  <a:tcPr marL="36576" marR="107988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073825"/>
                  </a:ext>
                </a:extLst>
              </a:tr>
              <a:tr h="4388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and marketing (exhibitor fees, advertising materials, website related etc)</a:t>
                      </a: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107988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4,341</a:t>
                      </a:r>
                    </a:p>
                  </a:txBody>
                  <a:tcPr marL="36576" marR="107988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7841396"/>
                  </a:ext>
                </a:extLst>
              </a:tr>
              <a:tr h="39927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Communication Services (Slack subscription, Circle CI)</a:t>
                      </a: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107988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5,426</a:t>
                      </a:r>
                    </a:p>
                  </a:txBody>
                  <a:tcPr marL="36576" marR="107988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081583"/>
                  </a:ext>
                </a:extLst>
              </a:tr>
              <a:tr h="39927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 charges and merchant fees</a:t>
                      </a: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107988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</a:t>
                      </a:r>
                    </a:p>
                  </a:txBody>
                  <a:tcPr marL="36576" marR="107988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6706652"/>
                  </a:ext>
                </a:extLst>
              </a:tr>
              <a:tr h="39927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DuraSpace affiliation fee to 30 June</a:t>
                      </a: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107988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1,500</a:t>
                      </a:r>
                    </a:p>
                  </a:txBody>
                  <a:tcPr marL="36576" marR="107988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270371"/>
                  </a:ext>
                </a:extLst>
              </a:tr>
              <a:tr h="39927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GB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182,840</a:t>
                      </a:r>
                      <a:endParaRPr lang="en-GB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107988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31,683</a:t>
                      </a:r>
                      <a:endParaRPr lang="en-GB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107988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7289826"/>
                  </a:ext>
                </a:extLst>
              </a:tr>
            </a:tbl>
          </a:graphicData>
        </a:graphic>
      </p:graphicFrame>
      <p:sp>
        <p:nvSpPr>
          <p:cNvPr id="5" name="Control 1">
            <a:extLst>
              <a:ext uri="{FF2B5EF4-FFF2-40B4-BE49-F238E27FC236}">
                <a16:creationId xmlns:a16="http://schemas.microsoft.com/office/drawing/2014/main" id="{F3CE7FFB-D4D9-472D-9779-D395E9A026DE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57200" y="5432425"/>
            <a:ext cx="6624638" cy="23923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899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4817-E68B-419B-A05B-533C1BB95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Accounts Jan 2019 – Dec 2019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92D20AD-5E06-48A4-987C-B1550F766C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47267"/>
              </p:ext>
            </p:extLst>
          </p:nvPr>
        </p:nvGraphicFramePr>
        <p:xfrm>
          <a:off x="3022600" y="2370507"/>
          <a:ext cx="5810821" cy="2234221"/>
        </p:xfrm>
        <a:graphic>
          <a:graphicData uri="http://schemas.openxmlformats.org/drawingml/2006/table">
            <a:tbl>
              <a:tblPr/>
              <a:tblGrid>
                <a:gridCol w="4426869">
                  <a:extLst>
                    <a:ext uri="{9D8B030D-6E8A-4147-A177-3AD203B41FA5}">
                      <a16:colId xmlns:a16="http://schemas.microsoft.com/office/drawing/2014/main" val="813414320"/>
                    </a:ext>
                  </a:extLst>
                </a:gridCol>
                <a:gridCol w="1383952">
                  <a:extLst>
                    <a:ext uri="{9D8B030D-6E8A-4147-A177-3AD203B41FA5}">
                      <a16:colId xmlns:a16="http://schemas.microsoft.com/office/drawing/2014/main" val="782531784"/>
                    </a:ext>
                  </a:extLst>
                </a:gridCol>
              </a:tblGrid>
              <a:tr h="43580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income from previous slide</a:t>
                      </a: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$151,157</a:t>
                      </a:r>
                    </a:p>
                  </a:txBody>
                  <a:tcPr marL="36576" marR="107988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212808"/>
                  </a:ext>
                </a:extLst>
              </a:tr>
              <a:tr h="43580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Less invoices due to Samvera outstanding at 12/31/2019</a:t>
                      </a: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($7,500)</a:t>
                      </a:r>
                    </a:p>
                  </a:txBody>
                  <a:tcPr marL="36576" marR="107988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700877"/>
                  </a:ext>
                </a:extLst>
              </a:tr>
              <a:tr h="459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charges due from Samvera, booked but not yet paid</a:t>
                      </a: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$1,800</a:t>
                      </a:r>
                    </a:p>
                  </a:txBody>
                  <a:tcPr marL="36576" marR="107988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8629517"/>
                  </a:ext>
                </a:extLst>
              </a:tr>
              <a:tr h="46763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 balance brought forward from 2018</a:t>
                      </a: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$176,044</a:t>
                      </a:r>
                    </a:p>
                  </a:txBody>
                  <a:tcPr marL="36576" marR="107988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980761"/>
                  </a:ext>
                </a:extLst>
              </a:tr>
              <a:tr h="43580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 balance 31 December 2019</a:t>
                      </a:r>
                      <a:endParaRPr lang="en-GB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$321,501</a:t>
                      </a:r>
                      <a:endParaRPr lang="en-GB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107988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990973"/>
                  </a:ext>
                </a:extLst>
              </a:tr>
            </a:tbl>
          </a:graphicData>
        </a:graphic>
      </p:graphicFrame>
      <p:sp>
        <p:nvSpPr>
          <p:cNvPr id="5" name="Control 1">
            <a:extLst>
              <a:ext uri="{FF2B5EF4-FFF2-40B4-BE49-F238E27FC236}">
                <a16:creationId xmlns:a16="http://schemas.microsoft.com/office/drawing/2014/main" id="{8DA7BEB0-7F10-4167-9E76-C475AC6F172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57200" y="7864475"/>
            <a:ext cx="4281488" cy="12255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582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8B8-39CB-45CE-8284-EF6CB8266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Indicative budget July 2020/21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CF52588-3DE7-4240-9D77-3A911D78EE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982197"/>
              </p:ext>
            </p:extLst>
          </p:nvPr>
        </p:nvGraphicFramePr>
        <p:xfrm>
          <a:off x="1320800" y="1978025"/>
          <a:ext cx="86995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3000">
                  <a:extLst>
                    <a:ext uri="{9D8B030D-6E8A-4147-A177-3AD203B41FA5}">
                      <a16:colId xmlns:a16="http://schemas.microsoft.com/office/drawing/2014/main" val="3881965226"/>
                    </a:ext>
                  </a:extLst>
                </a:gridCol>
                <a:gridCol w="1353250">
                  <a:extLst>
                    <a:ext uri="{9D8B030D-6E8A-4147-A177-3AD203B41FA5}">
                      <a16:colId xmlns:a16="http://schemas.microsoft.com/office/drawing/2014/main" val="659062643"/>
                    </a:ext>
                  </a:extLst>
                </a:gridCol>
                <a:gridCol w="1353250">
                  <a:extLst>
                    <a:ext uri="{9D8B030D-6E8A-4147-A177-3AD203B41FA5}">
                      <a16:colId xmlns:a16="http://schemas.microsoft.com/office/drawing/2014/main" val="38481380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Expenditure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371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Fundraising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126,000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375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Community Manager and Ops Adviser*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109,000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280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Fiscal sponsorship from LYRASIS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927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4,000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251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Office equipment for Community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34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Legal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441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Subscriptions (mainly CircleCI and Slack)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9,000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688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126,000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146,000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98534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9A1029C-0971-4375-B6AA-F8BE2BD39D3D}"/>
              </a:ext>
            </a:extLst>
          </p:cNvPr>
          <p:cNvSpPr txBox="1"/>
          <p:nvPr/>
        </p:nvSpPr>
        <p:spPr>
          <a:xfrm>
            <a:off x="1320801" y="5664200"/>
            <a:ext cx="869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*based on CM 12 months employed through Emory, not LYRASIS, (including fringe benefits and travel) and OA 4 months overlap continued employment through Hull</a:t>
            </a:r>
          </a:p>
        </p:txBody>
      </p:sp>
    </p:spTree>
    <p:extLst>
      <p:ext uri="{BB962C8B-B14F-4D97-AF65-F5344CB8AC3E}">
        <p14:creationId xmlns:p14="http://schemas.microsoft.com/office/powerpoint/2010/main" val="2195803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AEF2C-F9A5-4993-8FEE-FBA900BF4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pic>
        <p:nvPicPr>
          <p:cNvPr id="4098" name="Picture 2" descr="Question Clipart">
            <a:extLst>
              <a:ext uri="{FF2B5EF4-FFF2-40B4-BE49-F238E27FC236}">
                <a16:creationId xmlns:a16="http://schemas.microsoft.com/office/drawing/2014/main" id="{105EABC6-F9F7-4D54-99DA-3D084D496A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248" y="1825625"/>
            <a:ext cx="280550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B0AFF5-C3C1-4FFB-8F40-F61733865202}"/>
              </a:ext>
            </a:extLst>
          </p:cNvPr>
          <p:cNvSpPr txBox="1"/>
          <p:nvPr/>
        </p:nvSpPr>
        <p:spPr>
          <a:xfrm>
            <a:off x="9527059" y="6176963"/>
            <a:ext cx="26757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hlinkClick r:id="rId3"/>
              </a:rPr>
              <a:t>http://clipart-library.com/clipart/804690.htm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345280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436</Words>
  <Application>Microsoft Office PowerPoint</Application>
  <PresentationFormat>Widescreen</PresentationFormat>
  <Paragraphs>81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Asap Medium</vt:lpstr>
      <vt:lpstr>Calibri</vt:lpstr>
      <vt:lpstr>Calibri Light</vt:lpstr>
      <vt:lpstr>Arial</vt:lpstr>
      <vt:lpstr>Office Theme</vt:lpstr>
      <vt:lpstr>Finance and budget reports 27 April 2020 Samvera Virtual Partner Meeting</vt:lpstr>
      <vt:lpstr>Accounts Jan 2019 – Dec 2019</vt:lpstr>
      <vt:lpstr>Accounts Jan 2019 – Dec 2019</vt:lpstr>
      <vt:lpstr>Accounts Jan 2019 – Dec 2019</vt:lpstr>
      <vt:lpstr>Accounts Jan 2019 – Dec 2019</vt:lpstr>
      <vt:lpstr>Indicative budget July 2020/21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Steering Group report</dc:title>
  <dc:creator>Richard Green</dc:creator>
  <cp:lastModifiedBy>Richard Green</cp:lastModifiedBy>
  <cp:revision>67</cp:revision>
  <cp:lastPrinted>2020-04-27T13:52:44Z</cp:lastPrinted>
  <dcterms:created xsi:type="dcterms:W3CDTF">2017-07-10T12:22:02Z</dcterms:created>
  <dcterms:modified xsi:type="dcterms:W3CDTF">2020-04-28T09:03:14Z</dcterms:modified>
</cp:coreProperties>
</file>