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70"/>
  </p:notesMasterIdLst>
  <p:sldIdLst>
    <p:sldId id="260" r:id="rId2"/>
    <p:sldId id="257" r:id="rId3"/>
    <p:sldId id="258" r:id="rId4"/>
    <p:sldId id="261" r:id="rId5"/>
    <p:sldId id="262" r:id="rId6"/>
    <p:sldId id="263" r:id="rId7"/>
    <p:sldId id="264" r:id="rId8"/>
    <p:sldId id="265" r:id="rId9"/>
    <p:sldId id="266" r:id="rId10"/>
    <p:sldId id="267" r:id="rId11"/>
    <p:sldId id="268" r:id="rId12"/>
    <p:sldId id="269" r:id="rId13"/>
    <p:sldId id="270" r:id="rId14"/>
    <p:sldId id="327"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328" r:id="rId29"/>
    <p:sldId id="286" r:id="rId30"/>
    <p:sldId id="287" r:id="rId31"/>
    <p:sldId id="288" r:id="rId32"/>
    <p:sldId id="289" r:id="rId33"/>
    <p:sldId id="290" r:id="rId34"/>
    <p:sldId id="329" r:id="rId35"/>
    <p:sldId id="292" r:id="rId36"/>
    <p:sldId id="293" r:id="rId37"/>
    <p:sldId id="294" r:id="rId38"/>
    <p:sldId id="295" r:id="rId39"/>
    <p:sldId id="296" r:id="rId40"/>
    <p:sldId id="297" r:id="rId41"/>
    <p:sldId id="298" r:id="rId42"/>
    <p:sldId id="330"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31" r:id="rId58"/>
    <p:sldId id="316" r:id="rId59"/>
    <p:sldId id="317" r:id="rId60"/>
    <p:sldId id="318" r:id="rId61"/>
    <p:sldId id="319" r:id="rId62"/>
    <p:sldId id="332" r:id="rId63"/>
    <p:sldId id="333" r:id="rId64"/>
    <p:sldId id="334" r:id="rId65"/>
    <p:sldId id="335" r:id="rId66"/>
    <p:sldId id="324" r:id="rId67"/>
    <p:sldId id="325" r:id="rId68"/>
    <p:sldId id="326" r:id="rId69"/>
  </p:sldIdLst>
  <p:sldSz cx="12192000" cy="6858000"/>
  <p:notesSz cx="6858000" cy="9144000"/>
  <p:embeddedFontLst>
    <p:embeddedFont>
      <p:font typeface="Calibri" panose="020F0502020204030204" pitchFamily="34" charset="0"/>
      <p:regular r:id="rId71"/>
      <p:bold r:id="rId72"/>
      <p:italic r:id="rId73"/>
      <p:boldItalic r:id="rId74"/>
    </p:embeddedFont>
    <p:embeddedFont>
      <p:font typeface="Calibri Light" panose="020F0302020204030204" pitchFamily="34" charset="0"/>
      <p:regular r:id="rId75"/>
      <p:italic r:id="rId76"/>
    </p:embeddedFont>
    <p:embeddedFont>
      <p:font typeface="Lato" panose="020B0604020202020204" pitchFamily="34" charset="0"/>
      <p:regular r:id="rId77"/>
      <p:bold r:id="rId78"/>
      <p:italic r:id="rId79"/>
      <p:boldItalic r:id="rId80"/>
    </p:embeddedFont>
    <p:embeddedFont>
      <p:font typeface="Lucida Sans" panose="020B0602030504020204" pitchFamily="34" charset="77"/>
      <p:regular r:id="rId81"/>
      <p:bold r:id="rId82"/>
      <p:italic r:id="rId83"/>
      <p:boldItalic r:id="rId84"/>
    </p:embeddedFont>
    <p:embeddedFont>
      <p:font typeface="Merriweather Sans" panose="020B0604020202020204" pitchFamily="34" charset="0"/>
      <p:regular r:id="rId85"/>
      <p:bold r:id="rId86"/>
      <p:italic r:id="rId87"/>
      <p:boldItalic r:id="rId88"/>
    </p:embeddedFont>
    <p:embeddedFont>
      <p:font typeface="Source Sans Pro" panose="020B0503030403020204" pitchFamily="34" charset="0"/>
      <p:regular r:id="rId89"/>
      <p:bold r:id="rId90"/>
      <p:italic r:id="rId91"/>
      <p:boldItalic r:id="rId92"/>
    </p:embeddedFont>
    <p:embeddedFont>
      <p:font typeface="Times" pitchFamily="2" charset="0"/>
      <p:regular r:id="rId93"/>
      <p:bold r:id="rId94"/>
      <p:italic r:id="rId95"/>
      <p:boldItalic r:id="rId9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16" autoAdjust="0"/>
    <p:restoredTop sz="94660"/>
  </p:normalViewPr>
  <p:slideViewPr>
    <p:cSldViewPr snapToGrid="0">
      <p:cViewPr varScale="1">
        <p:scale>
          <a:sx n="108" d="100"/>
          <a:sy n="108" d="100"/>
        </p:scale>
        <p:origin x="240" y="3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90" Type="http://schemas.openxmlformats.org/officeDocument/2006/relationships/font" Target="fonts/font20.fntdata"/><Relationship Id="rId95" Type="http://schemas.openxmlformats.org/officeDocument/2006/relationships/font" Target="fonts/font2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7.fntdata"/><Relationship Id="rId61" Type="http://schemas.openxmlformats.org/officeDocument/2006/relationships/slide" Target="slides/slide60.xml"/><Relationship Id="rId82"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7.fntdata"/><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93" Type="http://schemas.openxmlformats.org/officeDocument/2006/relationships/font" Target="fonts/font23.fntdata"/><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C3208B-1AEA-46AF-95F2-A17727A86E2D}" type="datetimeFigureOut">
              <a:rPr lang="en-GB" smtClean="0"/>
              <a:t>27/02/2019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C98B2-AF9A-4D32-B371-AA18B98F9BF0}" type="slidenum">
              <a:rPr lang="en-GB" smtClean="0"/>
              <a:t>‹#›</a:t>
            </a:fld>
            <a:endParaRPr lang="en-GB"/>
          </a:p>
        </p:txBody>
      </p:sp>
    </p:spTree>
    <p:extLst>
      <p:ext uri="{BB962C8B-B14F-4D97-AF65-F5344CB8AC3E}">
        <p14:creationId xmlns:p14="http://schemas.microsoft.com/office/powerpoint/2010/main" val="2082066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37aab9a1f_0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437aab9a1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2881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200" b="0" i="0" u="none" strike="noStrike" cap="none">
                <a:solidFill>
                  <a:schemeClr val="dk1"/>
                </a:solidFill>
                <a:latin typeface="Times"/>
                <a:ea typeface="Times"/>
                <a:cs typeface="Times"/>
                <a:sym typeface="Times"/>
              </a:rPr>
              <a:t>A single application could not effectively cope with these three use cases; however any institution would want to safeguard the outputs of all these disparate systems in a digital repository for management and preservation. Samvera gives a framework where ONE BODY (the repo) can support MULTIPLE HEADS (tailored applications) </a:t>
            </a:r>
            <a:endParaRPr sz="1200" b="0" i="0" u="none" strike="noStrike" cap="none">
              <a:solidFill>
                <a:schemeClr val="dk1"/>
              </a:solidFill>
              <a:latin typeface="Times"/>
              <a:ea typeface="Times"/>
              <a:cs typeface="Times"/>
              <a:sym typeface="Times"/>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5544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45853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61879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a:solidFill>
                  <a:schemeClr val="dk1"/>
                </a:solidFill>
                <a:latin typeface="Arial"/>
                <a:ea typeface="Arial"/>
                <a:cs typeface="Arial"/>
                <a:sym typeface="Arial"/>
              </a:rPr>
              <a:t>Here are some of the current types of  users and the use cases.  </a:t>
            </a: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54322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5:notes"/>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a:ea typeface="Times"/>
                <a:cs typeface="Times"/>
                <a:sym typeface="Times"/>
              </a:rPr>
              <a:t>15</a:t>
            </a:fld>
            <a:endParaRPr sz="1200" b="0" i="0" u="none" strike="noStrike" cap="none">
              <a:solidFill>
                <a:schemeClr val="dk1"/>
              </a:solidFill>
              <a:latin typeface="Times"/>
              <a:ea typeface="Times"/>
              <a:cs typeface="Times"/>
              <a:sym typeface="Times"/>
            </a:endParaRPr>
          </a:p>
        </p:txBody>
      </p:sp>
      <p:sp>
        <p:nvSpPr>
          <p:cNvPr id="326" name="Google Shape;32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7" name="Google Shape;327;p15:notes"/>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1017452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5557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44118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15471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72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0:notes"/>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a:ea typeface="Times"/>
                <a:cs typeface="Times"/>
                <a:sym typeface="Times"/>
              </a:rPr>
              <a:t>20</a:t>
            </a:fld>
            <a:endParaRPr sz="1200" b="0" i="0" u="none" strike="noStrike" cap="none">
              <a:solidFill>
                <a:schemeClr val="dk1"/>
              </a:solidFill>
              <a:latin typeface="Times"/>
              <a:ea typeface="Times"/>
              <a:cs typeface="Times"/>
              <a:sym typeface="Times"/>
            </a:endParaRPr>
          </a:p>
        </p:txBody>
      </p:sp>
      <p:sp>
        <p:nvSpPr>
          <p:cNvPr id="357" name="Google Shape;35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8" name="Google Shape;358;p20:notes"/>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3453750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100" b="0" i="0" u="none" strike="noStrike" cap="none">
                <a:solidFill>
                  <a:schemeClr val="dk1"/>
                </a:solidFill>
                <a:latin typeface="Arial"/>
                <a:ea typeface="Arial"/>
                <a:cs typeface="Arial"/>
                <a:sym typeface="Arial"/>
              </a:rPr>
              <a:t>If less than 30 people, have people intro themselves.  If we have a larger number, break into smaller groups to talk about why they are there.  Count off for groups of 4-6, answer a set of questions, and then report back.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100" b="0" i="0" u="none" strike="noStrike" cap="none">
                <a:solidFill>
                  <a:schemeClr val="dk1"/>
                </a:solidFill>
                <a:latin typeface="Arial"/>
                <a:ea typeface="Arial"/>
                <a:cs typeface="Arial"/>
                <a:sym typeface="Arial"/>
              </a:rPr>
              <a:t>(Otherwise have them speak out what they are looking for.) </a:t>
            </a: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72535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65750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7782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8964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51538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8064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25088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2540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1485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4647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4769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85149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437aab9a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5" name="Google Shape;435;g437aab9a1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9595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41650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848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08206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99775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 name="Google Shape;47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00916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0" name="Google Shape;480;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7131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695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6451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21390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35615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21919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43df84fb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g43df84fb8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49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7042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30403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9" name="Google Shape;539;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893681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6" name="Google Shape;54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657506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24631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58326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3" name="Google Shape;573;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637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4:notes"/>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a:ea typeface="Times"/>
                <a:cs typeface="Times"/>
                <a:sym typeface="Times"/>
              </a:rPr>
              <a:t>53</a:t>
            </a:fld>
            <a:endParaRPr sz="1200" b="0" i="0" u="none" strike="noStrike" cap="none">
              <a:solidFill>
                <a:schemeClr val="dk1"/>
              </a:solidFill>
              <a:latin typeface="Times"/>
              <a:ea typeface="Times"/>
              <a:cs typeface="Times"/>
              <a:sym typeface="Times"/>
            </a:endParaRPr>
          </a:p>
        </p:txBody>
      </p:sp>
      <p:sp>
        <p:nvSpPr>
          <p:cNvPr id="579" name="Google Shape;579;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0" name="Google Shape;580;p54:notes"/>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510031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200" b="0" i="0" u="none" strike="noStrike" cap="none">
                <a:solidFill>
                  <a:schemeClr val="dk1"/>
                </a:solidFill>
                <a:latin typeface="Times"/>
                <a:ea typeface="Times"/>
                <a:cs typeface="Times"/>
                <a:sym typeface="Times"/>
              </a:rPr>
              <a:t>The only way to build a rich &amp; robust solution is to engage a large community of developers. The only way to build a sustainable solution is to spur adoption by a community of institutions w/ vested interest in shared success.</a:t>
            </a:r>
            <a:endParaRPr sz="1200" b="0" i="0" u="none" strike="noStrike" cap="none">
              <a:solidFill>
                <a:schemeClr val="dk1"/>
              </a:solidFill>
              <a:latin typeface="Times"/>
              <a:ea typeface="Times"/>
              <a:cs typeface="Times"/>
              <a:sym typeface="Times"/>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16203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140401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441257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9" name="Google Shape;609;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34789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60:notes"/>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a:ea typeface="Times"/>
                <a:cs typeface="Times"/>
                <a:sym typeface="Times"/>
              </a:rPr>
              <a:t>58</a:t>
            </a:fld>
            <a:endParaRPr sz="1200" b="0" i="0" u="none" strike="noStrike" cap="none">
              <a:solidFill>
                <a:schemeClr val="dk1"/>
              </a:solidFill>
              <a:latin typeface="Times"/>
              <a:ea typeface="Times"/>
              <a:cs typeface="Times"/>
              <a:sym typeface="Times"/>
            </a:endParaRPr>
          </a:p>
        </p:txBody>
      </p:sp>
      <p:sp>
        <p:nvSpPr>
          <p:cNvPr id="634" name="Google Shape;634;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5" name="Google Shape;635;p60:notes"/>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36174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62:notes"/>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a:ea typeface="Times"/>
                <a:cs typeface="Times"/>
                <a:sym typeface="Times"/>
              </a:rPr>
              <a:t>59</a:t>
            </a:fld>
            <a:endParaRPr sz="1200" b="0" i="0" u="none" strike="noStrike" cap="none">
              <a:solidFill>
                <a:schemeClr val="dk1"/>
              </a:solidFill>
              <a:latin typeface="Times"/>
              <a:ea typeface="Times"/>
              <a:cs typeface="Times"/>
              <a:sym typeface="Times"/>
            </a:endParaRPr>
          </a:p>
        </p:txBody>
      </p:sp>
      <p:sp>
        <p:nvSpPr>
          <p:cNvPr id="642" name="Google Shape;64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3" name="Google Shape;643;p62:notes"/>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Times"/>
                <a:ea typeface="Times"/>
                <a:cs typeface="Times"/>
                <a:sym typeface="Times"/>
              </a:rPr>
              <a:t>Adopters include: a theater institute, a Shakespeare Festival, Australian Dept of the Environment, a Chemical Heritage Foundation, Arizona State’s Nexus Lab for Humanities Research) ,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400"/>
              <a:buFont typeface="Arial"/>
              <a:buNone/>
            </a:pPr>
            <a:r>
              <a:rPr lang="en-US" sz="1200" b="0" i="0" u="none" strike="noStrike" cap="none">
                <a:solidFill>
                  <a:schemeClr val="dk1"/>
                </a:solidFill>
                <a:latin typeface="Times"/>
                <a:ea typeface="Times"/>
                <a:cs typeface="Times"/>
                <a:sym typeface="Times"/>
              </a:rPr>
              <a:t>National Library (Ireland, Denmark), Art Museum (1), Art Institute (1), 1 National Lab, 1 National digital repository, 2.5 national libraries (DPLA = half), a boatload of universities.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400"/>
              <a:buFont typeface="Arial"/>
              <a:buNone/>
            </a:pPr>
            <a:r>
              <a:rPr lang="en-US" sz="1200" b="0" i="0" u="none" strike="noStrike" cap="none">
                <a:solidFill>
                  <a:schemeClr val="dk1"/>
                </a:solidFill>
                <a:latin typeface="Times"/>
                <a:ea typeface="Times"/>
                <a:cs typeface="Times"/>
                <a:sym typeface="Times"/>
              </a:rPr>
              <a:t>Northwestern likes it so much, they adopted twice: once in the Library, once in the Galter Heatlh Science Library. </a:t>
            </a:r>
            <a:endParaRP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42776700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63:notes"/>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a:ea typeface="Times"/>
                <a:cs typeface="Times"/>
                <a:sym typeface="Times"/>
              </a:rPr>
              <a:t>60</a:t>
            </a:fld>
            <a:endParaRPr sz="1200" b="0" i="0" u="none" strike="noStrike" cap="none">
              <a:solidFill>
                <a:schemeClr val="dk1"/>
              </a:solidFill>
              <a:latin typeface="Times"/>
              <a:ea typeface="Times"/>
              <a:cs typeface="Times"/>
              <a:sym typeface="Times"/>
            </a:endParaRPr>
          </a:p>
        </p:txBody>
      </p:sp>
      <p:sp>
        <p:nvSpPr>
          <p:cNvPr id="649" name="Google Shape;649;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0" name="Google Shape;650;p63:notes"/>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Times"/>
                <a:ea typeface="Times"/>
                <a:cs typeface="Times"/>
                <a:sym typeface="Times"/>
              </a:rPr>
              <a:t>The only way to build a rich &amp; robust solution is to engage a large community of developers. The only way to build a sustainable solution is to spur adoption by a community of institutions w/ vested interest in shared success.</a:t>
            </a:r>
            <a:endParaRP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34055188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64:notes"/>
          <p:cNvSpPr txBox="1">
            <a:spLocks noGrp="1"/>
          </p:cNvSpPr>
          <p:nvPr>
            <p:ph type="body" idx="1"/>
          </p:nvPr>
        </p:nvSpPr>
        <p:spPr>
          <a:xfrm>
            <a:off x="685683" y="4343016"/>
            <a:ext cx="5485461" cy="4113915"/>
          </a:xfrm>
          <a:prstGeom prst="rect">
            <a:avLst/>
          </a:prstGeom>
          <a:noFill/>
          <a:ln>
            <a:noFill/>
          </a:ln>
        </p:spPr>
        <p:txBody>
          <a:bodyPr spcFirstLastPara="1" wrap="square" lIns="0" tIns="89600" rIns="0" bIns="89600" anchor="t" anchorCtr="0">
            <a:noAutofit/>
          </a:bodyPr>
          <a:lstStyle/>
          <a:p>
            <a:pPr marL="215900" marR="0" lvl="0" indent="-215900" algn="l" rtl="0">
              <a:lnSpc>
                <a:spcPct val="115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a:p>
            <a:pPr marL="215900" marR="0" lvl="0" indent="-215900" algn="l" rtl="0">
              <a:lnSpc>
                <a:spcPct val="115000"/>
              </a:lnSpc>
              <a:spcBef>
                <a:spcPts val="50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a:p>
            <a:pPr marL="215900" marR="0" lvl="0" indent="-215900" algn="l" rtl="0">
              <a:lnSpc>
                <a:spcPct val="115000"/>
              </a:lnSpc>
              <a:spcBef>
                <a:spcPts val="500"/>
              </a:spcBef>
              <a:spcAft>
                <a:spcPts val="0"/>
              </a:spcAft>
              <a:buClr>
                <a:srgbClr val="000000"/>
              </a:buClr>
              <a:buSzPts val="1400"/>
              <a:buFont typeface="Arial"/>
              <a:buNone/>
            </a:pPr>
            <a:r>
              <a:rPr lang="en-US" sz="1800" b="0" i="0" u="none" strike="noStrike" cap="none">
                <a:solidFill>
                  <a:srgbClr val="000000"/>
                </a:solidFill>
                <a:latin typeface="Arial"/>
                <a:ea typeface="Arial"/>
                <a:cs typeface="Arial"/>
                <a:sym typeface="Arial"/>
              </a:rPr>
              <a:t>In addition to project staff from DPLA, DuraSpace, and Stanford working on the repository product, we’ve had development contributions from Chemical Heritage Foundation, Indiana University, and Indiana University–Purdue University Indianapolis, Penn State and Northwestern.</a:t>
            </a:r>
            <a:endParaRPr sz="1800" b="0" i="0" u="none" strike="noStrike" cap="none">
              <a:solidFill>
                <a:srgbClr val="000000"/>
              </a:solidFill>
              <a:latin typeface="Arial"/>
              <a:ea typeface="Arial"/>
              <a:cs typeface="Arial"/>
              <a:sym typeface="Arial"/>
            </a:endParaRPr>
          </a:p>
          <a:p>
            <a:pPr marL="215900" marR="0" lvl="0" indent="-215900" algn="l" rtl="0">
              <a:lnSpc>
                <a:spcPct val="115000"/>
              </a:lnSpc>
              <a:spcBef>
                <a:spcPts val="50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a:p>
            <a:pPr marL="215900" marR="0" lvl="0" indent="-215900" algn="l" rtl="0">
              <a:lnSpc>
                <a:spcPct val="115000"/>
              </a:lnSpc>
              <a:spcBef>
                <a:spcPts val="50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a:p>
            <a:pPr marL="215900" marR="0" lvl="0" indent="-215900" algn="l" rtl="0">
              <a:lnSpc>
                <a:spcPct val="115000"/>
              </a:lnSpc>
              <a:spcBef>
                <a:spcPts val="50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657" name="Google Shape;657;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80701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4" name="Google Shape;694;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25550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0" name="Google Shape;700;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31977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6" name="Google Shape;706;p7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0524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txBox="1">
            <a:spLocks noGrp="1"/>
          </p:cNvSpPr>
          <p:nvPr>
            <p:ph type="body" idx="1"/>
          </p:nvPr>
        </p:nvSpPr>
        <p:spPr>
          <a:xfrm>
            <a:off x="686421" y="4344025"/>
            <a:ext cx="5485158" cy="4114488"/>
          </a:xfrm>
          <a:prstGeom prst="rect">
            <a:avLst/>
          </a:prstGeom>
          <a:noFill/>
          <a:ln>
            <a:noFill/>
          </a:ln>
        </p:spPr>
        <p:txBody>
          <a:bodyPr spcFirstLastPara="1" wrap="square" lIns="89600" tIns="89600" rIns="89600" bIns="896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
        <p:nvSpPr>
          <p:cNvPr id="181" name="Google Shape;18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7841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648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txBox="1">
            <a:spLocks noGrp="1"/>
          </p:cNvSpPr>
          <p:nvPr>
            <p:ph type="body" idx="1"/>
          </p:nvPr>
        </p:nvSpPr>
        <p:spPr>
          <a:xfrm>
            <a:off x="686421" y="4344025"/>
            <a:ext cx="5485158" cy="4114488"/>
          </a:xfrm>
          <a:prstGeom prst="rect">
            <a:avLst/>
          </a:prstGeom>
          <a:noFill/>
          <a:ln>
            <a:noFill/>
          </a:ln>
        </p:spPr>
        <p:txBody>
          <a:bodyPr spcFirstLastPara="1" wrap="square" lIns="89600" tIns="89600" rIns="89600" bIns="896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a:solidFill>
                  <a:schemeClr val="dk1"/>
                </a:solidFill>
                <a:latin typeface="Arial"/>
                <a:ea typeface="Arial"/>
                <a:cs typeface="Arial"/>
                <a:sym typeface="Arial"/>
              </a:rPr>
              <a:t>Theses are all the kinds of things that institutions want to keep and provide access to.  They are different files formats, have different user access needs / UI, and are different sizes.</a:t>
            </a:r>
            <a:endParaRPr sz="1100" b="0" i="0" u="none" strike="noStrike" cap="none">
              <a:solidFill>
                <a:schemeClr val="dk1"/>
              </a:solidFill>
              <a:latin typeface="Arial"/>
              <a:ea typeface="Arial"/>
              <a:cs typeface="Arial"/>
              <a:sym typeface="Arial"/>
            </a:endParaRPr>
          </a:p>
        </p:txBody>
      </p:sp>
      <p:sp>
        <p:nvSpPr>
          <p:cNvPr id="193" name="Google Shape;19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9923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txBox="1">
            <a:spLocks noGrp="1"/>
          </p:cNvSpPr>
          <p:nvPr>
            <p:ph type="sldNum" idx="12"/>
          </p:nvPr>
        </p:nvSpPr>
        <p:spPr>
          <a:xfrm>
            <a:off x="3884026" y="8684926"/>
            <a:ext cx="2972421" cy="457513"/>
          </a:xfrm>
          <a:prstGeom prst="rect">
            <a:avLst/>
          </a:prstGeom>
          <a:noFill/>
          <a:ln>
            <a:noFill/>
          </a:ln>
        </p:spPr>
        <p:txBody>
          <a:bodyPr spcFirstLastPara="1" wrap="square" lIns="89600" tIns="44800" rIns="89600" bIns="448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a:ea typeface="Times"/>
                <a:cs typeface="Times"/>
                <a:sym typeface="Times"/>
              </a:rPr>
              <a:t>9</a:t>
            </a:fld>
            <a:endParaRPr sz="1200" b="0" i="0" u="none" strike="noStrike" cap="none">
              <a:solidFill>
                <a:schemeClr val="dk1"/>
              </a:solidFill>
              <a:latin typeface="Times"/>
              <a:ea typeface="Times"/>
              <a:cs typeface="Times"/>
              <a:sym typeface="Times"/>
            </a:endParaRPr>
          </a:p>
        </p:txBody>
      </p:sp>
      <p:sp>
        <p:nvSpPr>
          <p:cNvPr id="219" name="Google Shape;21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9:notes"/>
          <p:cNvSpPr txBox="1">
            <a:spLocks noGrp="1"/>
          </p:cNvSpPr>
          <p:nvPr>
            <p:ph type="body" idx="1"/>
          </p:nvPr>
        </p:nvSpPr>
        <p:spPr>
          <a:xfrm>
            <a:off x="686421" y="4344025"/>
            <a:ext cx="5485158" cy="4114488"/>
          </a:xfrm>
          <a:prstGeom prst="rect">
            <a:avLst/>
          </a:prstGeom>
          <a:noFill/>
          <a:ln>
            <a:noFill/>
          </a:ln>
        </p:spPr>
        <p:txBody>
          <a:bodyPr spcFirstLastPara="1" wrap="square" lIns="89600" tIns="44800" rIns="89600" bIns="44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Times"/>
                <a:ea typeface="Times"/>
                <a:cs typeface="Times"/>
                <a:sym typeface="Times"/>
              </a:rPr>
              <a:t>So you could have a separate system solution for each type of item.  and you would end up with many systems to support.  probably all in a different code language, possibly managed by different depts, etc.</a:t>
            </a:r>
            <a:endParaRP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2447920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DB17-8593-49C3-8B75-2549763868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E0B4C73-3F24-4771-93B6-632FB0789B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852004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Mas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9EB06-EFBC-4240-8A27-D24D94DE0CFA}"/>
              </a:ext>
            </a:extLst>
          </p:cNvPr>
          <p:cNvSpPr>
            <a:spLocks noGrp="1"/>
          </p:cNvSpPr>
          <p:nvPr>
            <p:ph type="title"/>
          </p:nvPr>
        </p:nvSpPr>
        <p:spPr/>
        <p:txBody>
          <a:bodyPr/>
          <a:lstStyle>
            <a:lvl1pPr>
              <a:defRPr b="1">
                <a:solidFill>
                  <a:srgbClr val="993300"/>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F63B0109-1D44-4D33-8929-9B67682E0C84}"/>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Graphic 7">
            <a:extLst>
              <a:ext uri="{FF2B5EF4-FFF2-40B4-BE49-F238E27FC236}">
                <a16:creationId xmlns:a16="http://schemas.microsoft.com/office/drawing/2014/main" id="{7CFC38DB-CBDD-4D7B-A07B-A599940DAFF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06008" y="423991"/>
            <a:ext cx="1847792" cy="1042344"/>
          </a:xfrm>
          <a:prstGeom prst="rect">
            <a:avLst/>
          </a:prstGeom>
        </p:spPr>
      </p:pic>
      <p:sp>
        <p:nvSpPr>
          <p:cNvPr id="11" name="TextBox 10">
            <a:extLst>
              <a:ext uri="{FF2B5EF4-FFF2-40B4-BE49-F238E27FC236}">
                <a16:creationId xmlns:a16="http://schemas.microsoft.com/office/drawing/2014/main" id="{DDB4FC3F-7199-4146-8540-FAAA5D20CC59}"/>
              </a:ext>
            </a:extLst>
          </p:cNvPr>
          <p:cNvSpPr txBox="1"/>
          <p:nvPr userDrawn="1"/>
        </p:nvSpPr>
        <p:spPr>
          <a:xfrm>
            <a:off x="838200" y="6415801"/>
            <a:ext cx="1952779" cy="246221"/>
          </a:xfrm>
          <a:prstGeom prst="rect">
            <a:avLst/>
          </a:prstGeom>
          <a:noFill/>
        </p:spPr>
        <p:txBody>
          <a:bodyPr wrap="none" rtlCol="0">
            <a:spAutoFit/>
          </a:bodyPr>
          <a:lstStyle/>
          <a:p>
            <a:r>
              <a:rPr lang="en-GB" sz="1000" i="1" dirty="0"/>
              <a:t>If you want to go far, go together!</a:t>
            </a:r>
          </a:p>
        </p:txBody>
      </p:sp>
      <p:sp>
        <p:nvSpPr>
          <p:cNvPr id="12" name="TextBox 11">
            <a:extLst>
              <a:ext uri="{FF2B5EF4-FFF2-40B4-BE49-F238E27FC236}">
                <a16:creationId xmlns:a16="http://schemas.microsoft.com/office/drawing/2014/main" id="{CC98C189-23B0-4EDC-B108-9F8A0CE21DE5}"/>
              </a:ext>
            </a:extLst>
          </p:cNvPr>
          <p:cNvSpPr txBox="1"/>
          <p:nvPr userDrawn="1"/>
        </p:nvSpPr>
        <p:spPr>
          <a:xfrm>
            <a:off x="11186126" y="6415800"/>
            <a:ext cx="335348" cy="246221"/>
          </a:xfrm>
          <a:prstGeom prst="rect">
            <a:avLst/>
          </a:prstGeom>
          <a:noFill/>
        </p:spPr>
        <p:txBody>
          <a:bodyPr wrap="none" rtlCol="0">
            <a:spAutoFit/>
          </a:bodyPr>
          <a:lstStyle/>
          <a:p>
            <a:fld id="{E7885C6A-A76F-4E28-A32E-A5DB9CFE8B56}" type="slidenum">
              <a:rPr lang="en-GB" sz="1000" smtClean="0"/>
              <a:t>‹#›</a:t>
            </a:fld>
            <a:endParaRPr lang="en-GB" sz="1000" dirty="0"/>
          </a:p>
        </p:txBody>
      </p:sp>
    </p:spTree>
    <p:extLst>
      <p:ext uri="{BB962C8B-B14F-4D97-AF65-F5344CB8AC3E}">
        <p14:creationId xmlns:p14="http://schemas.microsoft.com/office/powerpoint/2010/main" val="376478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09600" y="274637"/>
            <a:ext cx="10972800" cy="1143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1pPr>
            <a:lvl2pPr marR="0" lvl="1"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2pPr>
            <a:lvl3pPr marR="0" lvl="2"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3pPr>
            <a:lvl4pPr marR="0" lvl="3"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4pPr>
            <a:lvl5pPr marR="0" lvl="4"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5pPr>
            <a:lvl6pPr marR="0" lvl="5"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6pPr>
            <a:lvl7pPr marR="0" lvl="6"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7pPr>
            <a:lvl8pPr marR="0" lvl="7"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8pPr>
            <a:lvl9pPr marR="0" lvl="8"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9pPr>
          </a:lstStyle>
          <a:p>
            <a:endParaRPr/>
          </a:p>
        </p:txBody>
      </p:sp>
      <p:sp>
        <p:nvSpPr>
          <p:cNvPr id="19" name="Google Shape;19;p3"/>
          <p:cNvSpPr txBox="1">
            <a:spLocks noGrp="1"/>
          </p:cNvSpPr>
          <p:nvPr>
            <p:ph type="body" idx="1"/>
          </p:nvPr>
        </p:nvSpPr>
        <p:spPr>
          <a:xfrm>
            <a:off x="609600" y="1600201"/>
            <a:ext cx="10972800" cy="4967599"/>
          </a:xfrm>
          <a:prstGeom prst="rect">
            <a:avLst/>
          </a:prstGeom>
          <a:noFill/>
          <a:ln>
            <a:noFill/>
          </a:ln>
        </p:spPr>
        <p:txBody>
          <a:bodyPr spcFirstLastPara="1" wrap="square" lIns="91425" tIns="91425" rIns="91425" bIns="91425" anchor="t" anchorCtr="0"/>
          <a:lstStyle>
            <a:lvl1pPr marL="609585" marR="0" lvl="0" indent="-304792" algn="l" rtl="0">
              <a:lnSpc>
                <a:spcPct val="100000"/>
              </a:lnSpc>
              <a:spcBef>
                <a:spcPts val="0"/>
              </a:spcBef>
              <a:spcAft>
                <a:spcPts val="0"/>
              </a:spcAft>
              <a:buClr>
                <a:schemeClr val="dk1"/>
              </a:buClr>
              <a:buSzPts val="1400"/>
              <a:buFont typeface="Arial"/>
              <a:buNone/>
              <a:defRPr sz="4000" b="0" i="0" u="none" strike="noStrike" cap="none">
                <a:solidFill>
                  <a:schemeClr val="dk1"/>
                </a:solidFill>
                <a:latin typeface="Arial"/>
                <a:ea typeface="Arial"/>
                <a:cs typeface="Arial"/>
                <a:sym typeface="Arial"/>
              </a:defRPr>
            </a:lvl1pPr>
            <a:lvl2pPr marL="1219170" marR="0" lvl="1" indent="-304792" algn="l" rtl="0">
              <a:lnSpc>
                <a:spcPct val="100000"/>
              </a:lnSpc>
              <a:spcBef>
                <a:spcPts val="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2pPr>
            <a:lvl3pPr marL="1828754" marR="0" lvl="2" indent="-304792" algn="l" rtl="0">
              <a:lnSpc>
                <a:spcPct val="100000"/>
              </a:lnSpc>
              <a:spcBef>
                <a:spcPts val="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2438339" marR="0" lvl="3"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3047924" marR="0" lvl="4"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3657509" marR="0" lvl="5"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4267093" marR="0" lvl="6"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4876678" marR="0" lvl="7"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5486263" marR="0" lvl="8"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cxnSp>
        <p:nvCxnSpPr>
          <p:cNvPr id="20" name="Google Shape;20;p3"/>
          <p:cNvCxnSpPr/>
          <p:nvPr/>
        </p:nvCxnSpPr>
        <p:spPr>
          <a:xfrm>
            <a:off x="609600" y="1524000"/>
            <a:ext cx="10972800" cy="0"/>
          </a:xfrm>
          <a:prstGeom prst="straightConnector1">
            <a:avLst/>
          </a:prstGeom>
          <a:noFill/>
          <a:ln w="50800" cap="flat" cmpd="sng">
            <a:solidFill>
              <a:srgbClr val="DA0002"/>
            </a:solidFill>
            <a:prstDash val="solid"/>
            <a:round/>
            <a:headEnd type="none" w="sm" len="sm"/>
            <a:tailEnd type="none" w="sm" len="sm"/>
          </a:ln>
        </p:spPr>
      </p:cxnSp>
      <p:sp>
        <p:nvSpPr>
          <p:cNvPr id="21" name="Google Shape;21;p3"/>
          <p:cNvSpPr txBox="1">
            <a:spLocks noGrp="1"/>
          </p:cNvSpPr>
          <p:nvPr>
            <p:ph type="sldNum" idx="12"/>
          </p:nvPr>
        </p:nvSpPr>
        <p:spPr>
          <a:xfrm>
            <a:off x="10850788" y="5749967"/>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2243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609600" y="274637"/>
            <a:ext cx="10972800" cy="1143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1pPr>
            <a:lvl2pPr marR="0" lvl="1"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2pPr>
            <a:lvl3pPr marR="0" lvl="2"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3pPr>
            <a:lvl4pPr marR="0" lvl="3"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4pPr>
            <a:lvl5pPr marR="0" lvl="4"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5pPr>
            <a:lvl6pPr marR="0" lvl="5"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6pPr>
            <a:lvl7pPr marR="0" lvl="6"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7pPr>
            <a:lvl8pPr marR="0" lvl="7"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8pPr>
            <a:lvl9pPr marR="0" lvl="8" algn="l" rtl="0">
              <a:lnSpc>
                <a:spcPct val="100000"/>
              </a:lnSpc>
              <a:spcBef>
                <a:spcPts val="0"/>
              </a:spcBef>
              <a:spcAft>
                <a:spcPts val="0"/>
              </a:spcAft>
              <a:buClr>
                <a:schemeClr val="accent1"/>
              </a:buClr>
              <a:buSzPts val="1400"/>
              <a:buFont typeface="Arial"/>
              <a:buNone/>
              <a:defRPr sz="4800" b="1" i="0" u="none" strike="noStrike" cap="none">
                <a:solidFill>
                  <a:srgbClr val="DA0002"/>
                </a:solidFill>
                <a:latin typeface="Arial"/>
                <a:ea typeface="Arial"/>
                <a:cs typeface="Arial"/>
                <a:sym typeface="Arial"/>
              </a:defRPr>
            </a:lvl9pPr>
          </a:lstStyle>
          <a:p>
            <a:endParaRPr/>
          </a:p>
        </p:txBody>
      </p:sp>
      <p:sp>
        <p:nvSpPr>
          <p:cNvPr id="24" name="Google Shape;24;p4"/>
          <p:cNvSpPr txBox="1">
            <a:spLocks noGrp="1"/>
          </p:cNvSpPr>
          <p:nvPr>
            <p:ph type="body" idx="1"/>
          </p:nvPr>
        </p:nvSpPr>
        <p:spPr>
          <a:xfrm>
            <a:off x="609600" y="1600201"/>
            <a:ext cx="5326000" cy="4967599"/>
          </a:xfrm>
          <a:prstGeom prst="rect">
            <a:avLst/>
          </a:prstGeom>
          <a:noFill/>
          <a:ln>
            <a:noFill/>
          </a:ln>
        </p:spPr>
        <p:txBody>
          <a:bodyPr spcFirstLastPara="1" wrap="square" lIns="91425" tIns="91425" rIns="91425" bIns="91425" anchor="t" anchorCtr="0"/>
          <a:lstStyle>
            <a:lvl1pPr marL="609585" marR="0" lvl="0" indent="-304792" algn="l" rtl="0">
              <a:lnSpc>
                <a:spcPct val="100000"/>
              </a:lnSpc>
              <a:spcBef>
                <a:spcPts val="0"/>
              </a:spcBef>
              <a:spcAft>
                <a:spcPts val="0"/>
              </a:spcAft>
              <a:buClr>
                <a:schemeClr val="dk1"/>
              </a:buClr>
              <a:buSzPts val="1400"/>
              <a:buFont typeface="Arial"/>
              <a:buNone/>
              <a:defRPr sz="4000" b="0" i="0" u="none" strike="noStrike" cap="none">
                <a:solidFill>
                  <a:schemeClr val="dk1"/>
                </a:solidFill>
                <a:latin typeface="Arial"/>
                <a:ea typeface="Arial"/>
                <a:cs typeface="Arial"/>
                <a:sym typeface="Arial"/>
              </a:defRPr>
            </a:lvl1pPr>
            <a:lvl2pPr marL="1219170" marR="0" lvl="1" indent="-304792" algn="l" rtl="0">
              <a:lnSpc>
                <a:spcPct val="100000"/>
              </a:lnSpc>
              <a:spcBef>
                <a:spcPts val="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2pPr>
            <a:lvl3pPr marL="1828754" marR="0" lvl="2" indent="-304792" algn="l" rtl="0">
              <a:lnSpc>
                <a:spcPct val="100000"/>
              </a:lnSpc>
              <a:spcBef>
                <a:spcPts val="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2438339" marR="0" lvl="3"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3047924" marR="0" lvl="4"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3657509" marR="0" lvl="5"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4267093" marR="0" lvl="6"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4876678" marR="0" lvl="7"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5486263" marR="0" lvl="8"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5" name="Google Shape;25;p4"/>
          <p:cNvSpPr txBox="1">
            <a:spLocks noGrp="1"/>
          </p:cNvSpPr>
          <p:nvPr>
            <p:ph type="body" idx="2"/>
          </p:nvPr>
        </p:nvSpPr>
        <p:spPr>
          <a:xfrm>
            <a:off x="6256364" y="1600201"/>
            <a:ext cx="5326000" cy="4967599"/>
          </a:xfrm>
          <a:prstGeom prst="rect">
            <a:avLst/>
          </a:prstGeom>
          <a:noFill/>
          <a:ln>
            <a:noFill/>
          </a:ln>
        </p:spPr>
        <p:txBody>
          <a:bodyPr spcFirstLastPara="1" wrap="square" lIns="91425" tIns="91425" rIns="91425" bIns="91425" anchor="t" anchorCtr="0"/>
          <a:lstStyle>
            <a:lvl1pPr marL="609585" marR="0" lvl="0" indent="-304792" algn="l" rtl="0">
              <a:lnSpc>
                <a:spcPct val="100000"/>
              </a:lnSpc>
              <a:spcBef>
                <a:spcPts val="0"/>
              </a:spcBef>
              <a:spcAft>
                <a:spcPts val="0"/>
              </a:spcAft>
              <a:buClr>
                <a:schemeClr val="dk1"/>
              </a:buClr>
              <a:buSzPts val="1400"/>
              <a:buFont typeface="Arial"/>
              <a:buNone/>
              <a:defRPr sz="4000" b="0" i="0" u="none" strike="noStrike" cap="none">
                <a:solidFill>
                  <a:schemeClr val="dk1"/>
                </a:solidFill>
                <a:latin typeface="Arial"/>
                <a:ea typeface="Arial"/>
                <a:cs typeface="Arial"/>
                <a:sym typeface="Arial"/>
              </a:defRPr>
            </a:lvl1pPr>
            <a:lvl2pPr marL="1219170" marR="0" lvl="1" indent="-304792" algn="l" rtl="0">
              <a:lnSpc>
                <a:spcPct val="100000"/>
              </a:lnSpc>
              <a:spcBef>
                <a:spcPts val="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2pPr>
            <a:lvl3pPr marL="1828754" marR="0" lvl="2" indent="-304792" algn="l" rtl="0">
              <a:lnSpc>
                <a:spcPct val="100000"/>
              </a:lnSpc>
              <a:spcBef>
                <a:spcPts val="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2438339" marR="0" lvl="3"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3047924" marR="0" lvl="4"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3657509" marR="0" lvl="5"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4267093" marR="0" lvl="6"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4876678" marR="0" lvl="7"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5486263" marR="0" lvl="8" indent="-304792"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cxnSp>
        <p:nvCxnSpPr>
          <p:cNvPr id="26" name="Google Shape;26;p4"/>
          <p:cNvCxnSpPr/>
          <p:nvPr/>
        </p:nvCxnSpPr>
        <p:spPr>
          <a:xfrm>
            <a:off x="609600" y="1524000"/>
            <a:ext cx="10972800" cy="0"/>
          </a:xfrm>
          <a:prstGeom prst="straightConnector1">
            <a:avLst/>
          </a:prstGeom>
          <a:noFill/>
          <a:ln w="50800" cap="flat" cmpd="sng">
            <a:solidFill>
              <a:srgbClr val="DA0002"/>
            </a:solidFill>
            <a:prstDash val="solid"/>
            <a:round/>
            <a:headEnd type="none" w="sm" len="sm"/>
            <a:tailEnd type="none" w="sm" len="sm"/>
          </a:ln>
        </p:spPr>
      </p:cxnSp>
      <p:sp>
        <p:nvSpPr>
          <p:cNvPr id="27" name="Google Shape;27;p4"/>
          <p:cNvSpPr txBox="1">
            <a:spLocks noGrp="1"/>
          </p:cNvSpPr>
          <p:nvPr>
            <p:ph type="sldNum" idx="12"/>
          </p:nvPr>
        </p:nvSpPr>
        <p:spPr>
          <a:xfrm>
            <a:off x="10850788" y="5749967"/>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47175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28"/>
        <p:cNvGrpSpPr/>
        <p:nvPr/>
      </p:nvGrpSpPr>
      <p:grpSpPr>
        <a:xfrm>
          <a:off x="0" y="0"/>
          <a:ext cx="0" cy="0"/>
          <a:chOff x="0" y="0"/>
          <a:chExt cx="0" cy="0"/>
        </a:xfrm>
      </p:grpSpPr>
      <p:sp>
        <p:nvSpPr>
          <p:cNvPr id="29" name="Google Shape;29;p5"/>
          <p:cNvSpPr txBox="1">
            <a:spLocks noGrp="1"/>
          </p:cNvSpPr>
          <p:nvPr>
            <p:ph type="body" idx="1"/>
          </p:nvPr>
        </p:nvSpPr>
        <p:spPr>
          <a:xfrm>
            <a:off x="914400" y="609600"/>
            <a:ext cx="10363200" cy="5486400"/>
          </a:xfrm>
          <a:prstGeom prst="rect">
            <a:avLst/>
          </a:prstGeom>
          <a:noFill/>
          <a:ln>
            <a:noFill/>
          </a:ln>
        </p:spPr>
        <p:txBody>
          <a:bodyPr spcFirstLastPara="1" wrap="square" lIns="91425" tIns="45700" rIns="91425" bIns="45700" anchor="t" anchorCtr="0"/>
          <a:lstStyle>
            <a:lvl1pPr marL="609585" marR="0" lvl="0" indent="-575719" algn="l" rtl="0">
              <a:lnSpc>
                <a:spcPct val="100000"/>
              </a:lnSpc>
              <a:spcBef>
                <a:spcPts val="853"/>
              </a:spcBef>
              <a:spcAft>
                <a:spcPts val="0"/>
              </a:spcAft>
              <a:buClr>
                <a:schemeClr val="dk1"/>
              </a:buClr>
              <a:buSzPts val="3200"/>
              <a:buFont typeface="Times"/>
              <a:buChar char="•"/>
              <a:defRPr sz="4267" b="0" i="0" u="none" strike="noStrike" cap="none">
                <a:solidFill>
                  <a:schemeClr val="dk1"/>
                </a:solidFill>
                <a:latin typeface="Times"/>
                <a:ea typeface="Times"/>
                <a:cs typeface="Times"/>
                <a:sym typeface="Times"/>
              </a:defRPr>
            </a:lvl1pPr>
            <a:lvl2pPr marL="1219170" marR="0" lvl="1" indent="-541853" algn="l" rtl="0">
              <a:lnSpc>
                <a:spcPct val="100000"/>
              </a:lnSpc>
              <a:spcBef>
                <a:spcPts val="747"/>
              </a:spcBef>
              <a:spcAft>
                <a:spcPts val="0"/>
              </a:spcAft>
              <a:buClr>
                <a:schemeClr val="dk1"/>
              </a:buClr>
              <a:buSzPts val="2800"/>
              <a:buFont typeface="Times"/>
              <a:buChar char="–"/>
              <a:defRPr sz="3733" b="0" i="0" u="none" strike="noStrike" cap="none">
                <a:solidFill>
                  <a:schemeClr val="dk1"/>
                </a:solidFill>
                <a:latin typeface="Times"/>
                <a:ea typeface="Times"/>
                <a:cs typeface="Times"/>
                <a:sym typeface="Times"/>
              </a:defRPr>
            </a:lvl2pPr>
            <a:lvl3pPr marL="1828754" marR="0" lvl="2" indent="-507987" algn="l" rtl="0">
              <a:lnSpc>
                <a:spcPct val="100000"/>
              </a:lnSpc>
              <a:spcBef>
                <a:spcPts val="640"/>
              </a:spcBef>
              <a:spcAft>
                <a:spcPts val="0"/>
              </a:spcAft>
              <a:buClr>
                <a:schemeClr val="dk1"/>
              </a:buClr>
              <a:buSzPts val="2400"/>
              <a:buFont typeface="Times"/>
              <a:buChar char="•"/>
              <a:defRPr sz="3200" b="0" i="0" u="none" strike="noStrike" cap="none">
                <a:solidFill>
                  <a:schemeClr val="dk1"/>
                </a:solidFill>
                <a:latin typeface="Times"/>
                <a:ea typeface="Times"/>
                <a:cs typeface="Times"/>
                <a:sym typeface="Times"/>
              </a:defRPr>
            </a:lvl3pPr>
            <a:lvl4pPr marL="2438339" marR="0" lvl="3" indent="-474121" algn="l" rtl="0">
              <a:lnSpc>
                <a:spcPct val="100000"/>
              </a:lnSpc>
              <a:spcBef>
                <a:spcPts val="533"/>
              </a:spcBef>
              <a:spcAft>
                <a:spcPts val="0"/>
              </a:spcAft>
              <a:buClr>
                <a:schemeClr val="dk1"/>
              </a:buClr>
              <a:buSzPts val="2000"/>
              <a:buFont typeface="Times"/>
              <a:buChar char="–"/>
              <a:defRPr sz="2667" b="0" i="0" u="none" strike="noStrike" cap="none">
                <a:solidFill>
                  <a:schemeClr val="dk1"/>
                </a:solidFill>
                <a:latin typeface="Times"/>
                <a:ea typeface="Times"/>
                <a:cs typeface="Times"/>
                <a:sym typeface="Times"/>
              </a:defRPr>
            </a:lvl4pPr>
            <a:lvl5pPr marL="3047924" marR="0" lvl="4" indent="-474121" algn="l" rtl="0">
              <a:lnSpc>
                <a:spcPct val="100000"/>
              </a:lnSpc>
              <a:spcBef>
                <a:spcPts val="533"/>
              </a:spcBef>
              <a:spcAft>
                <a:spcPts val="0"/>
              </a:spcAft>
              <a:buClr>
                <a:schemeClr val="dk1"/>
              </a:buClr>
              <a:buSzPts val="2000"/>
              <a:buFont typeface="Times"/>
              <a:buChar char="»"/>
              <a:defRPr sz="2667" b="0" i="0" u="none" strike="noStrike" cap="none">
                <a:solidFill>
                  <a:schemeClr val="dk1"/>
                </a:solidFill>
                <a:latin typeface="Times"/>
                <a:ea typeface="Times"/>
                <a:cs typeface="Times"/>
                <a:sym typeface="Times"/>
              </a:defRPr>
            </a:lvl5pPr>
            <a:lvl6pPr marL="3657509" marR="0" lvl="5" indent="-474121" algn="l" rtl="0">
              <a:lnSpc>
                <a:spcPct val="100000"/>
              </a:lnSpc>
              <a:spcBef>
                <a:spcPts val="533"/>
              </a:spcBef>
              <a:spcAft>
                <a:spcPts val="0"/>
              </a:spcAft>
              <a:buClr>
                <a:schemeClr val="dk1"/>
              </a:buClr>
              <a:buSzPts val="2000"/>
              <a:buFont typeface="Times"/>
              <a:buChar char="»"/>
              <a:defRPr sz="2667" b="0" i="0" u="none" strike="noStrike" cap="none">
                <a:solidFill>
                  <a:schemeClr val="dk1"/>
                </a:solidFill>
                <a:latin typeface="Times"/>
                <a:ea typeface="Times"/>
                <a:cs typeface="Times"/>
                <a:sym typeface="Times"/>
              </a:defRPr>
            </a:lvl6pPr>
            <a:lvl7pPr marL="4267093" marR="0" lvl="6" indent="-474121" algn="l" rtl="0">
              <a:lnSpc>
                <a:spcPct val="100000"/>
              </a:lnSpc>
              <a:spcBef>
                <a:spcPts val="533"/>
              </a:spcBef>
              <a:spcAft>
                <a:spcPts val="0"/>
              </a:spcAft>
              <a:buClr>
                <a:schemeClr val="dk1"/>
              </a:buClr>
              <a:buSzPts val="2000"/>
              <a:buFont typeface="Times"/>
              <a:buChar char="»"/>
              <a:defRPr sz="2667" b="0" i="0" u="none" strike="noStrike" cap="none">
                <a:solidFill>
                  <a:schemeClr val="dk1"/>
                </a:solidFill>
                <a:latin typeface="Times"/>
                <a:ea typeface="Times"/>
                <a:cs typeface="Times"/>
                <a:sym typeface="Times"/>
              </a:defRPr>
            </a:lvl7pPr>
            <a:lvl8pPr marL="4876678" marR="0" lvl="7" indent="-474121" algn="l" rtl="0">
              <a:lnSpc>
                <a:spcPct val="100000"/>
              </a:lnSpc>
              <a:spcBef>
                <a:spcPts val="533"/>
              </a:spcBef>
              <a:spcAft>
                <a:spcPts val="0"/>
              </a:spcAft>
              <a:buClr>
                <a:schemeClr val="dk1"/>
              </a:buClr>
              <a:buSzPts val="2000"/>
              <a:buFont typeface="Times"/>
              <a:buChar char="»"/>
              <a:defRPr sz="2667" b="0" i="0" u="none" strike="noStrike" cap="none">
                <a:solidFill>
                  <a:schemeClr val="dk1"/>
                </a:solidFill>
                <a:latin typeface="Times"/>
                <a:ea typeface="Times"/>
                <a:cs typeface="Times"/>
                <a:sym typeface="Times"/>
              </a:defRPr>
            </a:lvl8pPr>
            <a:lvl9pPr marL="5486263" marR="0" lvl="8" indent="-474121" algn="l" rtl="0">
              <a:lnSpc>
                <a:spcPct val="100000"/>
              </a:lnSpc>
              <a:spcBef>
                <a:spcPts val="533"/>
              </a:spcBef>
              <a:spcAft>
                <a:spcPts val="0"/>
              </a:spcAft>
              <a:buClr>
                <a:schemeClr val="dk1"/>
              </a:buClr>
              <a:buSzPts val="2000"/>
              <a:buFont typeface="Times"/>
              <a:buChar char="»"/>
              <a:defRPr sz="2667" b="0" i="0" u="none" strike="noStrike" cap="none">
                <a:solidFill>
                  <a:schemeClr val="dk1"/>
                </a:solidFill>
                <a:latin typeface="Times"/>
                <a:ea typeface="Times"/>
                <a:cs typeface="Times"/>
                <a:sym typeface="Times"/>
              </a:defRPr>
            </a:lvl9pPr>
          </a:lstStyle>
          <a:p>
            <a:endParaRPr/>
          </a:p>
        </p:txBody>
      </p:sp>
      <p:sp>
        <p:nvSpPr>
          <p:cNvPr id="30" name="Google Shape;30;p5"/>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Times"/>
                <a:ea typeface="Times"/>
                <a:cs typeface="Times"/>
                <a:sym typeface="Times"/>
              </a:defRPr>
            </a:lvl9pPr>
          </a:lstStyle>
          <a:p>
            <a:endParaRPr/>
          </a:p>
        </p:txBody>
      </p:sp>
      <p:sp>
        <p:nvSpPr>
          <p:cNvPr id="31" name="Google Shape;31;p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Times"/>
                <a:ea typeface="Times"/>
                <a:cs typeface="Times"/>
                <a:sym typeface="Times"/>
              </a:defRPr>
            </a:lvl9pPr>
          </a:lstStyle>
          <a:p>
            <a:endParaRPr/>
          </a:p>
        </p:txBody>
      </p:sp>
      <p:sp>
        <p:nvSpPr>
          <p:cNvPr id="32" name="Google Shape;32;p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Times"/>
                <a:ea typeface="Times"/>
                <a:cs typeface="Times"/>
                <a:sym typeface="Times"/>
              </a:defRPr>
            </a:lvl1pPr>
            <a:lvl2pPr marL="0" marR="0" lvl="1"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Times"/>
                <a:ea typeface="Times"/>
                <a:cs typeface="Times"/>
                <a:sym typeface="Times"/>
              </a:defRPr>
            </a:lvl2pPr>
            <a:lvl3pPr marL="0" marR="0" lvl="2"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Times"/>
                <a:ea typeface="Times"/>
                <a:cs typeface="Times"/>
                <a:sym typeface="Times"/>
              </a:defRPr>
            </a:lvl3pPr>
            <a:lvl4pPr marL="0" marR="0" lvl="3"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Times"/>
                <a:ea typeface="Times"/>
                <a:cs typeface="Times"/>
                <a:sym typeface="Times"/>
              </a:defRPr>
            </a:lvl4pPr>
            <a:lvl5pPr marL="0" marR="0" lvl="4"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Times"/>
                <a:ea typeface="Times"/>
                <a:cs typeface="Times"/>
                <a:sym typeface="Times"/>
              </a:defRPr>
            </a:lvl5pPr>
            <a:lvl6pPr marL="0" marR="0" lvl="5"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Times"/>
                <a:ea typeface="Times"/>
                <a:cs typeface="Times"/>
                <a:sym typeface="Times"/>
              </a:defRPr>
            </a:lvl6pPr>
            <a:lvl7pPr marL="0" marR="0" lvl="6"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Times"/>
                <a:ea typeface="Times"/>
                <a:cs typeface="Times"/>
                <a:sym typeface="Times"/>
              </a:defRPr>
            </a:lvl7pPr>
            <a:lvl8pPr marL="0" marR="0" lvl="7"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Times"/>
                <a:ea typeface="Times"/>
                <a:cs typeface="Times"/>
                <a:sym typeface="Times"/>
              </a:defRPr>
            </a:lvl8pPr>
            <a:lvl9pPr marL="0" marR="0" lvl="8"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Times"/>
                <a:ea typeface="Times"/>
                <a:cs typeface="Times"/>
                <a:sym typeface="Time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43284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cxnSp>
        <p:nvCxnSpPr>
          <p:cNvPr id="34" name="Google Shape;34;p6"/>
          <p:cNvCxnSpPr/>
          <p:nvPr/>
        </p:nvCxnSpPr>
        <p:spPr>
          <a:xfrm>
            <a:off x="609600" y="150852"/>
            <a:ext cx="10972800" cy="0"/>
          </a:xfrm>
          <a:prstGeom prst="straightConnector1">
            <a:avLst/>
          </a:prstGeom>
          <a:noFill/>
          <a:ln w="50800" cap="flat" cmpd="sng">
            <a:solidFill>
              <a:schemeClr val="lt2"/>
            </a:solidFill>
            <a:prstDash val="solid"/>
            <a:round/>
            <a:headEnd type="none" w="sm" len="sm"/>
            <a:tailEnd type="none" w="sm" len="sm"/>
          </a:ln>
        </p:spPr>
      </p:cxnSp>
      <p:sp>
        <p:nvSpPr>
          <p:cNvPr id="35" name="Google Shape;35;p6"/>
          <p:cNvSpPr txBox="1">
            <a:spLocks noGrp="1"/>
          </p:cNvSpPr>
          <p:nvPr>
            <p:ph type="sldNum" idx="12"/>
          </p:nvPr>
        </p:nvSpPr>
        <p:spPr>
          <a:xfrm>
            <a:off x="10850788" y="5749967"/>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80915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609600" y="274637"/>
            <a:ext cx="10972800" cy="1143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accent1"/>
              </a:buClr>
              <a:buSzPts val="1400"/>
              <a:buFont typeface="Arial"/>
              <a:buNone/>
              <a:defRPr sz="4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1400"/>
              <a:buFont typeface="Arial"/>
              <a:buNone/>
              <a:defRPr sz="4800" b="1"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1400"/>
              <a:buFont typeface="Arial"/>
              <a:buNone/>
              <a:defRPr sz="4800" b="1"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1400"/>
              <a:buFont typeface="Arial"/>
              <a:buNone/>
              <a:defRPr sz="4800" b="1"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1400"/>
              <a:buFont typeface="Arial"/>
              <a:buNone/>
              <a:defRPr sz="4800" b="1"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1400"/>
              <a:buFont typeface="Arial"/>
              <a:buNone/>
              <a:defRPr sz="4800" b="1"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1400"/>
              <a:buFont typeface="Arial"/>
              <a:buNone/>
              <a:defRPr sz="4800" b="1"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1400"/>
              <a:buFont typeface="Arial"/>
              <a:buNone/>
              <a:defRPr sz="4800" b="1"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1400"/>
              <a:buFont typeface="Arial"/>
              <a:buNone/>
              <a:defRPr sz="4800" b="1" i="0" u="none" strike="noStrike" cap="none">
                <a:solidFill>
                  <a:schemeClr val="accent1"/>
                </a:solidFill>
                <a:latin typeface="Arial"/>
                <a:ea typeface="Arial"/>
                <a:cs typeface="Arial"/>
                <a:sym typeface="Arial"/>
              </a:defRPr>
            </a:lvl9pPr>
          </a:lstStyle>
          <a:p>
            <a:endParaRPr/>
          </a:p>
        </p:txBody>
      </p:sp>
      <p:cxnSp>
        <p:nvCxnSpPr>
          <p:cNvPr id="44" name="Google Shape;44;p8"/>
          <p:cNvCxnSpPr/>
          <p:nvPr/>
        </p:nvCxnSpPr>
        <p:spPr>
          <a:xfrm>
            <a:off x="609600" y="1524000"/>
            <a:ext cx="10972800" cy="0"/>
          </a:xfrm>
          <a:prstGeom prst="straightConnector1">
            <a:avLst/>
          </a:prstGeom>
          <a:noFill/>
          <a:ln w="50800" cap="flat" cmpd="sng">
            <a:solidFill>
              <a:schemeClr val="accent1"/>
            </a:solidFill>
            <a:prstDash val="solid"/>
            <a:round/>
            <a:headEnd type="none" w="sm" len="sm"/>
            <a:tailEnd type="none" w="sm" len="sm"/>
          </a:ln>
        </p:spPr>
      </p:cxnSp>
      <p:sp>
        <p:nvSpPr>
          <p:cNvPr id="45" name="Google Shape;45;p8"/>
          <p:cNvSpPr txBox="1">
            <a:spLocks noGrp="1"/>
          </p:cNvSpPr>
          <p:nvPr>
            <p:ph type="sldNum" idx="12"/>
          </p:nvPr>
        </p:nvSpPr>
        <p:spPr>
          <a:xfrm>
            <a:off x="10850788" y="5749967"/>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06531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1CB447-736A-4C45-A8E5-DE204A872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48C68F-CDF4-4852-8B60-972FF8FE76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30621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mvera.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samvera.org/wiki"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iki.duraspace.org/display/samvera/Samvera+Applied+Linked+Data+Interest+Group" TargetMode="External"/><Relationship Id="rId13" Type="http://schemas.openxmlformats.org/officeDocument/2006/relationships/hyperlink" Target="https://wiki.duraspace.org/display/samvera/Samvera+Data+Mapper+Working+Group" TargetMode="External"/><Relationship Id="rId18" Type="http://schemas.openxmlformats.org/officeDocument/2006/relationships/hyperlink" Target="https://wiki.duraspace.org/display/samvera/Hyrax+Batch+Import+WG" TargetMode="External"/><Relationship Id="rId3" Type="http://schemas.openxmlformats.org/officeDocument/2006/relationships/hyperlink" Target="https://wiki.duraspace.org/x/5JM2BQ" TargetMode="External"/><Relationship Id="rId21" Type="http://schemas.openxmlformats.org/officeDocument/2006/relationships/hyperlink" Target="https://wiki.duraspace.org/display/samvera/Samvera+Newspapers+Interest+Group" TargetMode="External"/><Relationship Id="rId7" Type="http://schemas.openxmlformats.org/officeDocument/2006/relationships/hyperlink" Target="https://wiki.duraspace.org/display/samvera/Repository+Management+Interest+Group" TargetMode="External"/><Relationship Id="rId12" Type="http://schemas.openxmlformats.org/officeDocument/2006/relationships/hyperlink" Target="https://wiki.duraspace.org/display/samvera/Samvera+Contribution+Model+Working+Group" TargetMode="External"/><Relationship Id="rId17" Type="http://schemas.openxmlformats.org/officeDocument/2006/relationships/hyperlink" Target="https://wiki.duraspace.org/display/samvera/Samvera+Governance+Working+Group" TargetMode="External"/><Relationship Id="rId25" Type="http://schemas.openxmlformats.org/officeDocument/2006/relationships/hyperlink" Target="https://wiki.duraspace.org/display/samvera/Samvera+User+Experience+Interest+Group" TargetMode="External"/><Relationship Id="rId2" Type="http://schemas.openxmlformats.org/officeDocument/2006/relationships/notesSlide" Target="../notesSlides/notesSlide23.xml"/><Relationship Id="rId16" Type="http://schemas.openxmlformats.org/officeDocument/2006/relationships/hyperlink" Target="https://wiki.duraspace.org/display/samvera/Samvera+Geospatial+Interest+Group" TargetMode="External"/><Relationship Id="rId20" Type="http://schemas.openxmlformats.org/officeDocument/2006/relationships/hyperlink" Target="https://wiki.duraspace.org/display/samvera/Samvera+Metadata+Interest+Group" TargetMode="External"/><Relationship Id="rId1" Type="http://schemas.openxmlformats.org/officeDocument/2006/relationships/slideLayout" Target="../slideLayouts/slideLayout2.xml"/><Relationship Id="rId6" Type="http://schemas.openxmlformats.org/officeDocument/2006/relationships/hyperlink" Target="https://wiki.duraspace.org/pages/viewpage.action?pageId=87461330" TargetMode="External"/><Relationship Id="rId11" Type="http://schemas.openxmlformats.org/officeDocument/2006/relationships/hyperlink" Target="https://wiki.duraspace.org/display/samvera/CONTENTdm+Migration+Interest+Group" TargetMode="External"/><Relationship Id="rId24" Type="http://schemas.openxmlformats.org/officeDocument/2006/relationships/hyperlink" Target="https://wiki.duraspace.org/display/samvera/URI+Selection+Working+Group" TargetMode="External"/><Relationship Id="rId5" Type="http://schemas.openxmlformats.org/officeDocument/2006/relationships/hyperlink" Target="https://wiki.duraspace.org/pages/viewpage.action?pageId=87461177" TargetMode="External"/><Relationship Id="rId15" Type="http://schemas.openxmlformats.org/officeDocument/2006/relationships/hyperlink" Target="https://wiki.duraspace.org/display/samvera/Samvera+Geo+Predicates+Working+Group" TargetMode="External"/><Relationship Id="rId23" Type="http://schemas.openxmlformats.org/officeDocument/2006/relationships/hyperlink" Target="https://wiki.duraspace.org/pages/viewpage.action?pageId=90976017" TargetMode="External"/><Relationship Id="rId10" Type="http://schemas.openxmlformats.org/officeDocument/2006/relationships/hyperlink" Target="https://wiki.duraspace.org/display/samvera/Code+Stability+Working+Group" TargetMode="External"/><Relationship Id="rId19" Type="http://schemas.openxmlformats.org/officeDocument/2006/relationships/hyperlink" Target="https://wiki.duraspace.org/display/samvera/Samvera+Marketing+Working+Group" TargetMode="External"/><Relationship Id="rId4" Type="http://schemas.openxmlformats.org/officeDocument/2006/relationships/hyperlink" Target="https://wiki.duraspace.org/pages/viewpage.action?pageId=90972636" TargetMode="External"/><Relationship Id="rId9" Type="http://schemas.openxmlformats.org/officeDocument/2006/relationships/hyperlink" Target="https://wiki.duraspace.org/display/samvera/Samvera+Archivists+Interest+Group" TargetMode="External"/><Relationship Id="rId14" Type="http://schemas.openxmlformats.org/officeDocument/2006/relationships/hyperlink" Target="https://wiki.duraspace.org/display/samvera/Samvera+EZID+to+DataCite+DOI+Working+Group" TargetMode="External"/><Relationship Id="rId22" Type="http://schemas.openxmlformats.org/officeDocument/2006/relationships/hyperlink" Target="https://wiki.duraspace.org/display/samvera/Samvera+Permissioning+Analysis+and+Design+Working+Group"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samvera.org/" TargetMode="External"/><Relationship Id="rId7" Type="http://schemas.openxmlformats.org/officeDocument/2006/relationships/hyperlink" Target="https://github.com/samvera-deprecated"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github.com/samvera-labs" TargetMode="External"/><Relationship Id="rId5" Type="http://schemas.openxmlformats.org/officeDocument/2006/relationships/hyperlink" Target="https://github.com/samvera" TargetMode="External"/><Relationship Id="rId4" Type="http://schemas.openxmlformats.org/officeDocument/2006/relationships/hyperlink" Target="https://samvera.org/wiki"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avalonmediasystem.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media.dlib.indiana.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alexandria.ucsb.edu/"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earthworks.stanford.edu/"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archive.kingsfund.org.uk/"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etd.library.emory.edu/"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connect18.demos.leaf.ulcc.ac.uk/"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demo.curationexperts.com/users/sign_up?locale=en"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demo.curationexperts.com/?locale=en"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demo.curationexperts.com/dashboard/my/works?locale=en"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demo.curationexperts.com/catalog?utf8=%E2%9C%93&amp;locale=en&amp;search_field=all_fields&amp;q="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samvera.org/" TargetMode="External"/><Relationship Id="rId7" Type="http://schemas.openxmlformats.org/officeDocument/2006/relationships/hyperlink" Target="https://github.com/samvera-deprecated"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github.com/samvera-labs" TargetMode="External"/><Relationship Id="rId5" Type="http://schemas.openxmlformats.org/officeDocument/2006/relationships/hyperlink" Target="https://github.com/samvera" TargetMode="External"/><Relationship Id="rId4" Type="http://schemas.openxmlformats.org/officeDocument/2006/relationships/hyperlink" Target="https://samvera.org/wiki"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tenejo.curationexperts.com/"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hyperlink" Target="https://wiki.duraspace.org/display/samvera/Partners+and+Implementations" TargetMode="External"/><Relationship Id="rId4" Type="http://schemas.openxmlformats.org/officeDocument/2006/relationships/hyperlink" Target="http://connect18.demos.leaf.ulcc.ac.uk/"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mailto:samvera-community@googlegroups.com"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mailto:hydra-tech@googlegroups.co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8"/>
          <p:cNvPicPr preferRelativeResize="0"/>
          <p:nvPr/>
        </p:nvPicPr>
        <p:blipFill rotWithShape="1">
          <a:blip r:embed="rId3">
            <a:alphaModFix/>
          </a:blip>
          <a:srcRect/>
          <a:stretch/>
        </p:blipFill>
        <p:spPr>
          <a:xfrm>
            <a:off x="231125" y="704104"/>
            <a:ext cx="10166289" cy="5900221"/>
          </a:xfrm>
          <a:prstGeom prst="rect">
            <a:avLst/>
          </a:prstGeom>
          <a:noFill/>
          <a:ln>
            <a:noFill/>
          </a:ln>
        </p:spPr>
      </p:pic>
      <p:sp>
        <p:nvSpPr>
          <p:cNvPr id="152" name="Google Shape;152;p28"/>
          <p:cNvSpPr txBox="1">
            <a:spLocks noGrp="1"/>
          </p:cNvSpPr>
          <p:nvPr>
            <p:ph type="ctrTitle"/>
          </p:nvPr>
        </p:nvSpPr>
        <p:spPr>
          <a:xfrm>
            <a:off x="6523479" y="951009"/>
            <a:ext cx="5070641" cy="2616492"/>
          </a:xfrm>
          <a:prstGeom prst="rect">
            <a:avLst/>
          </a:prstGeom>
          <a:noFill/>
          <a:ln>
            <a:noFill/>
          </a:ln>
        </p:spPr>
        <p:txBody>
          <a:bodyPr spcFirstLastPara="1" vert="horz" wrap="square" lIns="91433" tIns="45700" rIns="91433" bIns="45700" rtlCol="0" anchor="b" anchorCtr="0">
            <a:noAutofit/>
          </a:bodyPr>
          <a:lstStyle/>
          <a:p>
            <a:pPr>
              <a:spcBef>
                <a:spcPts val="0"/>
              </a:spcBef>
              <a:buClr>
                <a:schemeClr val="dk1"/>
              </a:buClr>
              <a:buSzPts val="3300"/>
            </a:pPr>
            <a:br>
              <a:rPr lang="en-US" sz="4400" b="1" dirty="0">
                <a:latin typeface="+mn-lt"/>
              </a:rPr>
            </a:br>
            <a:br>
              <a:rPr lang="en-US" sz="4400" b="1" dirty="0">
                <a:latin typeface="+mn-lt"/>
              </a:rPr>
            </a:br>
            <a:r>
              <a:rPr lang="en-US" sz="4800" b="1" dirty="0"/>
              <a:t>Workshop: </a:t>
            </a:r>
            <a:br>
              <a:rPr lang="en-US" sz="4800" b="1" dirty="0"/>
            </a:br>
            <a:r>
              <a:rPr lang="en-US" sz="4800" b="1" dirty="0"/>
              <a:t>An Introduction to </a:t>
            </a:r>
            <a:r>
              <a:rPr lang="en-US" sz="4800" b="1" dirty="0" err="1"/>
              <a:t>Samvera</a:t>
            </a:r>
            <a:r>
              <a:rPr lang="en-US" sz="4800" b="1" dirty="0"/>
              <a:t> </a:t>
            </a:r>
            <a:br>
              <a:rPr lang="en-US" sz="4400" b="1" dirty="0">
                <a:latin typeface="+mn-lt"/>
              </a:rPr>
            </a:br>
            <a:br>
              <a:rPr lang="en-US" sz="2400" dirty="0">
                <a:solidFill>
                  <a:schemeClr val="dk1"/>
                </a:solidFill>
                <a:latin typeface="+mn-lt"/>
                <a:ea typeface="Calibri"/>
                <a:cs typeface="Calibri"/>
                <a:sym typeface="Calibri"/>
              </a:rPr>
            </a:br>
            <a:endParaRPr sz="2400" dirty="0">
              <a:latin typeface="+mn-lt"/>
            </a:endParaRPr>
          </a:p>
        </p:txBody>
      </p:sp>
      <p:sp>
        <p:nvSpPr>
          <p:cNvPr id="153" name="Google Shape;153;p28"/>
          <p:cNvSpPr txBox="1">
            <a:spLocks noGrp="1"/>
          </p:cNvSpPr>
          <p:nvPr>
            <p:ph type="subTitle" idx="1"/>
          </p:nvPr>
        </p:nvSpPr>
        <p:spPr>
          <a:xfrm>
            <a:off x="9429742" y="4271661"/>
            <a:ext cx="2164378" cy="949800"/>
          </a:xfrm>
          <a:prstGeom prst="rect">
            <a:avLst/>
          </a:prstGeom>
          <a:noFill/>
          <a:ln>
            <a:noFill/>
          </a:ln>
        </p:spPr>
        <p:txBody>
          <a:bodyPr spcFirstLastPara="1" vert="horz" wrap="square" lIns="91433" tIns="45700" rIns="91433" bIns="45700" rtlCol="0" anchor="t" anchorCtr="0">
            <a:noAutofit/>
          </a:bodyPr>
          <a:lstStyle/>
          <a:p>
            <a:pPr algn="r">
              <a:spcBef>
                <a:spcPts val="0"/>
              </a:spcBef>
              <a:buClr>
                <a:schemeClr val="dk1"/>
              </a:buClr>
              <a:buSzPts val="1500"/>
            </a:pPr>
            <a:r>
              <a:rPr lang="en-US" sz="1800" i="1" dirty="0"/>
              <a:t>Steve Van </a:t>
            </a:r>
            <a:r>
              <a:rPr lang="en-US" sz="1800" i="1" dirty="0" err="1"/>
              <a:t>Tuyl</a:t>
            </a:r>
            <a:r>
              <a:rPr lang="en-US" sz="1800" i="1" dirty="0"/>
              <a:t>, </a:t>
            </a:r>
            <a:endParaRPr sz="1800" i="1" dirty="0"/>
          </a:p>
          <a:p>
            <a:pPr algn="r">
              <a:spcBef>
                <a:spcPts val="0"/>
              </a:spcBef>
              <a:buClr>
                <a:schemeClr val="dk1"/>
              </a:buClr>
              <a:buSzPts val="1500"/>
            </a:pPr>
            <a:r>
              <a:rPr lang="en-US" sz="1800" i="1" dirty="0"/>
              <a:t>Julie </a:t>
            </a:r>
            <a:r>
              <a:rPr lang="en-US" sz="1800" i="1" dirty="0" err="1"/>
              <a:t>Allinson</a:t>
            </a:r>
            <a:r>
              <a:rPr lang="en-US" sz="1800" i="1" dirty="0"/>
              <a:t>, </a:t>
            </a:r>
            <a:endParaRPr sz="1800" i="1" dirty="0"/>
          </a:p>
          <a:p>
            <a:pPr algn="r">
              <a:spcBef>
                <a:spcPts val="0"/>
              </a:spcBef>
              <a:buClr>
                <a:schemeClr val="dk1"/>
              </a:buClr>
              <a:buSzPts val="1500"/>
            </a:pPr>
            <a:r>
              <a:rPr lang="en-US" sz="1800" i="1" dirty="0"/>
              <a:t>Robin </a:t>
            </a:r>
            <a:r>
              <a:rPr lang="en-US" sz="1800" i="1" dirty="0" err="1"/>
              <a:t>Ruggaber</a:t>
            </a:r>
            <a:r>
              <a:rPr lang="en-US" sz="1800" i="1" dirty="0"/>
              <a:t> </a:t>
            </a:r>
            <a:endParaRPr sz="1800" dirty="0"/>
          </a:p>
        </p:txBody>
      </p:sp>
      <p:sp>
        <p:nvSpPr>
          <p:cNvPr id="2" name="Rectangle 1">
            <a:extLst>
              <a:ext uri="{FF2B5EF4-FFF2-40B4-BE49-F238E27FC236}">
                <a16:creationId xmlns:a16="http://schemas.microsoft.com/office/drawing/2014/main" id="{509D09D6-63BB-C345-A889-62C8B578569F}"/>
              </a:ext>
            </a:extLst>
          </p:cNvPr>
          <p:cNvSpPr/>
          <p:nvPr/>
        </p:nvSpPr>
        <p:spPr>
          <a:xfrm>
            <a:off x="5622221" y="4145703"/>
            <a:ext cx="2099079" cy="1036004"/>
          </a:xfrm>
          <a:prstGeom prst="rect">
            <a:avLst/>
          </a:prstGeom>
        </p:spPr>
        <p:txBody>
          <a:bodyPr wrap="square">
            <a:spAutoFit/>
          </a:bodyPr>
          <a:lstStyle/>
          <a:p>
            <a:r>
              <a:rPr lang="en-US" sz="2000" dirty="0" err="1"/>
              <a:t>Samvera</a:t>
            </a:r>
            <a:r>
              <a:rPr lang="en-US" sz="2000" dirty="0"/>
              <a:t> Connect </a:t>
            </a:r>
            <a:br>
              <a:rPr lang="en-US" sz="2000" dirty="0"/>
            </a:br>
            <a:r>
              <a:rPr lang="en-US" sz="2000" dirty="0"/>
              <a:t>University of Utah</a:t>
            </a:r>
            <a:br>
              <a:rPr lang="en-US" sz="2000" dirty="0"/>
            </a:br>
            <a:r>
              <a:rPr lang="en-US" sz="2000" dirty="0"/>
              <a:t>October 8, 2018</a:t>
            </a:r>
          </a:p>
        </p:txBody>
      </p:sp>
    </p:spTree>
    <p:extLst>
      <p:ext uri="{BB962C8B-B14F-4D97-AF65-F5344CB8AC3E}">
        <p14:creationId xmlns:p14="http://schemas.microsoft.com/office/powerpoint/2010/main" val="1142370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7"/>
          <p:cNvSpPr txBox="1">
            <a:spLocks noGrp="1"/>
          </p:cNvSpPr>
          <p:nvPr>
            <p:ph type="title"/>
          </p:nvPr>
        </p:nvSpPr>
        <p:spPr>
          <a:xfrm>
            <a:off x="909452" y="125059"/>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Repository Powered Approach</a:t>
            </a:r>
            <a:endParaRPr dirty="0"/>
          </a:p>
        </p:txBody>
      </p:sp>
      <p:sp>
        <p:nvSpPr>
          <p:cNvPr id="264" name="Google Shape;264;p37"/>
          <p:cNvSpPr/>
          <p:nvPr/>
        </p:nvSpPr>
        <p:spPr>
          <a:xfrm>
            <a:off x="1560032" y="1601467"/>
            <a:ext cx="1183600" cy="872800"/>
          </a:xfrm>
          <a:prstGeom prst="rect">
            <a:avLst/>
          </a:prstGeom>
          <a:noFill/>
          <a:ln>
            <a:noFill/>
          </a:ln>
        </p:spPr>
        <p:txBody>
          <a:bodyPr spcFirstLastPara="1" wrap="square" lIns="121900" tIns="60933" rIns="121900" bIns="60933" anchor="ctr" anchorCtr="0">
            <a:noAutofit/>
          </a:bodyPr>
          <a:lstStyle/>
          <a:p>
            <a:pPr algn="ctr">
              <a:lnSpc>
                <a:spcPct val="85000"/>
              </a:lnSpc>
              <a:buClr>
                <a:srgbClr val="000000"/>
              </a:buClr>
              <a:buSzPts val="1000"/>
            </a:pPr>
            <a:r>
              <a:rPr lang="en-US" sz="1333" dirty="0">
                <a:solidFill>
                  <a:srgbClr val="000000"/>
                </a:solidFill>
                <a:ea typeface="Source Sans Pro"/>
                <a:cs typeface="Source Sans Pro"/>
                <a:sym typeface="Source Sans Pro"/>
              </a:rPr>
              <a:t>ETDs (Theses</a:t>
            </a:r>
            <a:r>
              <a:rPr lang="en-US" sz="1333" dirty="0">
                <a:solidFill>
                  <a:srgbClr val="000000"/>
                </a:solidFill>
                <a:latin typeface="Source Sans Pro"/>
                <a:ea typeface="Source Sans Pro"/>
                <a:cs typeface="Source Sans Pro"/>
                <a:sym typeface="Source Sans Pro"/>
              </a:rPr>
              <a:t>)</a:t>
            </a:r>
            <a:br>
              <a:rPr lang="en-US" sz="1333" dirty="0">
                <a:solidFill>
                  <a:srgbClr val="000000"/>
                </a:solidFill>
                <a:latin typeface="Source Sans Pro"/>
                <a:ea typeface="Source Sans Pro"/>
                <a:cs typeface="Source Sans Pro"/>
                <a:sym typeface="Source Sans Pro"/>
              </a:rPr>
            </a:br>
            <a:endParaRPr sz="1333" dirty="0">
              <a:solidFill>
                <a:srgbClr val="000000"/>
              </a:solidFill>
              <a:latin typeface="Source Sans Pro"/>
              <a:ea typeface="Source Sans Pro"/>
              <a:cs typeface="Source Sans Pro"/>
              <a:sym typeface="Source Sans Pro"/>
            </a:endParaRPr>
          </a:p>
        </p:txBody>
      </p:sp>
      <p:sp>
        <p:nvSpPr>
          <p:cNvPr id="265" name="Google Shape;265;p37"/>
          <p:cNvSpPr/>
          <p:nvPr/>
        </p:nvSpPr>
        <p:spPr>
          <a:xfrm>
            <a:off x="2881291" y="1601467"/>
            <a:ext cx="1073600" cy="618000"/>
          </a:xfrm>
          <a:prstGeom prst="rect">
            <a:avLst/>
          </a:prstGeom>
          <a:noFill/>
          <a:ln>
            <a:noFill/>
          </a:ln>
        </p:spPr>
        <p:txBody>
          <a:bodyPr spcFirstLastPara="1" wrap="square" lIns="121900" tIns="60933" rIns="121900" bIns="60933" anchor="ctr" anchorCtr="0">
            <a:noAutofit/>
          </a:bodyPr>
          <a:lstStyle/>
          <a:p>
            <a:pPr algn="ctr">
              <a:lnSpc>
                <a:spcPct val="85000"/>
              </a:lnSpc>
              <a:buClr>
                <a:srgbClr val="000000"/>
              </a:buClr>
              <a:buSzPts val="1000"/>
            </a:pPr>
            <a:r>
              <a:rPr lang="en-US" sz="1333" dirty="0">
                <a:solidFill>
                  <a:srgbClr val="000000"/>
                </a:solidFill>
                <a:ea typeface="Source Sans Pro"/>
                <a:cs typeface="Source Sans Pro"/>
                <a:sym typeface="Source Sans Pro"/>
              </a:rPr>
              <a:t>Books, Articles</a:t>
            </a:r>
            <a:endParaRPr sz="1333" dirty="0">
              <a:solidFill>
                <a:srgbClr val="000000"/>
              </a:solidFill>
              <a:ea typeface="Arial"/>
              <a:cs typeface="Arial"/>
              <a:sym typeface="Arial"/>
            </a:endParaRPr>
          </a:p>
        </p:txBody>
      </p:sp>
      <p:sp>
        <p:nvSpPr>
          <p:cNvPr id="266" name="Google Shape;266;p37"/>
          <p:cNvSpPr/>
          <p:nvPr/>
        </p:nvSpPr>
        <p:spPr>
          <a:xfrm>
            <a:off x="4202548" y="1731301"/>
            <a:ext cx="1073600" cy="362800"/>
          </a:xfrm>
          <a:prstGeom prst="rect">
            <a:avLst/>
          </a:prstGeom>
          <a:noFill/>
          <a:ln>
            <a:noFill/>
          </a:ln>
        </p:spPr>
        <p:txBody>
          <a:bodyPr spcFirstLastPara="1" wrap="square" lIns="121900" tIns="60933" rIns="121900" bIns="60933" anchor="ctr" anchorCtr="0">
            <a:noAutofit/>
          </a:bodyPr>
          <a:lstStyle/>
          <a:p>
            <a:pPr algn="ctr">
              <a:lnSpc>
                <a:spcPct val="85000"/>
              </a:lnSpc>
              <a:buClr>
                <a:srgbClr val="000000"/>
              </a:buClr>
              <a:buSzPts val="1000"/>
            </a:pPr>
            <a:r>
              <a:rPr lang="en-US" sz="1333" dirty="0">
                <a:solidFill>
                  <a:srgbClr val="000000"/>
                </a:solidFill>
                <a:ea typeface="Source Sans Pro"/>
                <a:cs typeface="Source Sans Pro"/>
                <a:sym typeface="Source Sans Pro"/>
              </a:rPr>
              <a:t>Images</a:t>
            </a:r>
            <a:endParaRPr sz="1333" dirty="0">
              <a:solidFill>
                <a:srgbClr val="000000"/>
              </a:solidFill>
              <a:ea typeface="Arial"/>
              <a:cs typeface="Arial"/>
              <a:sym typeface="Arial"/>
            </a:endParaRPr>
          </a:p>
        </p:txBody>
      </p:sp>
      <p:sp>
        <p:nvSpPr>
          <p:cNvPr id="267" name="Google Shape;267;p37"/>
          <p:cNvSpPr/>
          <p:nvPr/>
        </p:nvSpPr>
        <p:spPr>
          <a:xfrm>
            <a:off x="5452200" y="1601467"/>
            <a:ext cx="1183600" cy="618000"/>
          </a:xfrm>
          <a:prstGeom prst="rect">
            <a:avLst/>
          </a:prstGeom>
          <a:noFill/>
          <a:ln>
            <a:noFill/>
          </a:ln>
        </p:spPr>
        <p:txBody>
          <a:bodyPr spcFirstLastPara="1" wrap="square" lIns="121900" tIns="60933" rIns="121900" bIns="60933" anchor="ctr" anchorCtr="0">
            <a:noAutofit/>
          </a:bodyPr>
          <a:lstStyle/>
          <a:p>
            <a:pPr algn="ctr">
              <a:lnSpc>
                <a:spcPct val="85000"/>
              </a:lnSpc>
              <a:buClr>
                <a:srgbClr val="000000"/>
              </a:buClr>
              <a:buSzPts val="1000"/>
            </a:pPr>
            <a:r>
              <a:rPr lang="en-US" sz="1333" dirty="0">
                <a:solidFill>
                  <a:srgbClr val="000000"/>
                </a:solidFill>
                <a:ea typeface="Source Sans Pro"/>
                <a:cs typeface="Source Sans Pro"/>
                <a:sym typeface="Source Sans Pro"/>
              </a:rPr>
              <a:t>Audio-Visual</a:t>
            </a:r>
            <a:endParaRPr sz="1333" dirty="0">
              <a:solidFill>
                <a:srgbClr val="000000"/>
              </a:solidFill>
              <a:ea typeface="Arial"/>
              <a:cs typeface="Arial"/>
              <a:sym typeface="Arial"/>
            </a:endParaRPr>
          </a:p>
        </p:txBody>
      </p:sp>
      <p:sp>
        <p:nvSpPr>
          <p:cNvPr id="268" name="Google Shape;268;p37"/>
          <p:cNvSpPr/>
          <p:nvPr/>
        </p:nvSpPr>
        <p:spPr>
          <a:xfrm>
            <a:off x="6790012" y="1601467"/>
            <a:ext cx="1238800" cy="618000"/>
          </a:xfrm>
          <a:prstGeom prst="rect">
            <a:avLst/>
          </a:prstGeom>
          <a:noFill/>
          <a:ln>
            <a:noFill/>
          </a:ln>
        </p:spPr>
        <p:txBody>
          <a:bodyPr spcFirstLastPara="1" wrap="square" lIns="121900" tIns="60933" rIns="121900" bIns="60933" anchor="ctr" anchorCtr="0">
            <a:noAutofit/>
          </a:bodyPr>
          <a:lstStyle/>
          <a:p>
            <a:pPr algn="ctr">
              <a:lnSpc>
                <a:spcPct val="85000"/>
              </a:lnSpc>
              <a:buClr>
                <a:srgbClr val="000000"/>
              </a:buClr>
              <a:buSzPts val="1000"/>
            </a:pPr>
            <a:r>
              <a:rPr lang="en-US" sz="1333" dirty="0">
                <a:solidFill>
                  <a:srgbClr val="000000"/>
                </a:solidFill>
                <a:ea typeface="Source Sans Pro"/>
                <a:cs typeface="Source Sans Pro"/>
                <a:sym typeface="Source Sans Pro"/>
              </a:rPr>
              <a:t>Research Data</a:t>
            </a:r>
            <a:endParaRPr sz="1333" dirty="0">
              <a:solidFill>
                <a:srgbClr val="000000"/>
              </a:solidFill>
              <a:ea typeface="Arial"/>
              <a:cs typeface="Arial"/>
              <a:sym typeface="Arial"/>
            </a:endParaRPr>
          </a:p>
        </p:txBody>
      </p:sp>
      <p:sp>
        <p:nvSpPr>
          <p:cNvPr id="269" name="Google Shape;269;p37"/>
          <p:cNvSpPr/>
          <p:nvPr/>
        </p:nvSpPr>
        <p:spPr>
          <a:xfrm>
            <a:off x="8166323" y="1601467"/>
            <a:ext cx="1073600" cy="618000"/>
          </a:xfrm>
          <a:prstGeom prst="rect">
            <a:avLst/>
          </a:prstGeom>
          <a:noFill/>
          <a:ln>
            <a:noFill/>
          </a:ln>
        </p:spPr>
        <p:txBody>
          <a:bodyPr spcFirstLastPara="1" wrap="square" lIns="121900" tIns="60933" rIns="121900" bIns="60933" anchor="ctr" anchorCtr="0">
            <a:noAutofit/>
          </a:bodyPr>
          <a:lstStyle/>
          <a:p>
            <a:pPr algn="ctr">
              <a:lnSpc>
                <a:spcPct val="85000"/>
              </a:lnSpc>
              <a:buClr>
                <a:srgbClr val="000000"/>
              </a:buClr>
              <a:buSzPts val="1000"/>
            </a:pPr>
            <a:r>
              <a:rPr lang="en-US" sz="1333" dirty="0">
                <a:solidFill>
                  <a:srgbClr val="000000"/>
                </a:solidFill>
                <a:ea typeface="Source Sans Pro"/>
                <a:cs typeface="Source Sans Pro"/>
                <a:sym typeface="Source Sans Pro"/>
              </a:rPr>
              <a:t>Maps </a:t>
            </a:r>
            <a:br>
              <a:rPr lang="en-US" sz="1333" dirty="0">
                <a:solidFill>
                  <a:srgbClr val="000000"/>
                </a:solidFill>
                <a:ea typeface="Source Sans Pro"/>
                <a:cs typeface="Source Sans Pro"/>
                <a:sym typeface="Source Sans Pro"/>
              </a:rPr>
            </a:br>
            <a:r>
              <a:rPr lang="en-US" sz="1333" dirty="0">
                <a:solidFill>
                  <a:srgbClr val="000000"/>
                </a:solidFill>
                <a:ea typeface="Source Sans Pro"/>
                <a:cs typeface="Source Sans Pro"/>
                <a:sym typeface="Source Sans Pro"/>
              </a:rPr>
              <a:t>&amp; GIS</a:t>
            </a:r>
            <a:endParaRPr sz="1333" dirty="0">
              <a:solidFill>
                <a:srgbClr val="000000"/>
              </a:solidFill>
              <a:ea typeface="Arial"/>
              <a:cs typeface="Arial"/>
              <a:sym typeface="Arial"/>
            </a:endParaRPr>
          </a:p>
        </p:txBody>
      </p:sp>
      <p:sp>
        <p:nvSpPr>
          <p:cNvPr id="270" name="Google Shape;270;p37"/>
          <p:cNvSpPr/>
          <p:nvPr/>
        </p:nvSpPr>
        <p:spPr>
          <a:xfrm>
            <a:off x="9515107" y="1601467"/>
            <a:ext cx="1073600" cy="618000"/>
          </a:xfrm>
          <a:prstGeom prst="rect">
            <a:avLst/>
          </a:prstGeom>
          <a:noFill/>
          <a:ln>
            <a:noFill/>
          </a:ln>
        </p:spPr>
        <p:txBody>
          <a:bodyPr spcFirstLastPara="1" wrap="square" lIns="121900" tIns="60933" rIns="121900" bIns="60933" anchor="ctr" anchorCtr="0">
            <a:noAutofit/>
          </a:bodyPr>
          <a:lstStyle/>
          <a:p>
            <a:pPr algn="ctr">
              <a:lnSpc>
                <a:spcPct val="85000"/>
              </a:lnSpc>
              <a:buClr>
                <a:srgbClr val="000000"/>
              </a:buClr>
              <a:buSzPts val="1000"/>
            </a:pPr>
            <a:r>
              <a:rPr lang="en-US" sz="1333" dirty="0">
                <a:solidFill>
                  <a:srgbClr val="000000"/>
                </a:solidFill>
                <a:ea typeface="Source Sans Pro"/>
                <a:cs typeface="Source Sans Pro"/>
                <a:sym typeface="Source Sans Pro"/>
              </a:rPr>
              <a:t>Documents</a:t>
            </a:r>
            <a:endParaRPr sz="1333" dirty="0">
              <a:solidFill>
                <a:srgbClr val="000000"/>
              </a:solidFill>
              <a:ea typeface="Source Sans Pro"/>
              <a:cs typeface="Source Sans Pro"/>
              <a:sym typeface="Source Sans Pro"/>
            </a:endParaRPr>
          </a:p>
        </p:txBody>
      </p:sp>
      <p:pic>
        <p:nvPicPr>
          <p:cNvPr id="271" name="Google Shape;271;p37"/>
          <p:cNvPicPr preferRelativeResize="0"/>
          <p:nvPr/>
        </p:nvPicPr>
        <p:blipFill rotWithShape="1">
          <a:blip r:embed="rId3">
            <a:alphaModFix/>
          </a:blip>
          <a:srcRect/>
          <a:stretch/>
        </p:blipFill>
        <p:spPr>
          <a:xfrm>
            <a:off x="2781063" y="2327705"/>
            <a:ext cx="1225836" cy="1055177"/>
          </a:xfrm>
          <a:prstGeom prst="rect">
            <a:avLst/>
          </a:prstGeom>
          <a:noFill/>
          <a:ln w="12700"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pic>
      <p:pic>
        <p:nvPicPr>
          <p:cNvPr id="272" name="Google Shape;272;p37"/>
          <p:cNvPicPr preferRelativeResize="0"/>
          <p:nvPr/>
        </p:nvPicPr>
        <p:blipFill rotWithShape="1">
          <a:blip r:embed="rId4">
            <a:alphaModFix/>
          </a:blip>
          <a:srcRect/>
          <a:stretch/>
        </p:blipFill>
        <p:spPr>
          <a:xfrm>
            <a:off x="2991395" y="2557091"/>
            <a:ext cx="1047853" cy="1076267"/>
          </a:xfrm>
          <a:prstGeom prst="rect">
            <a:avLst/>
          </a:prstGeom>
          <a:noFill/>
          <a:ln w="12700"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pic>
      <p:pic>
        <p:nvPicPr>
          <p:cNvPr id="273" name="Google Shape;273;p37"/>
          <p:cNvPicPr preferRelativeResize="0"/>
          <p:nvPr/>
        </p:nvPicPr>
        <p:blipFill rotWithShape="1">
          <a:blip r:embed="rId5">
            <a:alphaModFix/>
          </a:blip>
          <a:srcRect/>
          <a:stretch/>
        </p:blipFill>
        <p:spPr>
          <a:xfrm>
            <a:off x="1422401" y="2309355"/>
            <a:ext cx="1234144" cy="990948"/>
          </a:xfrm>
          <a:prstGeom prst="rect">
            <a:avLst/>
          </a:prstGeom>
          <a:noFill/>
          <a:ln w="12700"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pic>
      <p:pic>
        <p:nvPicPr>
          <p:cNvPr id="274" name="Google Shape;274;p37"/>
          <p:cNvPicPr preferRelativeResize="0"/>
          <p:nvPr/>
        </p:nvPicPr>
        <p:blipFill rotWithShape="1">
          <a:blip r:embed="rId6">
            <a:alphaModFix/>
          </a:blip>
          <a:srcRect/>
          <a:stretch/>
        </p:blipFill>
        <p:spPr>
          <a:xfrm>
            <a:off x="4230074" y="2309355"/>
            <a:ext cx="1009749" cy="1238685"/>
          </a:xfrm>
          <a:prstGeom prst="rect">
            <a:avLst/>
          </a:prstGeom>
          <a:noFill/>
          <a:ln>
            <a:noFill/>
          </a:ln>
          <a:effectLst>
            <a:outerShdw blurRad="50800" dist="38100" dir="2700000" algn="tl" rotWithShape="0">
              <a:srgbClr val="000000">
                <a:alpha val="40000"/>
              </a:srgbClr>
            </a:outerShdw>
          </a:effectLst>
        </p:spPr>
      </p:pic>
      <p:pic>
        <p:nvPicPr>
          <p:cNvPr id="275" name="Google Shape;275;p37"/>
          <p:cNvPicPr preferRelativeResize="0"/>
          <p:nvPr/>
        </p:nvPicPr>
        <p:blipFill rotWithShape="1">
          <a:blip r:embed="rId7">
            <a:alphaModFix/>
          </a:blip>
          <a:srcRect/>
          <a:stretch/>
        </p:blipFill>
        <p:spPr>
          <a:xfrm>
            <a:off x="5468754" y="2309355"/>
            <a:ext cx="1145212" cy="569480"/>
          </a:xfrm>
          <a:prstGeom prst="rect">
            <a:avLst/>
          </a:prstGeom>
          <a:noFill/>
          <a:ln>
            <a:noFill/>
          </a:ln>
        </p:spPr>
      </p:pic>
      <p:pic>
        <p:nvPicPr>
          <p:cNvPr id="276" name="Google Shape;276;p37"/>
          <p:cNvPicPr preferRelativeResize="0"/>
          <p:nvPr/>
        </p:nvPicPr>
        <p:blipFill rotWithShape="1">
          <a:blip r:embed="rId8">
            <a:alphaModFix/>
          </a:blip>
          <a:srcRect/>
          <a:stretch/>
        </p:blipFill>
        <p:spPr>
          <a:xfrm>
            <a:off x="5468754" y="2844873"/>
            <a:ext cx="1156101" cy="820959"/>
          </a:xfrm>
          <a:prstGeom prst="rect">
            <a:avLst/>
          </a:prstGeom>
          <a:noFill/>
          <a:ln>
            <a:noFill/>
          </a:ln>
        </p:spPr>
      </p:pic>
      <p:pic>
        <p:nvPicPr>
          <p:cNvPr id="277" name="Google Shape;277;p37"/>
          <p:cNvPicPr preferRelativeResize="0"/>
          <p:nvPr/>
        </p:nvPicPr>
        <p:blipFill rotWithShape="1">
          <a:blip r:embed="rId9">
            <a:alphaModFix/>
          </a:blip>
          <a:srcRect/>
          <a:stretch/>
        </p:blipFill>
        <p:spPr>
          <a:xfrm>
            <a:off x="6899379" y="2309354"/>
            <a:ext cx="1046735" cy="1193717"/>
          </a:xfrm>
          <a:prstGeom prst="rect">
            <a:avLst/>
          </a:prstGeom>
          <a:noFill/>
          <a:ln>
            <a:noFill/>
          </a:ln>
          <a:effectLst>
            <a:outerShdw blurRad="50800" dist="38100" dir="2700000" algn="tl" rotWithShape="0">
              <a:srgbClr val="000000">
                <a:alpha val="40000"/>
              </a:srgbClr>
            </a:outerShdw>
          </a:effectLst>
        </p:spPr>
      </p:pic>
      <p:pic>
        <p:nvPicPr>
          <p:cNvPr id="278" name="Google Shape;278;p37"/>
          <p:cNvPicPr preferRelativeResize="0"/>
          <p:nvPr/>
        </p:nvPicPr>
        <p:blipFill rotWithShape="1">
          <a:blip r:embed="rId10">
            <a:alphaModFix/>
          </a:blip>
          <a:srcRect/>
          <a:stretch/>
        </p:blipFill>
        <p:spPr>
          <a:xfrm>
            <a:off x="8193849" y="2309355"/>
            <a:ext cx="931164" cy="1238685"/>
          </a:xfrm>
          <a:prstGeom prst="rect">
            <a:avLst/>
          </a:prstGeom>
          <a:noFill/>
          <a:ln>
            <a:noFill/>
          </a:ln>
          <a:effectLst>
            <a:outerShdw blurRad="50800" dist="38100" dir="2700000" algn="tl" rotWithShape="0">
              <a:srgbClr val="000000">
                <a:alpha val="40000"/>
              </a:srgbClr>
            </a:outerShdw>
          </a:effectLst>
        </p:spPr>
      </p:pic>
      <p:pic>
        <p:nvPicPr>
          <p:cNvPr id="279" name="Google Shape;279;p37"/>
          <p:cNvPicPr preferRelativeResize="0"/>
          <p:nvPr/>
        </p:nvPicPr>
        <p:blipFill rotWithShape="1">
          <a:blip r:embed="rId11">
            <a:alphaModFix/>
          </a:blip>
          <a:srcRect/>
          <a:stretch/>
        </p:blipFill>
        <p:spPr>
          <a:xfrm>
            <a:off x="8689320" y="3052566"/>
            <a:ext cx="559085" cy="561044"/>
          </a:xfrm>
          <a:prstGeom prst="rect">
            <a:avLst/>
          </a:prstGeom>
          <a:noFill/>
          <a:ln>
            <a:noFill/>
          </a:ln>
          <a:effectLst>
            <a:outerShdw blurRad="50800" dist="38100" dir="2700000" algn="tl" rotWithShape="0">
              <a:srgbClr val="000000">
                <a:alpha val="40000"/>
              </a:srgbClr>
            </a:outerShdw>
          </a:effectLst>
        </p:spPr>
      </p:pic>
      <p:pic>
        <p:nvPicPr>
          <p:cNvPr id="280" name="Google Shape;280;p37"/>
          <p:cNvPicPr preferRelativeResize="0"/>
          <p:nvPr/>
        </p:nvPicPr>
        <p:blipFill rotWithShape="1">
          <a:blip r:embed="rId12">
            <a:alphaModFix/>
          </a:blip>
          <a:srcRect l="1809" t="2122" r="1887" b="37567"/>
          <a:stretch/>
        </p:blipFill>
        <p:spPr>
          <a:xfrm>
            <a:off x="9515105" y="2309355"/>
            <a:ext cx="990944" cy="1238685"/>
          </a:xfrm>
          <a:prstGeom prst="rect">
            <a:avLst/>
          </a:prstGeom>
          <a:noFill/>
          <a:ln w="12700"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pic>
      <p:sp>
        <p:nvSpPr>
          <p:cNvPr id="281" name="Google Shape;281;p37"/>
          <p:cNvSpPr/>
          <p:nvPr/>
        </p:nvSpPr>
        <p:spPr>
          <a:xfrm rot="2944402" flipH="1">
            <a:off x="1948287" y="3997098"/>
            <a:ext cx="1978959" cy="456517"/>
          </a:xfrm>
          <a:prstGeom prst="rightArrow">
            <a:avLst>
              <a:gd name="adj1" fmla="val 50000"/>
              <a:gd name="adj2" fmla="val 50000"/>
            </a:avLst>
          </a:prstGeom>
          <a:solidFill>
            <a:srgbClr val="800000"/>
          </a:solidFill>
          <a:ln w="9525" cap="flat" cmpd="sng">
            <a:solidFill>
              <a:srgbClr val="B5DADD"/>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121900" tIns="60933" rIns="121900" bIns="60933" anchor="ctr" anchorCtr="0">
            <a:noAutofit/>
          </a:bodyPr>
          <a:lstStyle/>
          <a:p>
            <a:pPr algn="ctr">
              <a:buClr>
                <a:srgbClr val="000000"/>
              </a:buClr>
              <a:buSzPts val="2400"/>
            </a:pPr>
            <a:endParaRPr sz="3200" b="1">
              <a:solidFill>
                <a:srgbClr val="FFFFFF"/>
              </a:solidFill>
              <a:latin typeface="Times"/>
              <a:ea typeface="Times"/>
              <a:cs typeface="Times"/>
              <a:sym typeface="Times"/>
            </a:endParaRPr>
          </a:p>
        </p:txBody>
      </p:sp>
      <p:sp>
        <p:nvSpPr>
          <p:cNvPr id="282" name="Google Shape;282;p37"/>
          <p:cNvSpPr/>
          <p:nvPr/>
        </p:nvSpPr>
        <p:spPr>
          <a:xfrm rot="8168823" flipH="1">
            <a:off x="8249940" y="4038846"/>
            <a:ext cx="1766141" cy="456597"/>
          </a:xfrm>
          <a:prstGeom prst="rightArrow">
            <a:avLst>
              <a:gd name="adj1" fmla="val 50000"/>
              <a:gd name="adj2" fmla="val 50000"/>
            </a:avLst>
          </a:prstGeom>
          <a:solidFill>
            <a:srgbClr val="800000"/>
          </a:solidFill>
          <a:ln w="9525" cap="flat" cmpd="sng">
            <a:solidFill>
              <a:srgbClr val="B5DADD"/>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121900" tIns="60933" rIns="121900" bIns="60933" anchor="ctr" anchorCtr="0">
            <a:noAutofit/>
          </a:bodyPr>
          <a:lstStyle/>
          <a:p>
            <a:pPr algn="ctr">
              <a:buClr>
                <a:srgbClr val="000000"/>
              </a:buClr>
              <a:buSzPts val="2400"/>
            </a:pPr>
            <a:endParaRPr sz="3200" b="1">
              <a:solidFill>
                <a:srgbClr val="FFFFFF"/>
              </a:solidFill>
              <a:latin typeface="Times"/>
              <a:ea typeface="Times"/>
              <a:cs typeface="Times"/>
              <a:sym typeface="Times"/>
            </a:endParaRPr>
          </a:p>
        </p:txBody>
      </p:sp>
      <p:sp>
        <p:nvSpPr>
          <p:cNvPr id="283" name="Google Shape;283;p37"/>
          <p:cNvSpPr/>
          <p:nvPr/>
        </p:nvSpPr>
        <p:spPr>
          <a:xfrm rot="4643628" flipH="1">
            <a:off x="4223321" y="3909861"/>
            <a:ext cx="1220625" cy="456596"/>
          </a:xfrm>
          <a:prstGeom prst="rightArrow">
            <a:avLst>
              <a:gd name="adj1" fmla="val 50000"/>
              <a:gd name="adj2" fmla="val 50000"/>
            </a:avLst>
          </a:prstGeom>
          <a:solidFill>
            <a:srgbClr val="800000"/>
          </a:solidFill>
          <a:ln w="9525" cap="flat" cmpd="sng">
            <a:solidFill>
              <a:srgbClr val="B5DADD"/>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121900" tIns="60933" rIns="121900" bIns="60933" anchor="ctr" anchorCtr="0">
            <a:noAutofit/>
          </a:bodyPr>
          <a:lstStyle/>
          <a:p>
            <a:pPr algn="ctr">
              <a:buClr>
                <a:srgbClr val="000000"/>
              </a:buClr>
              <a:buSzPts val="2400"/>
            </a:pPr>
            <a:endParaRPr sz="3200" b="1">
              <a:solidFill>
                <a:srgbClr val="FFFFFF"/>
              </a:solidFill>
              <a:latin typeface="Times"/>
              <a:ea typeface="Times"/>
              <a:cs typeface="Times"/>
              <a:sym typeface="Times"/>
            </a:endParaRPr>
          </a:p>
        </p:txBody>
      </p:sp>
      <p:sp>
        <p:nvSpPr>
          <p:cNvPr id="284" name="Google Shape;284;p37"/>
          <p:cNvSpPr/>
          <p:nvPr/>
        </p:nvSpPr>
        <p:spPr>
          <a:xfrm rot="7326934" flipH="1">
            <a:off x="7552525" y="3949620"/>
            <a:ext cx="1388939" cy="456691"/>
          </a:xfrm>
          <a:prstGeom prst="rightArrow">
            <a:avLst>
              <a:gd name="adj1" fmla="val 50000"/>
              <a:gd name="adj2" fmla="val 50000"/>
            </a:avLst>
          </a:prstGeom>
          <a:solidFill>
            <a:srgbClr val="800000"/>
          </a:solidFill>
          <a:ln w="9525" cap="flat" cmpd="sng">
            <a:solidFill>
              <a:srgbClr val="B5DADD"/>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121900" tIns="60933" rIns="121900" bIns="60933" anchor="ctr" anchorCtr="0">
            <a:noAutofit/>
          </a:bodyPr>
          <a:lstStyle/>
          <a:p>
            <a:pPr algn="ctr">
              <a:buClr>
                <a:srgbClr val="000000"/>
              </a:buClr>
              <a:buSzPts val="2400"/>
            </a:pPr>
            <a:endParaRPr sz="3200" b="1">
              <a:solidFill>
                <a:srgbClr val="FFFFFF"/>
              </a:solidFill>
              <a:latin typeface="Times"/>
              <a:ea typeface="Times"/>
              <a:cs typeface="Times"/>
              <a:sym typeface="Times"/>
            </a:endParaRPr>
          </a:p>
        </p:txBody>
      </p:sp>
      <p:sp>
        <p:nvSpPr>
          <p:cNvPr id="285" name="Google Shape;285;p37"/>
          <p:cNvSpPr/>
          <p:nvPr/>
        </p:nvSpPr>
        <p:spPr>
          <a:xfrm rot="5400000" flipH="1">
            <a:off x="5587973" y="3876652"/>
            <a:ext cx="878400" cy="456800"/>
          </a:xfrm>
          <a:prstGeom prst="rightArrow">
            <a:avLst>
              <a:gd name="adj1" fmla="val 50000"/>
              <a:gd name="adj2" fmla="val 50000"/>
            </a:avLst>
          </a:prstGeom>
          <a:solidFill>
            <a:srgbClr val="800000"/>
          </a:solidFill>
          <a:ln w="9525" cap="flat" cmpd="sng">
            <a:solidFill>
              <a:srgbClr val="B5DADD"/>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121900" tIns="60933" rIns="121900" bIns="60933" anchor="ctr" anchorCtr="0">
            <a:noAutofit/>
          </a:bodyPr>
          <a:lstStyle/>
          <a:p>
            <a:pPr algn="ctr">
              <a:buClr>
                <a:srgbClr val="000000"/>
              </a:buClr>
              <a:buSzPts val="2400"/>
            </a:pPr>
            <a:endParaRPr sz="3200" b="1">
              <a:solidFill>
                <a:srgbClr val="FFFFFF"/>
              </a:solidFill>
              <a:latin typeface="Times"/>
              <a:ea typeface="Times"/>
              <a:cs typeface="Times"/>
              <a:sym typeface="Times"/>
            </a:endParaRPr>
          </a:p>
        </p:txBody>
      </p:sp>
      <p:sp>
        <p:nvSpPr>
          <p:cNvPr id="286" name="Google Shape;286;p37"/>
          <p:cNvSpPr/>
          <p:nvPr/>
        </p:nvSpPr>
        <p:spPr>
          <a:xfrm rot="6421166" flipH="1">
            <a:off x="6682597" y="3966513"/>
            <a:ext cx="1234044" cy="456775"/>
          </a:xfrm>
          <a:prstGeom prst="rightArrow">
            <a:avLst>
              <a:gd name="adj1" fmla="val 50000"/>
              <a:gd name="adj2" fmla="val 50000"/>
            </a:avLst>
          </a:prstGeom>
          <a:solidFill>
            <a:srgbClr val="800000"/>
          </a:solidFill>
          <a:ln w="9525" cap="flat" cmpd="sng">
            <a:solidFill>
              <a:srgbClr val="B5DADD"/>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121900" tIns="60933" rIns="121900" bIns="60933" anchor="ctr" anchorCtr="0">
            <a:noAutofit/>
          </a:bodyPr>
          <a:lstStyle/>
          <a:p>
            <a:pPr algn="ctr">
              <a:buClr>
                <a:srgbClr val="000000"/>
              </a:buClr>
              <a:buSzPts val="2400"/>
            </a:pPr>
            <a:endParaRPr sz="3200" b="1">
              <a:solidFill>
                <a:srgbClr val="FFFFFF"/>
              </a:solidFill>
              <a:latin typeface="Times"/>
              <a:ea typeface="Times"/>
              <a:cs typeface="Times"/>
              <a:sym typeface="Times"/>
            </a:endParaRPr>
          </a:p>
        </p:txBody>
      </p:sp>
      <p:sp>
        <p:nvSpPr>
          <p:cNvPr id="287" name="Google Shape;287;p37"/>
          <p:cNvSpPr/>
          <p:nvPr/>
        </p:nvSpPr>
        <p:spPr>
          <a:xfrm rot="3569953" flipH="1">
            <a:off x="3100405" y="3916809"/>
            <a:ext cx="1417791" cy="456339"/>
          </a:xfrm>
          <a:prstGeom prst="rightArrow">
            <a:avLst>
              <a:gd name="adj1" fmla="val 50000"/>
              <a:gd name="adj2" fmla="val 50000"/>
            </a:avLst>
          </a:prstGeom>
          <a:solidFill>
            <a:srgbClr val="800000"/>
          </a:solidFill>
          <a:ln w="9525" cap="flat" cmpd="sng">
            <a:solidFill>
              <a:srgbClr val="B5DADD"/>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121900" tIns="60933" rIns="121900" bIns="60933" anchor="ctr" anchorCtr="0">
            <a:noAutofit/>
          </a:bodyPr>
          <a:lstStyle/>
          <a:p>
            <a:pPr algn="ctr">
              <a:buClr>
                <a:srgbClr val="000000"/>
              </a:buClr>
              <a:buSzPts val="2400"/>
            </a:pPr>
            <a:endParaRPr sz="3200" b="1">
              <a:solidFill>
                <a:srgbClr val="FFFFFF"/>
              </a:solidFill>
              <a:latin typeface="Times"/>
              <a:ea typeface="Times"/>
              <a:cs typeface="Times"/>
              <a:sym typeface="Times"/>
            </a:endParaRPr>
          </a:p>
        </p:txBody>
      </p:sp>
      <p:sp>
        <p:nvSpPr>
          <p:cNvPr id="288" name="Google Shape;288;p37"/>
          <p:cNvSpPr/>
          <p:nvPr/>
        </p:nvSpPr>
        <p:spPr>
          <a:xfrm>
            <a:off x="3384551" y="4529963"/>
            <a:ext cx="5285200" cy="1055200"/>
          </a:xfrm>
          <a:prstGeom prst="can">
            <a:avLst>
              <a:gd name="adj" fmla="val 25000"/>
            </a:avLst>
          </a:prstGeom>
          <a:solidFill>
            <a:srgbClr val="CC6600"/>
          </a:solidFill>
          <a:ln w="25400" cap="flat" cmpd="sng">
            <a:solidFill>
              <a:srgbClr val="202064"/>
            </a:solidFill>
            <a:prstDash val="solid"/>
            <a:round/>
            <a:headEnd type="none" w="sm" len="sm"/>
            <a:tailEnd type="none" w="sm" len="sm"/>
          </a:ln>
        </p:spPr>
        <p:txBody>
          <a:bodyPr spcFirstLastPara="1" wrap="square" lIns="121900" tIns="60933" rIns="121900" bIns="60933" anchor="ctr" anchorCtr="0">
            <a:noAutofit/>
          </a:bodyPr>
          <a:lstStyle/>
          <a:p>
            <a:pPr algn="ctr">
              <a:buClr>
                <a:srgbClr val="FFFFFF"/>
              </a:buClr>
              <a:buSzPts val="1800"/>
            </a:pPr>
            <a:r>
              <a:rPr lang="en-US" sz="2400" b="1" dirty="0">
                <a:solidFill>
                  <a:srgbClr val="FFFFFF"/>
                </a:solidFill>
                <a:ea typeface="Source Sans Pro"/>
                <a:cs typeface="Source Sans Pro"/>
                <a:sym typeface="Source Sans Pro"/>
              </a:rPr>
              <a:t>Digital Repository</a:t>
            </a:r>
            <a:endParaRPr sz="1867" dirty="0">
              <a:solidFill>
                <a:srgbClr val="000000"/>
              </a:solidFill>
              <a:ea typeface="Arial"/>
              <a:cs typeface="Arial"/>
              <a:sym typeface="Arial"/>
            </a:endParaRPr>
          </a:p>
        </p:txBody>
      </p:sp>
      <p:sp>
        <p:nvSpPr>
          <p:cNvPr id="289" name="Google Shape;289;p37"/>
          <p:cNvSpPr/>
          <p:nvPr/>
        </p:nvSpPr>
        <p:spPr>
          <a:xfrm>
            <a:off x="1049328" y="5603394"/>
            <a:ext cx="2695573" cy="917961"/>
          </a:xfrm>
          <a:prstGeom prst="rect">
            <a:avLst/>
          </a:prstGeom>
          <a:noFill/>
          <a:ln>
            <a:noFill/>
          </a:ln>
        </p:spPr>
        <p:txBody>
          <a:bodyPr spcFirstLastPara="1" wrap="square" lIns="121900" tIns="60933" rIns="121900" bIns="60933" anchor="ctr" anchorCtr="0">
            <a:noAutofit/>
          </a:bodyPr>
          <a:lstStyle/>
          <a:p>
            <a:pPr algn="ctr">
              <a:lnSpc>
                <a:spcPct val="85000"/>
              </a:lnSpc>
              <a:buClr>
                <a:srgbClr val="000000"/>
              </a:buClr>
              <a:buSzPts val="1200"/>
            </a:pPr>
            <a:r>
              <a:rPr lang="en-US" sz="1600" dirty="0">
                <a:solidFill>
                  <a:srgbClr val="000000"/>
                </a:solidFill>
                <a:ea typeface="Source Sans Pro"/>
                <a:cs typeface="Source Sans Pro"/>
                <a:sym typeface="Source Sans Pro"/>
              </a:rPr>
              <a:t>Scalable, Robust, Shared Management </a:t>
            </a:r>
            <a:endParaRPr sz="1600" dirty="0">
              <a:solidFill>
                <a:srgbClr val="000000"/>
              </a:solidFill>
              <a:ea typeface="Source Sans Pro"/>
              <a:cs typeface="Source Sans Pro"/>
              <a:sym typeface="Source Sans Pro"/>
            </a:endParaRPr>
          </a:p>
          <a:p>
            <a:pPr algn="ctr">
              <a:lnSpc>
                <a:spcPct val="85000"/>
              </a:lnSpc>
              <a:buClr>
                <a:srgbClr val="000000"/>
              </a:buClr>
              <a:buSzPts val="1200"/>
            </a:pPr>
            <a:r>
              <a:rPr lang="en-US" sz="1600" dirty="0">
                <a:solidFill>
                  <a:srgbClr val="000000"/>
                </a:solidFill>
                <a:ea typeface="Source Sans Pro"/>
                <a:cs typeface="Source Sans Pro"/>
                <a:sym typeface="Source Sans Pro"/>
              </a:rPr>
              <a:t>and Preservation Services </a:t>
            </a:r>
            <a:br>
              <a:rPr lang="en-US" sz="1600" dirty="0">
                <a:solidFill>
                  <a:srgbClr val="000000"/>
                </a:solidFill>
                <a:latin typeface="Source Sans Pro"/>
                <a:ea typeface="Source Sans Pro"/>
                <a:cs typeface="Source Sans Pro"/>
                <a:sym typeface="Source Sans Pro"/>
              </a:rPr>
            </a:br>
            <a:endParaRPr sz="1600" dirty="0">
              <a:solidFill>
                <a:srgbClr val="000000"/>
              </a:solidFill>
              <a:latin typeface="Source Sans Pro"/>
              <a:ea typeface="Source Sans Pro"/>
              <a:cs typeface="Source Sans Pro"/>
              <a:sym typeface="Source Sans Pro"/>
            </a:endParaRPr>
          </a:p>
        </p:txBody>
      </p:sp>
      <p:cxnSp>
        <p:nvCxnSpPr>
          <p:cNvPr id="290" name="Google Shape;290;p37"/>
          <p:cNvCxnSpPr>
            <a:endCxn id="288" idx="3"/>
          </p:cNvCxnSpPr>
          <p:nvPr/>
        </p:nvCxnSpPr>
        <p:spPr>
          <a:xfrm rot="10800000" flipH="1">
            <a:off x="4135951" y="5585163"/>
            <a:ext cx="1891200" cy="687600"/>
          </a:xfrm>
          <a:prstGeom prst="curvedConnector2">
            <a:avLst/>
          </a:prstGeom>
          <a:noFill/>
          <a:ln w="9525" cap="flat" cmpd="sng">
            <a:solidFill>
              <a:schemeClr val="dk2"/>
            </a:solidFill>
            <a:prstDash val="solid"/>
            <a:round/>
            <a:headEnd type="none" w="sm" len="sm"/>
            <a:tailEnd type="none" w="sm" len="sm"/>
          </a:ln>
        </p:spPr>
      </p:cxnSp>
      <p:sp>
        <p:nvSpPr>
          <p:cNvPr id="291" name="Google Shape;291;p37"/>
          <p:cNvSpPr/>
          <p:nvPr/>
        </p:nvSpPr>
        <p:spPr>
          <a:xfrm>
            <a:off x="3744901" y="6133767"/>
            <a:ext cx="616633" cy="406067"/>
          </a:xfrm>
          <a:custGeom>
            <a:avLst/>
            <a:gdLst/>
            <a:ahLst/>
            <a:cxnLst/>
            <a:rect l="l" t="t" r="r" b="b"/>
            <a:pathLst>
              <a:path w="18499" h="12182" extrusionOk="0">
                <a:moveTo>
                  <a:pt x="12633" y="4061"/>
                </a:moveTo>
                <a:lnTo>
                  <a:pt x="18499" y="0"/>
                </a:lnTo>
                <a:lnTo>
                  <a:pt x="0" y="3610"/>
                </a:lnTo>
                <a:lnTo>
                  <a:pt x="13085" y="12182"/>
                </a:lnTo>
                <a:close/>
              </a:path>
            </a:pathLst>
          </a:custGeom>
          <a:solidFill>
            <a:schemeClr val="lt2"/>
          </a:solidFill>
          <a:ln w="9525" cap="flat" cmpd="sng">
            <a:solidFill>
              <a:schemeClr val="dk2"/>
            </a:solidFill>
            <a:prstDash val="solid"/>
            <a:round/>
            <a:headEnd type="none" w="sm" len="sm"/>
            <a:tailEnd type="none" w="sm" len="sm"/>
          </a:ln>
        </p:spPr>
      </p:sp>
    </p:spTree>
    <p:extLst>
      <p:ext uri="{BB962C8B-B14F-4D97-AF65-F5344CB8AC3E}">
        <p14:creationId xmlns:p14="http://schemas.microsoft.com/office/powerpoint/2010/main" val="601541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8"/>
          <p:cNvSpPr txBox="1">
            <a:spLocks noGrp="1"/>
          </p:cNvSpPr>
          <p:nvPr>
            <p:ph type="title"/>
          </p:nvPr>
        </p:nvSpPr>
        <p:spPr>
          <a:prstGeom prst="rect">
            <a:avLst/>
          </a:prstGeom>
          <a:noFill/>
          <a:ln>
            <a:noFill/>
          </a:ln>
        </p:spPr>
        <p:txBody>
          <a:bodyPr spcFirstLastPara="1" vert="horz" wrap="square" lIns="121900" tIns="121900" rIns="121900" bIns="121900" rtlCol="0" anchor="b" anchorCtr="0">
            <a:noAutofit/>
          </a:bodyPr>
          <a:lstStyle/>
          <a:p>
            <a:r>
              <a:rPr lang="en-US" dirty="0"/>
              <a:t>CRUD in Repositories</a:t>
            </a:r>
            <a:endParaRPr dirty="0"/>
          </a:p>
        </p:txBody>
      </p:sp>
      <p:pic>
        <p:nvPicPr>
          <p:cNvPr id="297" name="Google Shape;297;p38"/>
          <p:cNvPicPr preferRelativeResize="0"/>
          <p:nvPr/>
        </p:nvPicPr>
        <p:blipFill rotWithShape="1">
          <a:blip r:embed="rId3">
            <a:alphaModFix/>
          </a:blip>
          <a:srcRect/>
          <a:stretch/>
        </p:blipFill>
        <p:spPr>
          <a:xfrm>
            <a:off x="1688433" y="2111508"/>
            <a:ext cx="8532368" cy="4030899"/>
          </a:xfrm>
          <a:prstGeom prst="rect">
            <a:avLst/>
          </a:prstGeom>
          <a:noFill/>
          <a:ln>
            <a:noFill/>
          </a:ln>
        </p:spPr>
      </p:pic>
    </p:spTree>
    <p:extLst>
      <p:ext uri="{BB962C8B-B14F-4D97-AF65-F5344CB8AC3E}">
        <p14:creationId xmlns:p14="http://schemas.microsoft.com/office/powerpoint/2010/main" val="2738309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9"/>
          <p:cNvSpPr txBox="1">
            <a:spLocks noGrp="1"/>
          </p:cNvSpPr>
          <p:nvPr>
            <p:ph type="title"/>
          </p:nvPr>
        </p:nvSpPr>
        <p:spPr>
          <a:prstGeom prst="rect">
            <a:avLst/>
          </a:prstGeom>
          <a:noFill/>
          <a:ln>
            <a:noFill/>
          </a:ln>
        </p:spPr>
        <p:txBody>
          <a:bodyPr spcFirstLastPara="1" vert="horz" wrap="square" lIns="121900" tIns="121900" rIns="121900" bIns="121900" rtlCol="0" anchor="b" anchorCtr="0">
            <a:noAutofit/>
          </a:bodyPr>
          <a:lstStyle/>
          <a:p>
            <a:r>
              <a:rPr lang="en-US"/>
              <a:t>CRUD in Repositories</a:t>
            </a:r>
            <a:endParaRPr/>
          </a:p>
        </p:txBody>
      </p:sp>
      <p:pic>
        <p:nvPicPr>
          <p:cNvPr id="303" name="Google Shape;303;p39"/>
          <p:cNvPicPr preferRelativeResize="0"/>
          <p:nvPr/>
        </p:nvPicPr>
        <p:blipFill rotWithShape="1">
          <a:blip r:embed="rId3">
            <a:alphaModFix/>
          </a:blip>
          <a:srcRect/>
          <a:stretch/>
        </p:blipFill>
        <p:spPr>
          <a:xfrm>
            <a:off x="1637957" y="2696513"/>
            <a:ext cx="8153668" cy="3851968"/>
          </a:xfrm>
          <a:prstGeom prst="rect">
            <a:avLst/>
          </a:prstGeom>
          <a:noFill/>
          <a:ln>
            <a:noFill/>
          </a:ln>
        </p:spPr>
      </p:pic>
      <p:sp>
        <p:nvSpPr>
          <p:cNvPr id="304" name="Google Shape;304;p39"/>
          <p:cNvSpPr/>
          <p:nvPr/>
        </p:nvSpPr>
        <p:spPr>
          <a:xfrm>
            <a:off x="3031759" y="2477913"/>
            <a:ext cx="1700400" cy="2847600"/>
          </a:xfrm>
          <a:prstGeom prst="downArrow">
            <a:avLst>
              <a:gd name="adj1" fmla="val 50000"/>
              <a:gd name="adj2" fmla="val 50000"/>
            </a:avLst>
          </a:prstGeom>
          <a:solidFill>
            <a:srgbClr val="800000">
              <a:alpha val="24705"/>
            </a:srgbClr>
          </a:solidFill>
          <a:ln>
            <a:noFill/>
          </a:ln>
        </p:spPr>
        <p:txBody>
          <a:bodyPr spcFirstLastPara="1" wrap="square" lIns="121900" tIns="60933" rIns="121900" bIns="60933" anchor="t" anchorCtr="0">
            <a:noAutofit/>
          </a:bodyPr>
          <a:lstStyle/>
          <a:p>
            <a:pPr>
              <a:buClr>
                <a:schemeClr val="dk1"/>
              </a:buClr>
              <a:buSzPts val="2400"/>
            </a:pPr>
            <a:endParaRPr sz="3200" b="1">
              <a:solidFill>
                <a:schemeClr val="dk1"/>
              </a:solidFill>
              <a:latin typeface="Times"/>
              <a:ea typeface="Times"/>
              <a:cs typeface="Times"/>
              <a:sym typeface="Times"/>
            </a:endParaRPr>
          </a:p>
        </p:txBody>
      </p:sp>
      <p:sp>
        <p:nvSpPr>
          <p:cNvPr id="305" name="Google Shape;305;p39"/>
          <p:cNvSpPr/>
          <p:nvPr/>
        </p:nvSpPr>
        <p:spPr>
          <a:xfrm rot="10800000">
            <a:off x="8758489" y="2386346"/>
            <a:ext cx="1548400" cy="3056000"/>
          </a:xfrm>
          <a:prstGeom prst="downArrow">
            <a:avLst>
              <a:gd name="adj1" fmla="val 50000"/>
              <a:gd name="adj2" fmla="val 50000"/>
            </a:avLst>
          </a:prstGeom>
          <a:solidFill>
            <a:srgbClr val="800000">
              <a:alpha val="24705"/>
            </a:srgbClr>
          </a:solidFill>
          <a:ln>
            <a:noFill/>
          </a:ln>
        </p:spPr>
        <p:txBody>
          <a:bodyPr spcFirstLastPara="1" wrap="square" lIns="121900" tIns="60933" rIns="121900" bIns="60933" anchor="t" anchorCtr="0">
            <a:noAutofit/>
          </a:bodyPr>
          <a:lstStyle/>
          <a:p>
            <a:pPr>
              <a:buClr>
                <a:schemeClr val="dk1"/>
              </a:buClr>
              <a:buSzPts val="2400"/>
            </a:pPr>
            <a:endParaRPr sz="3200" b="1">
              <a:solidFill>
                <a:schemeClr val="dk1"/>
              </a:solidFill>
              <a:latin typeface="Times"/>
              <a:ea typeface="Times"/>
              <a:cs typeface="Times"/>
              <a:sym typeface="Times"/>
            </a:endParaRPr>
          </a:p>
        </p:txBody>
      </p:sp>
      <p:pic>
        <p:nvPicPr>
          <p:cNvPr id="306" name="Google Shape;306;p39"/>
          <p:cNvPicPr preferRelativeResize="0"/>
          <p:nvPr/>
        </p:nvPicPr>
        <p:blipFill rotWithShape="1">
          <a:blip r:embed="rId4">
            <a:alphaModFix/>
          </a:blip>
          <a:srcRect b="-6849"/>
          <a:stretch/>
        </p:blipFill>
        <p:spPr>
          <a:xfrm>
            <a:off x="2642411" y="1742037"/>
            <a:ext cx="778695" cy="903127"/>
          </a:xfrm>
          <a:prstGeom prst="rect">
            <a:avLst/>
          </a:prstGeom>
          <a:noFill/>
          <a:ln>
            <a:noFill/>
          </a:ln>
        </p:spPr>
      </p:pic>
      <p:pic>
        <p:nvPicPr>
          <p:cNvPr id="307" name="Google Shape;307;p39"/>
          <p:cNvPicPr preferRelativeResize="0"/>
          <p:nvPr/>
        </p:nvPicPr>
        <p:blipFill rotWithShape="1">
          <a:blip r:embed="rId4">
            <a:alphaModFix/>
          </a:blip>
          <a:srcRect b="-6849"/>
          <a:stretch/>
        </p:blipFill>
        <p:spPr>
          <a:xfrm>
            <a:off x="9791625" y="1742037"/>
            <a:ext cx="778695" cy="903127"/>
          </a:xfrm>
          <a:prstGeom prst="rect">
            <a:avLst/>
          </a:prstGeom>
          <a:noFill/>
          <a:ln>
            <a:noFill/>
          </a:ln>
        </p:spPr>
      </p:pic>
    </p:spTree>
    <p:extLst>
      <p:ext uri="{BB962C8B-B14F-4D97-AF65-F5344CB8AC3E}">
        <p14:creationId xmlns:p14="http://schemas.microsoft.com/office/powerpoint/2010/main" val="2970826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0"/>
          <p:cNvSpPr txBox="1">
            <a:spLocks noGrp="1"/>
          </p:cNvSpPr>
          <p:nvPr>
            <p:ph type="title"/>
          </p:nvPr>
        </p:nvSpPr>
        <p:spPr>
          <a:prstGeom prst="rect">
            <a:avLst/>
          </a:prstGeom>
          <a:noFill/>
          <a:ln>
            <a:noFill/>
          </a:ln>
        </p:spPr>
        <p:txBody>
          <a:bodyPr spcFirstLastPara="1" vert="horz" wrap="square" lIns="121900" tIns="121900" rIns="121900" bIns="121900" rtlCol="0" anchor="b" anchorCtr="0">
            <a:noAutofit/>
          </a:bodyPr>
          <a:lstStyle/>
          <a:p>
            <a:r>
              <a:rPr lang="en-US" dirty="0"/>
              <a:t>Used by:                    Used for:</a:t>
            </a:r>
            <a:endParaRPr dirty="0"/>
          </a:p>
        </p:txBody>
      </p:sp>
      <p:sp>
        <p:nvSpPr>
          <p:cNvPr id="313" name="Google Shape;313;p40"/>
          <p:cNvSpPr txBox="1">
            <a:spLocks noGrp="1"/>
          </p:cNvSpPr>
          <p:nvPr>
            <p:ph idx="1"/>
          </p:nvPr>
        </p:nvSpPr>
        <p:spPr>
          <a:xfrm>
            <a:off x="921327" y="1690688"/>
            <a:ext cx="10515600" cy="4351338"/>
          </a:xfrm>
          <a:prstGeom prst="rect">
            <a:avLst/>
          </a:prstGeom>
          <a:noFill/>
          <a:ln>
            <a:noFill/>
          </a:ln>
        </p:spPr>
        <p:txBody>
          <a:bodyPr spcFirstLastPara="1" vert="horz" wrap="square" lIns="121900" tIns="121900" rIns="121900" bIns="121900" rtlCol="0" anchor="t" anchorCtr="0">
            <a:noAutofit/>
          </a:bodyPr>
          <a:lstStyle/>
          <a:p>
            <a:pPr marL="457189" indent="-389457">
              <a:lnSpc>
                <a:spcPct val="85000"/>
              </a:lnSpc>
              <a:buSzPts val="1200"/>
              <a:buFont typeface="Arial"/>
              <a:buChar char="•"/>
            </a:pPr>
            <a:r>
              <a:rPr lang="en-US" sz="1600" dirty="0"/>
              <a:t>Large Universities</a:t>
            </a:r>
            <a:endParaRPr sz="1600" dirty="0"/>
          </a:p>
          <a:p>
            <a:pPr marL="457189" indent="-389457">
              <a:lnSpc>
                <a:spcPct val="85000"/>
              </a:lnSpc>
              <a:spcBef>
                <a:spcPts val="800"/>
              </a:spcBef>
              <a:buSzPts val="1200"/>
              <a:buFont typeface="Arial"/>
              <a:buChar char="•"/>
            </a:pPr>
            <a:r>
              <a:rPr lang="en-US" sz="1600" dirty="0"/>
              <a:t>Small Universities</a:t>
            </a:r>
            <a:endParaRPr sz="1600" dirty="0"/>
          </a:p>
          <a:p>
            <a:pPr marL="457189" indent="-389457">
              <a:lnSpc>
                <a:spcPct val="85000"/>
              </a:lnSpc>
              <a:spcBef>
                <a:spcPts val="800"/>
              </a:spcBef>
              <a:buSzPts val="1200"/>
              <a:buFont typeface="Arial"/>
              <a:buChar char="•"/>
            </a:pPr>
            <a:r>
              <a:rPr lang="en-US" sz="1600" dirty="0"/>
              <a:t>Colleges</a:t>
            </a:r>
            <a:endParaRPr sz="1600" dirty="0"/>
          </a:p>
          <a:p>
            <a:pPr marL="457189" indent="-389457">
              <a:lnSpc>
                <a:spcPct val="85000"/>
              </a:lnSpc>
              <a:spcBef>
                <a:spcPts val="800"/>
              </a:spcBef>
              <a:buSzPts val="1200"/>
              <a:buFont typeface="Arial"/>
              <a:buChar char="•"/>
            </a:pPr>
            <a:r>
              <a:rPr lang="en-US" sz="1600" dirty="0"/>
              <a:t>Public Broadcasting</a:t>
            </a:r>
            <a:endParaRPr sz="1600" dirty="0"/>
          </a:p>
          <a:p>
            <a:pPr marL="457189" indent="-389457">
              <a:lnSpc>
                <a:spcPct val="85000"/>
              </a:lnSpc>
              <a:spcBef>
                <a:spcPts val="800"/>
              </a:spcBef>
              <a:buSzPts val="1200"/>
              <a:buFont typeface="Arial"/>
              <a:buChar char="•"/>
            </a:pPr>
            <a:r>
              <a:rPr lang="en-US" sz="1600" dirty="0"/>
              <a:t>Government Ministry</a:t>
            </a:r>
            <a:endParaRPr sz="1600" dirty="0"/>
          </a:p>
          <a:p>
            <a:pPr marL="457189" indent="-389457">
              <a:lnSpc>
                <a:spcPct val="85000"/>
              </a:lnSpc>
              <a:spcBef>
                <a:spcPts val="800"/>
              </a:spcBef>
              <a:buSzPts val="1200"/>
              <a:buFont typeface="Arial"/>
              <a:buChar char="•"/>
            </a:pPr>
            <a:r>
              <a:rPr lang="en-US" sz="1600" dirty="0"/>
              <a:t>National Libraries</a:t>
            </a:r>
            <a:endParaRPr sz="1600" dirty="0"/>
          </a:p>
          <a:p>
            <a:pPr marL="457189" indent="-389457">
              <a:lnSpc>
                <a:spcPct val="85000"/>
              </a:lnSpc>
              <a:spcBef>
                <a:spcPts val="800"/>
              </a:spcBef>
              <a:buSzPts val="1200"/>
              <a:buFont typeface="Arial"/>
              <a:buChar char="•"/>
            </a:pPr>
            <a:r>
              <a:rPr lang="en-US" sz="1600" dirty="0"/>
              <a:t>National Lab</a:t>
            </a:r>
            <a:endParaRPr sz="1600" dirty="0"/>
          </a:p>
          <a:p>
            <a:pPr marL="457189" indent="-389457">
              <a:lnSpc>
                <a:spcPct val="85000"/>
              </a:lnSpc>
              <a:spcBef>
                <a:spcPts val="800"/>
              </a:spcBef>
              <a:buSzPts val="1200"/>
              <a:buFont typeface="Arial"/>
              <a:buChar char="•"/>
            </a:pPr>
            <a:r>
              <a:rPr lang="en-US" sz="1600" dirty="0"/>
              <a:t>Small Research Labs</a:t>
            </a:r>
            <a:endParaRPr sz="1600" dirty="0"/>
          </a:p>
          <a:p>
            <a:pPr marL="457189" indent="-389457">
              <a:lnSpc>
                <a:spcPct val="85000"/>
              </a:lnSpc>
              <a:spcBef>
                <a:spcPts val="800"/>
              </a:spcBef>
              <a:buSzPts val="1200"/>
              <a:buFont typeface="Arial"/>
              <a:buChar char="•"/>
            </a:pPr>
            <a:r>
              <a:rPr lang="en-US" sz="1600" dirty="0"/>
              <a:t>National Digital Repository</a:t>
            </a:r>
            <a:endParaRPr sz="1600" dirty="0"/>
          </a:p>
          <a:p>
            <a:pPr marL="457189" indent="-389457">
              <a:lnSpc>
                <a:spcPct val="85000"/>
              </a:lnSpc>
              <a:spcBef>
                <a:spcPts val="800"/>
              </a:spcBef>
              <a:buSzPts val="1200"/>
              <a:buFont typeface="Arial"/>
              <a:buChar char="•"/>
            </a:pPr>
            <a:r>
              <a:rPr lang="en-US" sz="1600" dirty="0"/>
              <a:t>Statewide Digital Libraries</a:t>
            </a:r>
            <a:endParaRPr sz="1600" dirty="0"/>
          </a:p>
          <a:p>
            <a:pPr marL="457189" indent="-389457">
              <a:lnSpc>
                <a:spcPct val="85000"/>
              </a:lnSpc>
              <a:spcBef>
                <a:spcPts val="800"/>
              </a:spcBef>
              <a:buSzPts val="1200"/>
              <a:buFont typeface="Arial"/>
              <a:buChar char="•"/>
            </a:pPr>
            <a:r>
              <a:rPr lang="en-US" sz="1600" dirty="0"/>
              <a:t>Science History Institute</a:t>
            </a:r>
            <a:endParaRPr sz="1600" dirty="0"/>
          </a:p>
          <a:p>
            <a:pPr marL="457189" indent="-389457">
              <a:lnSpc>
                <a:spcPct val="85000"/>
              </a:lnSpc>
              <a:spcBef>
                <a:spcPts val="800"/>
              </a:spcBef>
              <a:buSzPts val="1200"/>
              <a:buFont typeface="Arial"/>
              <a:buChar char="•"/>
            </a:pPr>
            <a:r>
              <a:rPr lang="en-US" sz="1600" dirty="0"/>
              <a:t>Museum of Performing Arts</a:t>
            </a:r>
            <a:endParaRPr sz="1600" dirty="0"/>
          </a:p>
          <a:p>
            <a:pPr marL="457189" indent="-389457">
              <a:lnSpc>
                <a:spcPct val="85000"/>
              </a:lnSpc>
              <a:spcBef>
                <a:spcPts val="800"/>
              </a:spcBef>
              <a:buSzPts val="1200"/>
              <a:buFont typeface="Arial"/>
              <a:buChar char="•"/>
            </a:pPr>
            <a:r>
              <a:rPr lang="en-US" sz="1600" dirty="0"/>
              <a:t>A Shakespeare Festival</a:t>
            </a:r>
            <a:endParaRPr dirty="0"/>
          </a:p>
        </p:txBody>
      </p:sp>
      <p:sp>
        <p:nvSpPr>
          <p:cNvPr id="314" name="Google Shape;314;p40"/>
          <p:cNvSpPr txBox="1">
            <a:spLocks noGrp="1"/>
          </p:cNvSpPr>
          <p:nvPr>
            <p:ph type="body" idx="4294967295"/>
          </p:nvPr>
        </p:nvSpPr>
        <p:spPr>
          <a:xfrm>
            <a:off x="5429024" y="1695080"/>
            <a:ext cx="4487862" cy="4967288"/>
          </a:xfrm>
          <a:prstGeom prst="rect">
            <a:avLst/>
          </a:prstGeom>
          <a:noFill/>
          <a:ln>
            <a:noFill/>
          </a:ln>
        </p:spPr>
        <p:txBody>
          <a:bodyPr spcFirstLastPara="1" vert="horz" wrap="square" lIns="121900" tIns="121900" rIns="121900" bIns="121900" rtlCol="0" anchor="t" anchorCtr="0">
            <a:noAutofit/>
          </a:bodyPr>
          <a:lstStyle/>
          <a:p>
            <a:pPr marL="457189" indent="-389457">
              <a:lnSpc>
                <a:spcPct val="85000"/>
              </a:lnSpc>
              <a:buSzPts val="1200"/>
              <a:buFont typeface="Arial"/>
              <a:buChar char="•"/>
            </a:pPr>
            <a:r>
              <a:rPr lang="en-US" sz="1600" dirty="0"/>
              <a:t>Self-deposit system</a:t>
            </a:r>
            <a:endParaRPr sz="1600" dirty="0"/>
          </a:p>
          <a:p>
            <a:pPr marL="457189" indent="-389457">
              <a:lnSpc>
                <a:spcPct val="85000"/>
              </a:lnSpc>
              <a:spcBef>
                <a:spcPts val="800"/>
              </a:spcBef>
              <a:buSzPts val="1200"/>
              <a:buFont typeface="Arial"/>
              <a:buChar char="•"/>
            </a:pPr>
            <a:r>
              <a:rPr lang="en-US" sz="1600" dirty="0"/>
              <a:t>Digital Collections System</a:t>
            </a:r>
            <a:endParaRPr sz="1600" dirty="0"/>
          </a:p>
          <a:p>
            <a:pPr marL="1066773" lvl="1" indent="-389457">
              <a:lnSpc>
                <a:spcPct val="85000"/>
              </a:lnSpc>
              <a:spcBef>
                <a:spcPts val="800"/>
              </a:spcBef>
              <a:buSzPts val="1200"/>
              <a:buFont typeface="Arial"/>
              <a:buChar char="•"/>
            </a:pPr>
            <a:r>
              <a:rPr lang="en-US" sz="1600" dirty="0"/>
              <a:t>Sheet Music</a:t>
            </a:r>
            <a:endParaRPr sz="1600" dirty="0"/>
          </a:p>
          <a:p>
            <a:pPr marL="1066773" lvl="1" indent="-389457">
              <a:lnSpc>
                <a:spcPct val="85000"/>
              </a:lnSpc>
              <a:spcBef>
                <a:spcPts val="800"/>
              </a:spcBef>
              <a:buSzPts val="1200"/>
              <a:buFont typeface="Arial"/>
              <a:buChar char="•"/>
            </a:pPr>
            <a:r>
              <a:rPr lang="en-US" sz="1600" dirty="0"/>
              <a:t>Architectural resources</a:t>
            </a:r>
            <a:endParaRPr sz="1600" dirty="0"/>
          </a:p>
          <a:p>
            <a:pPr marL="457189" indent="-389457">
              <a:lnSpc>
                <a:spcPct val="85000"/>
              </a:lnSpc>
              <a:spcBef>
                <a:spcPts val="800"/>
              </a:spcBef>
              <a:buSzPts val="1200"/>
              <a:buFont typeface="Arial"/>
              <a:buChar char="•"/>
            </a:pPr>
            <a:r>
              <a:rPr lang="en-US" sz="1600" dirty="0"/>
              <a:t>Electronic Theses &amp; Dissertations</a:t>
            </a:r>
            <a:endParaRPr sz="1600" dirty="0"/>
          </a:p>
          <a:p>
            <a:pPr marL="457189" indent="-389457">
              <a:lnSpc>
                <a:spcPct val="85000"/>
              </a:lnSpc>
              <a:spcBef>
                <a:spcPts val="800"/>
              </a:spcBef>
              <a:buSzPts val="1200"/>
              <a:buFont typeface="Arial"/>
              <a:buChar char="•"/>
            </a:pPr>
            <a:r>
              <a:rPr lang="en-US" sz="1600" dirty="0"/>
              <a:t>Digital Image System</a:t>
            </a:r>
            <a:endParaRPr sz="1600" dirty="0"/>
          </a:p>
          <a:p>
            <a:pPr marL="457189" indent="-389457">
              <a:lnSpc>
                <a:spcPct val="85000"/>
              </a:lnSpc>
              <a:spcBef>
                <a:spcPts val="800"/>
              </a:spcBef>
              <a:buSzPts val="1200"/>
              <a:buFont typeface="Arial"/>
              <a:buChar char="•"/>
            </a:pPr>
            <a:r>
              <a:rPr lang="en-US" sz="1600" dirty="0"/>
              <a:t>Media Management </a:t>
            </a:r>
            <a:endParaRPr sz="1600" dirty="0"/>
          </a:p>
          <a:p>
            <a:pPr marL="457189" indent="-389457">
              <a:lnSpc>
                <a:spcPct val="85000"/>
              </a:lnSpc>
              <a:spcBef>
                <a:spcPts val="800"/>
              </a:spcBef>
              <a:buSzPts val="1200"/>
              <a:buFont typeface="Arial"/>
              <a:buChar char="•"/>
            </a:pPr>
            <a:r>
              <a:rPr lang="en-US" sz="1600" dirty="0"/>
              <a:t>Media Preservation System</a:t>
            </a:r>
            <a:endParaRPr sz="1600" dirty="0"/>
          </a:p>
          <a:p>
            <a:pPr marL="457189" indent="-389457">
              <a:lnSpc>
                <a:spcPct val="85000"/>
              </a:lnSpc>
              <a:spcBef>
                <a:spcPts val="800"/>
              </a:spcBef>
              <a:buSzPts val="1200"/>
              <a:buFont typeface="Arial"/>
              <a:buChar char="•"/>
            </a:pPr>
            <a:r>
              <a:rPr lang="en-US" sz="1600" dirty="0"/>
              <a:t>Research Data Management</a:t>
            </a:r>
            <a:endParaRPr sz="1600" dirty="0"/>
          </a:p>
          <a:p>
            <a:pPr marL="457189" indent="-389457">
              <a:lnSpc>
                <a:spcPct val="85000"/>
              </a:lnSpc>
              <a:spcBef>
                <a:spcPts val="800"/>
              </a:spcBef>
              <a:buSzPts val="1200"/>
              <a:buFont typeface="Arial"/>
              <a:buChar char="•"/>
            </a:pPr>
            <a:r>
              <a:rPr lang="en-US" sz="1600" dirty="0"/>
              <a:t>Digitization Workflow System</a:t>
            </a:r>
            <a:endParaRPr sz="1600" dirty="0"/>
          </a:p>
          <a:p>
            <a:pPr marL="457189" indent="-389457">
              <a:lnSpc>
                <a:spcPct val="85000"/>
              </a:lnSpc>
              <a:spcBef>
                <a:spcPts val="800"/>
              </a:spcBef>
              <a:buSzPts val="1200"/>
              <a:buFont typeface="Arial"/>
              <a:buChar char="•"/>
            </a:pPr>
            <a:r>
              <a:rPr lang="en-US" sz="1600" dirty="0"/>
              <a:t>Digital Preservation System</a:t>
            </a:r>
            <a:endParaRPr sz="1600" dirty="0"/>
          </a:p>
          <a:p>
            <a:pPr marL="457189" indent="-389457">
              <a:lnSpc>
                <a:spcPct val="85000"/>
              </a:lnSpc>
              <a:spcBef>
                <a:spcPts val="800"/>
              </a:spcBef>
              <a:buSzPts val="1200"/>
              <a:buFont typeface="Arial"/>
              <a:buChar char="•"/>
            </a:pPr>
            <a:r>
              <a:rPr lang="en-US" sz="1600" dirty="0"/>
              <a:t>Digital Archives System</a:t>
            </a:r>
            <a:endParaRPr sz="1600" dirty="0"/>
          </a:p>
          <a:p>
            <a:pPr marL="457189" indent="-389457">
              <a:lnSpc>
                <a:spcPct val="85000"/>
              </a:lnSpc>
              <a:spcBef>
                <a:spcPts val="800"/>
              </a:spcBef>
              <a:buSzPts val="1200"/>
              <a:buFont typeface="Arial"/>
              <a:buChar char="•"/>
            </a:pPr>
            <a:r>
              <a:rPr lang="en-US" sz="1600" dirty="0"/>
              <a:t>Library Monograph Acquisitions System</a:t>
            </a:r>
            <a:endParaRPr sz="1600" dirty="0"/>
          </a:p>
          <a:p>
            <a:pPr marL="457189" indent="-389457">
              <a:lnSpc>
                <a:spcPct val="85000"/>
              </a:lnSpc>
              <a:spcBef>
                <a:spcPts val="800"/>
              </a:spcBef>
              <a:buSzPts val="1200"/>
              <a:buFont typeface="Arial"/>
              <a:buChar char="•"/>
            </a:pPr>
            <a:r>
              <a:rPr lang="en-US" sz="1600" dirty="0"/>
              <a:t>And more!</a:t>
            </a:r>
            <a:endParaRPr dirty="0"/>
          </a:p>
        </p:txBody>
      </p:sp>
    </p:spTree>
    <p:extLst>
      <p:ext uri="{BB962C8B-B14F-4D97-AF65-F5344CB8AC3E}">
        <p14:creationId xmlns:p14="http://schemas.microsoft.com/office/powerpoint/2010/main" val="3179339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2ECE-4755-45E5-85FD-D6316B2CBE99}"/>
              </a:ext>
            </a:extLst>
          </p:cNvPr>
          <p:cNvSpPr>
            <a:spLocks noGrp="1"/>
          </p:cNvSpPr>
          <p:nvPr>
            <p:ph type="title"/>
          </p:nvPr>
        </p:nvSpPr>
        <p:spPr/>
        <p:txBody>
          <a:bodyPr/>
          <a:lstStyle/>
          <a:p>
            <a:r>
              <a:rPr lang="en-GB" dirty="0"/>
              <a:t>Next up:</a:t>
            </a:r>
          </a:p>
        </p:txBody>
      </p:sp>
      <p:sp>
        <p:nvSpPr>
          <p:cNvPr id="3" name="Content Placeholder 2">
            <a:extLst>
              <a:ext uri="{FF2B5EF4-FFF2-40B4-BE49-F238E27FC236}">
                <a16:creationId xmlns:a16="http://schemas.microsoft.com/office/drawing/2014/main" id="{9E15B9D6-DEA5-46D2-99B2-054AF10CF21E}"/>
              </a:ext>
            </a:extLst>
          </p:cNvPr>
          <p:cNvSpPr>
            <a:spLocks noGrp="1"/>
          </p:cNvSpPr>
          <p:nvPr>
            <p:ph idx="1"/>
          </p:nvPr>
        </p:nvSpPr>
        <p:spPr/>
        <p:txBody>
          <a:bodyPr/>
          <a:lstStyle/>
          <a:p>
            <a:r>
              <a:rPr lang="en-GB" sz="7200" dirty="0"/>
              <a:t>How we work</a:t>
            </a:r>
          </a:p>
          <a:p>
            <a:endParaRPr lang="en-GB" dirty="0"/>
          </a:p>
          <a:p>
            <a:pPr lvl="2"/>
            <a:r>
              <a:rPr lang="en-GB" sz="4000" dirty="0"/>
              <a:t>How do I get involved?</a:t>
            </a:r>
          </a:p>
        </p:txBody>
      </p:sp>
    </p:spTree>
    <p:extLst>
      <p:ext uri="{BB962C8B-B14F-4D97-AF65-F5344CB8AC3E}">
        <p14:creationId xmlns:p14="http://schemas.microsoft.com/office/powerpoint/2010/main" val="2427692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2"/>
          <p:cNvSpPr/>
          <p:nvPr/>
        </p:nvSpPr>
        <p:spPr>
          <a:xfrm>
            <a:off x="838200" y="2152500"/>
            <a:ext cx="9347200" cy="2158243"/>
          </a:xfrm>
          <a:prstGeom prst="rect">
            <a:avLst/>
          </a:prstGeom>
          <a:noFill/>
          <a:ln>
            <a:noFill/>
          </a:ln>
        </p:spPr>
        <p:txBody>
          <a:bodyPr spcFirstLastPara="1" wrap="square" lIns="121900" tIns="60933" rIns="121900" bIns="60933" anchor="t" anchorCtr="0">
            <a:noAutofit/>
          </a:bodyPr>
          <a:lstStyle/>
          <a:p>
            <a:pPr marL="152396">
              <a:buClr>
                <a:srgbClr val="000000"/>
              </a:buClr>
              <a:buSzPts val="2800"/>
            </a:pPr>
            <a:r>
              <a:rPr lang="en-US" sz="3733" dirty="0">
                <a:solidFill>
                  <a:schemeClr val="dk1"/>
                </a:solidFill>
                <a:ea typeface="Arial"/>
                <a:cs typeface="Arial"/>
                <a:sym typeface="Arial"/>
              </a:rPr>
              <a:t>No single institution can resource the development of a full range of solutions on its own,</a:t>
            </a:r>
            <a:endParaRPr sz="3733" dirty="0">
              <a:solidFill>
                <a:schemeClr val="dk1"/>
              </a:solidFill>
              <a:ea typeface="Arial"/>
              <a:cs typeface="Arial"/>
              <a:sym typeface="Arial"/>
            </a:endParaRPr>
          </a:p>
          <a:p>
            <a:pPr marL="152396" lvl="1" algn="r">
              <a:spcBef>
                <a:spcPts val="1600"/>
              </a:spcBef>
              <a:buClr>
                <a:srgbClr val="000000"/>
              </a:buClr>
              <a:buSzPts val="2800"/>
            </a:pPr>
            <a:r>
              <a:rPr lang="en-US" sz="3733" dirty="0">
                <a:solidFill>
                  <a:schemeClr val="dk1"/>
                </a:solidFill>
                <a:latin typeface="Arial"/>
                <a:ea typeface="Arial"/>
                <a:cs typeface="Arial"/>
                <a:sym typeface="Arial"/>
              </a:rPr>
              <a:t>	    </a:t>
            </a:r>
            <a:r>
              <a:rPr lang="en-US" sz="3733" dirty="0">
                <a:solidFill>
                  <a:schemeClr val="dk1"/>
                </a:solidFill>
                <a:ea typeface="Arial"/>
                <a:cs typeface="Arial"/>
                <a:sym typeface="Arial"/>
              </a:rPr>
              <a:t>…yet each needs the flexibility to tailor </a:t>
            </a:r>
            <a:br>
              <a:rPr lang="en-US" sz="3733" dirty="0">
                <a:solidFill>
                  <a:schemeClr val="dk1"/>
                </a:solidFill>
                <a:ea typeface="Arial"/>
                <a:cs typeface="Arial"/>
                <a:sym typeface="Arial"/>
              </a:rPr>
            </a:br>
            <a:r>
              <a:rPr lang="en-US" sz="3733" dirty="0">
                <a:solidFill>
                  <a:schemeClr val="dk1"/>
                </a:solidFill>
                <a:ea typeface="Arial"/>
                <a:cs typeface="Arial"/>
                <a:sym typeface="Arial"/>
              </a:rPr>
              <a:t>solutions to local demands and workflows.</a:t>
            </a:r>
            <a:r>
              <a:rPr lang="en-US" sz="3733" dirty="0">
                <a:solidFill>
                  <a:schemeClr val="dk1"/>
                </a:solidFill>
                <a:ea typeface="Source Sans Pro"/>
                <a:cs typeface="Source Sans Pro"/>
                <a:sym typeface="Source Sans Pro"/>
              </a:rPr>
              <a:t>  </a:t>
            </a:r>
            <a:endParaRPr sz="3733" dirty="0">
              <a:solidFill>
                <a:schemeClr val="dk1"/>
              </a:solidFill>
              <a:ea typeface="Source Sans Pro"/>
              <a:cs typeface="Source Sans Pro"/>
              <a:sym typeface="Source Sans Pro"/>
            </a:endParaRPr>
          </a:p>
        </p:txBody>
      </p:sp>
      <p:sp>
        <p:nvSpPr>
          <p:cNvPr id="330" name="Google Shape;330;p42"/>
          <p:cNvSpPr txBox="1">
            <a:spLocks noGrp="1"/>
          </p:cNvSpPr>
          <p:nvPr>
            <p:ph type="title"/>
          </p:nvPr>
        </p:nvSpPr>
        <p:spPr>
          <a:prstGeom prst="rect">
            <a:avLst/>
          </a:prstGeom>
          <a:noFill/>
          <a:ln>
            <a:noFill/>
          </a:ln>
        </p:spPr>
        <p:txBody>
          <a:bodyPr spcFirstLastPara="1" vert="horz" wrap="square" lIns="121900" tIns="121900" rIns="121900" bIns="121900" rtlCol="0" anchor="b" anchorCtr="0">
            <a:noAutofit/>
          </a:bodyPr>
          <a:lstStyle/>
          <a:p>
            <a:r>
              <a:rPr lang="en-US" dirty="0"/>
              <a:t>Fundamental Assumption #2</a:t>
            </a:r>
            <a:endParaRPr dirty="0"/>
          </a:p>
        </p:txBody>
      </p:sp>
    </p:spTree>
    <p:extLst>
      <p:ext uri="{BB962C8B-B14F-4D97-AF65-F5344CB8AC3E}">
        <p14:creationId xmlns:p14="http://schemas.microsoft.com/office/powerpoint/2010/main" val="2882345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3"/>
          <p:cNvSpPr txBox="1">
            <a:spLocks noGrp="1"/>
          </p:cNvSpPr>
          <p:nvPr>
            <p:ph type="title"/>
          </p:nvPr>
        </p:nvSpPr>
        <p:spPr>
          <a:prstGeom prst="rect">
            <a:avLst/>
          </a:prstGeom>
          <a:noFill/>
          <a:ln>
            <a:noFill/>
          </a:ln>
        </p:spPr>
        <p:txBody>
          <a:bodyPr spcFirstLastPara="1" vert="horz" wrap="square" lIns="121900" tIns="121900" rIns="121900" bIns="121900" rtlCol="0" anchor="b" anchorCtr="0">
            <a:noAutofit/>
          </a:bodyPr>
          <a:lstStyle/>
          <a:p>
            <a:r>
              <a:rPr lang="en-US" dirty="0" err="1"/>
              <a:t>Samvera</a:t>
            </a:r>
            <a:r>
              <a:rPr lang="en-US" dirty="0"/>
              <a:t> Philosophy: A Community</a:t>
            </a:r>
            <a:endParaRPr dirty="0"/>
          </a:p>
        </p:txBody>
      </p:sp>
      <p:sp>
        <p:nvSpPr>
          <p:cNvPr id="336" name="Google Shape;336;p43"/>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marL="457189" indent="-423323">
              <a:lnSpc>
                <a:spcPct val="85000"/>
              </a:lnSpc>
              <a:buSzPts val="2400"/>
              <a:buFont typeface="Arial"/>
              <a:buChar char="•"/>
            </a:pPr>
            <a:endParaRPr lang="en-US" dirty="0"/>
          </a:p>
          <a:p>
            <a:pPr marL="457189" indent="-423323">
              <a:lnSpc>
                <a:spcPct val="85000"/>
              </a:lnSpc>
              <a:buSzPts val="2400"/>
              <a:buFont typeface="Arial"/>
              <a:buChar char="•"/>
            </a:pPr>
            <a:r>
              <a:rPr lang="en-US" dirty="0"/>
              <a:t>An open architecture, with many contributors to a common core</a:t>
            </a:r>
            <a:endParaRPr dirty="0"/>
          </a:p>
          <a:p>
            <a:pPr marL="457189" indent="-423323">
              <a:lnSpc>
                <a:spcPct val="85000"/>
              </a:lnSpc>
              <a:spcBef>
                <a:spcPts val="1600"/>
              </a:spcBef>
              <a:buSzPts val="2400"/>
              <a:buFont typeface="Arial"/>
              <a:buChar char="•"/>
            </a:pPr>
            <a:r>
              <a:rPr lang="en-US" dirty="0"/>
              <a:t>Collaboratively built “solution bundles” that can be adapted and modified to suit local needs</a:t>
            </a:r>
            <a:endParaRPr dirty="0"/>
          </a:p>
          <a:p>
            <a:pPr marL="457189" indent="-423323">
              <a:lnSpc>
                <a:spcPct val="85000"/>
              </a:lnSpc>
              <a:spcBef>
                <a:spcPts val="1600"/>
              </a:spcBef>
              <a:buSzPts val="2400"/>
              <a:buFont typeface="Arial"/>
              <a:buChar char="•"/>
            </a:pPr>
            <a:r>
              <a:rPr lang="en-US" dirty="0"/>
              <a:t>A community of developers and adopters extending and enhancing the core</a:t>
            </a:r>
            <a:endParaRPr dirty="0"/>
          </a:p>
          <a:p>
            <a:pPr marL="457189" indent="-423323">
              <a:lnSpc>
                <a:spcPct val="85000"/>
              </a:lnSpc>
              <a:spcBef>
                <a:spcPts val="1600"/>
              </a:spcBef>
              <a:buSzPts val="2400"/>
              <a:buFont typeface="Arial"/>
              <a:buChar char="•"/>
            </a:pPr>
            <a:r>
              <a:rPr lang="en-US" dirty="0"/>
              <a:t>“If you want to go fast, go alone. If you want to go far, go together.”</a:t>
            </a:r>
            <a:endParaRPr dirty="0"/>
          </a:p>
        </p:txBody>
      </p:sp>
    </p:spTree>
    <p:extLst>
      <p:ext uri="{BB962C8B-B14F-4D97-AF65-F5344CB8AC3E}">
        <p14:creationId xmlns:p14="http://schemas.microsoft.com/office/powerpoint/2010/main" val="1560233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4"/>
          <p:cNvSpPr txBox="1">
            <a:spLocks noGrp="1"/>
          </p:cNvSpPr>
          <p:nvPr>
            <p:ph type="title"/>
          </p:nvPr>
        </p:nvSpPr>
        <p:spPr>
          <a:prstGeom prst="rect">
            <a:avLst/>
          </a:prstGeom>
          <a:noFill/>
          <a:ln>
            <a:noFill/>
          </a:ln>
        </p:spPr>
        <p:txBody>
          <a:bodyPr spcFirstLastPara="1" vert="horz" wrap="square" lIns="121900" tIns="121900" rIns="121900" bIns="121900" rtlCol="0" anchor="b" anchorCtr="0">
            <a:noAutofit/>
          </a:bodyPr>
          <a:lstStyle/>
          <a:p>
            <a:r>
              <a:rPr lang="en-US"/>
              <a:t>The Samvera Way</a:t>
            </a:r>
            <a:endParaRPr/>
          </a:p>
        </p:txBody>
      </p:sp>
      <p:sp>
        <p:nvSpPr>
          <p:cNvPr id="342" name="Google Shape;342;p44"/>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marL="457189" indent="-457189">
              <a:lnSpc>
                <a:spcPct val="90000"/>
              </a:lnSpc>
              <a:buSzPts val="2800"/>
              <a:buFont typeface="Arial"/>
              <a:buChar char="•"/>
            </a:pPr>
            <a:r>
              <a:rPr lang="en-US" dirty="0"/>
              <a:t>Not a directed project</a:t>
            </a:r>
            <a:endParaRPr dirty="0"/>
          </a:p>
          <a:p>
            <a:pPr marL="457189" indent="-457189">
              <a:lnSpc>
                <a:spcPct val="90000"/>
              </a:lnSpc>
              <a:spcBef>
                <a:spcPts val="1600"/>
              </a:spcBef>
              <a:buSzPts val="2800"/>
              <a:buFont typeface="Arial"/>
              <a:buChar char="•"/>
            </a:pPr>
            <a:r>
              <a:rPr lang="en-US" dirty="0"/>
              <a:t>Investment in a framework, not an application</a:t>
            </a:r>
            <a:endParaRPr dirty="0"/>
          </a:p>
          <a:p>
            <a:pPr marL="990575" lvl="1" indent="-380990">
              <a:lnSpc>
                <a:spcPct val="90000"/>
              </a:lnSpc>
              <a:spcBef>
                <a:spcPts val="1600"/>
              </a:spcBef>
              <a:buSzPts val="2400"/>
              <a:buFont typeface="Arial"/>
              <a:buChar char="–"/>
            </a:pPr>
            <a:r>
              <a:rPr lang="en-US" sz="2800" dirty="0"/>
              <a:t>Contributions back to core code base</a:t>
            </a:r>
            <a:endParaRPr sz="2800" dirty="0"/>
          </a:p>
          <a:p>
            <a:pPr marL="457189" indent="-457189">
              <a:lnSpc>
                <a:spcPct val="90000"/>
              </a:lnSpc>
              <a:spcBef>
                <a:spcPts val="1600"/>
              </a:spcBef>
              <a:buSzPts val="2800"/>
              <a:buFont typeface="Arial"/>
              <a:buChar char="•"/>
            </a:pPr>
            <a:r>
              <a:rPr lang="en-US" dirty="0"/>
              <a:t>Investment in a community, not a vendor</a:t>
            </a:r>
            <a:endParaRPr dirty="0"/>
          </a:p>
          <a:p>
            <a:pPr marL="990575" lvl="1" indent="-380990">
              <a:lnSpc>
                <a:spcPct val="90000"/>
              </a:lnSpc>
              <a:spcBef>
                <a:spcPts val="1600"/>
              </a:spcBef>
              <a:buSzPts val="2400"/>
              <a:buFont typeface="Arial"/>
              <a:buChar char="–"/>
            </a:pPr>
            <a:r>
              <a:rPr lang="en-US" sz="2800" dirty="0"/>
              <a:t>Contributions back to community: Training, documentation, modeling, evangelism, support</a:t>
            </a:r>
            <a:endParaRPr sz="2800" dirty="0"/>
          </a:p>
          <a:p>
            <a:pPr marL="457189" indent="-457189">
              <a:lnSpc>
                <a:spcPct val="90000"/>
              </a:lnSpc>
              <a:spcBef>
                <a:spcPts val="1600"/>
              </a:spcBef>
              <a:buSzPts val="2800"/>
              <a:buFont typeface="Arial"/>
              <a:buChar char="•"/>
            </a:pPr>
            <a:r>
              <a:rPr lang="en-US" dirty="0"/>
              <a:t>Travel / face-time</a:t>
            </a:r>
            <a:endParaRPr dirty="0"/>
          </a:p>
        </p:txBody>
      </p:sp>
    </p:spTree>
    <p:extLst>
      <p:ext uri="{BB962C8B-B14F-4D97-AF65-F5344CB8AC3E}">
        <p14:creationId xmlns:p14="http://schemas.microsoft.com/office/powerpoint/2010/main" val="1664017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5"/>
          <p:cNvSpPr txBox="1">
            <a:spLocks noGrp="1"/>
          </p:cNvSpPr>
          <p:nvPr>
            <p:ph type="title"/>
          </p:nvPr>
        </p:nvSpPr>
        <p:spPr>
          <a:xfrm>
            <a:off x="838200" y="163244"/>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Community</a:t>
            </a:r>
            <a:endParaRPr dirty="0"/>
          </a:p>
        </p:txBody>
      </p:sp>
      <p:sp>
        <p:nvSpPr>
          <p:cNvPr id="348" name="Google Shape;348;p45"/>
          <p:cNvSpPr txBox="1">
            <a:spLocks noGrp="1"/>
          </p:cNvSpPr>
          <p:nvPr>
            <p:ph idx="1"/>
          </p:nvPr>
        </p:nvSpPr>
        <p:spPr>
          <a:xfrm>
            <a:off x="838200" y="1599994"/>
            <a:ext cx="10515600" cy="4351338"/>
          </a:xfrm>
          <a:prstGeom prst="rect">
            <a:avLst/>
          </a:prstGeom>
          <a:noFill/>
          <a:ln>
            <a:noFill/>
          </a:ln>
        </p:spPr>
        <p:txBody>
          <a:bodyPr spcFirstLastPara="1" vert="horz" wrap="square" lIns="121900" tIns="121900" rIns="121900" bIns="121900" rtlCol="0" anchor="t" anchorCtr="0">
            <a:noAutofit/>
          </a:bodyPr>
          <a:lstStyle/>
          <a:p>
            <a:pPr marL="457189" indent="-406390">
              <a:lnSpc>
                <a:spcPct val="90000"/>
              </a:lnSpc>
              <a:buSzPts val="1800"/>
              <a:buFont typeface="Arial"/>
              <a:buChar char="•"/>
            </a:pPr>
            <a:r>
              <a:rPr lang="en-US" sz="2400" dirty="0"/>
              <a:t>Conceived &amp; executed as a distributed, collaborative, open source effort </a:t>
            </a:r>
            <a:endParaRPr sz="2400" dirty="0"/>
          </a:p>
          <a:p>
            <a:pPr marL="0" indent="0">
              <a:lnSpc>
                <a:spcPct val="90000"/>
              </a:lnSpc>
            </a:pPr>
            <a:endParaRPr sz="800" dirty="0"/>
          </a:p>
          <a:p>
            <a:pPr marL="457189" indent="-406390">
              <a:lnSpc>
                <a:spcPct val="90000"/>
              </a:lnSpc>
              <a:buSzPts val="1800"/>
              <a:buFont typeface="Arial"/>
              <a:buChar char="•"/>
            </a:pPr>
            <a:r>
              <a:rPr lang="en-US" sz="2400" dirty="0"/>
              <a:t>Initially a joint development project between Stanford, Univ of Virginia, and Univ of Hull</a:t>
            </a:r>
            <a:endParaRPr sz="2400" dirty="0"/>
          </a:p>
          <a:p>
            <a:pPr marL="457189" indent="-406390">
              <a:lnSpc>
                <a:spcPct val="90000"/>
              </a:lnSpc>
              <a:spcBef>
                <a:spcPts val="2400"/>
              </a:spcBef>
              <a:buSzPts val="1800"/>
              <a:buFont typeface="Arial"/>
              <a:buChar char="•"/>
            </a:pPr>
            <a:r>
              <a:rPr lang="en-US" sz="2400" dirty="0"/>
              <a:t>Samvera Partners are the backbone of the project</a:t>
            </a:r>
            <a:endParaRPr sz="2400" dirty="0"/>
          </a:p>
          <a:p>
            <a:pPr marL="1066773" lvl="1" indent="-440256">
              <a:lnSpc>
                <a:spcPct val="90000"/>
              </a:lnSpc>
              <a:spcBef>
                <a:spcPts val="800"/>
              </a:spcBef>
              <a:buSzPts val="1800"/>
              <a:buFont typeface="Arial"/>
              <a:buChar char="•"/>
            </a:pPr>
            <a:r>
              <a:rPr lang="en-US" sz="2400" dirty="0"/>
              <a:t>Coalition of the willing</a:t>
            </a:r>
            <a:endParaRPr sz="2400" dirty="0"/>
          </a:p>
          <a:p>
            <a:pPr marL="1066773" lvl="1" indent="-440256">
              <a:lnSpc>
                <a:spcPct val="90000"/>
              </a:lnSpc>
              <a:buSzPts val="1800"/>
              <a:buFont typeface="Arial"/>
              <a:buChar char="•"/>
            </a:pPr>
            <a:r>
              <a:rPr lang="en-US" sz="2400" dirty="0"/>
              <a:t>No fees or dues</a:t>
            </a:r>
            <a:endParaRPr sz="2400" dirty="0"/>
          </a:p>
          <a:p>
            <a:pPr marL="1066773" lvl="1" indent="-440256">
              <a:lnSpc>
                <a:spcPct val="90000"/>
              </a:lnSpc>
              <a:buSzPts val="1800"/>
              <a:buFont typeface="Arial"/>
              <a:buChar char="•"/>
            </a:pPr>
            <a:r>
              <a:rPr lang="en-US" sz="2400" dirty="0"/>
              <a:t>Apache-style consensus and governance</a:t>
            </a:r>
            <a:endParaRPr sz="2400" dirty="0"/>
          </a:p>
          <a:p>
            <a:pPr marL="457189" indent="-406390">
              <a:lnSpc>
                <a:spcPct val="90000"/>
              </a:lnSpc>
              <a:spcBef>
                <a:spcPts val="1600"/>
              </a:spcBef>
              <a:buSzPts val="1800"/>
              <a:buFont typeface="Arial"/>
              <a:buChar char="•"/>
            </a:pPr>
            <a:r>
              <a:rPr lang="en-US" sz="2400" dirty="0"/>
              <a:t>Steering Group provides administration, continuity, and serves as backstop </a:t>
            </a:r>
            <a:endParaRPr sz="2400" dirty="0"/>
          </a:p>
          <a:p>
            <a:pPr marL="1066773" lvl="1" indent="-440256">
              <a:lnSpc>
                <a:spcPct val="90000"/>
              </a:lnSpc>
              <a:spcBef>
                <a:spcPts val="1600"/>
              </a:spcBef>
              <a:buSzPts val="1800"/>
              <a:buFont typeface="Arial"/>
              <a:buChar char="•"/>
            </a:pPr>
            <a:r>
              <a:rPr lang="en-US" sz="2400" dirty="0"/>
              <a:t>But no central planning, no Project Director, no “one” architect</a:t>
            </a:r>
            <a:endParaRPr sz="2400" dirty="0"/>
          </a:p>
        </p:txBody>
      </p:sp>
    </p:spTree>
    <p:extLst>
      <p:ext uri="{BB962C8B-B14F-4D97-AF65-F5344CB8AC3E}">
        <p14:creationId xmlns:p14="http://schemas.microsoft.com/office/powerpoint/2010/main" val="1832728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6"/>
          <p:cNvSpPr txBox="1">
            <a:spLocks noGrp="1"/>
          </p:cNvSpPr>
          <p:nvPr>
            <p:ph type="title"/>
          </p:nvPr>
        </p:nvSpPr>
        <p:spPr>
          <a:xfrm>
            <a:off x="838200" y="210746"/>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Community Structure</a:t>
            </a:r>
            <a:endParaRPr dirty="0"/>
          </a:p>
        </p:txBody>
      </p:sp>
      <p:sp>
        <p:nvSpPr>
          <p:cNvPr id="354" name="Google Shape;354;p46"/>
          <p:cNvSpPr txBox="1">
            <a:spLocks noGrp="1"/>
          </p:cNvSpPr>
          <p:nvPr>
            <p:ph idx="1"/>
          </p:nvPr>
        </p:nvSpPr>
        <p:spPr>
          <a:xfrm>
            <a:off x="838200" y="1690688"/>
            <a:ext cx="10515600" cy="4351338"/>
          </a:xfrm>
          <a:prstGeom prst="rect">
            <a:avLst/>
          </a:prstGeom>
          <a:noFill/>
          <a:ln>
            <a:noFill/>
          </a:ln>
        </p:spPr>
        <p:txBody>
          <a:bodyPr spcFirstLastPara="1" vert="horz" wrap="square" lIns="121900" tIns="121900" rIns="121900" bIns="121900" rtlCol="0" anchor="t" anchorCtr="0">
            <a:noAutofit/>
          </a:bodyPr>
          <a:lstStyle/>
          <a:p>
            <a:pPr marL="474133" indent="-457200">
              <a:buSzPts val="2800"/>
            </a:pPr>
            <a:r>
              <a:rPr lang="en-US" b="1" dirty="0"/>
              <a:t>Steering Group </a:t>
            </a:r>
            <a:r>
              <a:rPr lang="en-US" dirty="0"/>
              <a:t>(elected by partners)</a:t>
            </a:r>
            <a:br>
              <a:rPr lang="en-US" dirty="0"/>
            </a:br>
            <a:r>
              <a:rPr lang="en-US" dirty="0"/>
              <a:t>Stewards of the project - individual membership</a:t>
            </a:r>
            <a:endParaRPr dirty="0"/>
          </a:p>
          <a:p>
            <a:pPr marL="474133" indent="-457200">
              <a:spcBef>
                <a:spcPts val="1333"/>
              </a:spcBef>
              <a:buSzPts val="2800"/>
            </a:pPr>
            <a:r>
              <a:rPr lang="en-US" b="1" dirty="0"/>
              <a:t>Partners </a:t>
            </a:r>
            <a:r>
              <a:rPr lang="en-US" dirty="0"/>
              <a:t>(Institutional)</a:t>
            </a:r>
            <a:br>
              <a:rPr lang="en-US" dirty="0"/>
            </a:br>
            <a:r>
              <a:rPr lang="en-US" dirty="0"/>
              <a:t>Formally committed institutional membership</a:t>
            </a:r>
            <a:endParaRPr dirty="0"/>
          </a:p>
          <a:p>
            <a:pPr marL="474133" indent="-457200">
              <a:spcBef>
                <a:spcPts val="1333"/>
              </a:spcBef>
              <a:buSzPts val="2800"/>
            </a:pPr>
            <a:r>
              <a:rPr lang="en-US" b="1" dirty="0"/>
              <a:t>Working &amp; Interest Groups</a:t>
            </a:r>
            <a:br>
              <a:rPr lang="en-US" dirty="0"/>
            </a:br>
            <a:r>
              <a:rPr lang="en-US" dirty="0"/>
              <a:t>Topically aligned groups that span organizations &amp; roles</a:t>
            </a:r>
            <a:endParaRPr dirty="0"/>
          </a:p>
          <a:p>
            <a:pPr marL="474133" indent="-457200">
              <a:spcBef>
                <a:spcPts val="1333"/>
              </a:spcBef>
              <a:buSzPts val="2800"/>
            </a:pPr>
            <a:r>
              <a:rPr lang="en-US" b="1" dirty="0"/>
              <a:t>Committers</a:t>
            </a:r>
            <a:br>
              <a:rPr lang="en-US" dirty="0"/>
            </a:br>
            <a:r>
              <a:rPr lang="en-US" dirty="0"/>
              <a:t>Developer community</a:t>
            </a:r>
            <a:endParaRPr b="1" dirty="0"/>
          </a:p>
          <a:p>
            <a:pPr marL="507999" indent="-457200">
              <a:spcBef>
                <a:spcPts val="1333"/>
              </a:spcBef>
              <a:buSzPts val="2400"/>
            </a:pPr>
            <a:r>
              <a:rPr lang="en-US" b="1" dirty="0"/>
              <a:t>Community adopters</a:t>
            </a:r>
            <a:endParaRPr dirty="0"/>
          </a:p>
        </p:txBody>
      </p:sp>
    </p:spTree>
    <p:extLst>
      <p:ext uri="{BB962C8B-B14F-4D97-AF65-F5344CB8AC3E}">
        <p14:creationId xmlns:p14="http://schemas.microsoft.com/office/powerpoint/2010/main" val="59765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838200" y="365125"/>
            <a:ext cx="7545779" cy="1460500"/>
          </a:xfrm>
          <a:prstGeom prst="rect">
            <a:avLst/>
          </a:prstGeom>
          <a:noFill/>
          <a:ln>
            <a:noFill/>
          </a:ln>
        </p:spPr>
        <p:txBody>
          <a:bodyPr spcFirstLastPara="1" vert="horz" wrap="square" lIns="121900" tIns="121900" rIns="121900" bIns="121900" rtlCol="0" anchor="b" anchorCtr="0">
            <a:noAutofit/>
          </a:bodyPr>
          <a:lstStyle/>
          <a:p>
            <a:r>
              <a:rPr lang="en-US" dirty="0"/>
              <a:t>Let’s Start with You</a:t>
            </a:r>
            <a:endParaRPr dirty="0"/>
          </a:p>
        </p:txBody>
      </p:sp>
      <p:sp>
        <p:nvSpPr>
          <p:cNvPr id="159" name="Google Shape;159;p29"/>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marL="0" indent="0"/>
            <a:endParaRPr dirty="0"/>
          </a:p>
          <a:p>
            <a:pPr indent="-609585">
              <a:buSzPts val="3000"/>
              <a:buFont typeface="Arial"/>
              <a:buChar char="•"/>
            </a:pPr>
            <a:r>
              <a:rPr lang="en-US" dirty="0"/>
              <a:t>Introductions</a:t>
            </a:r>
            <a:endParaRPr dirty="0"/>
          </a:p>
          <a:p>
            <a:pPr indent="-609585">
              <a:buSzPts val="3000"/>
              <a:buFont typeface="Arial"/>
              <a:buChar char="•"/>
            </a:pPr>
            <a:r>
              <a:rPr lang="en-US" dirty="0"/>
              <a:t>What are your goals for this workshop?</a:t>
            </a:r>
            <a:endParaRPr dirty="0"/>
          </a:p>
          <a:p>
            <a:pPr indent="-609585">
              <a:buSzPts val="3000"/>
              <a:buFont typeface="Arial"/>
              <a:buChar char="•"/>
            </a:pPr>
            <a:r>
              <a:rPr lang="en-US" dirty="0"/>
              <a:t>What interested you in Samvera?</a:t>
            </a:r>
            <a:endParaRPr dirty="0"/>
          </a:p>
          <a:p>
            <a:pPr indent="-609585">
              <a:buSzPts val="3000"/>
              <a:buFont typeface="Arial"/>
              <a:buChar char="•"/>
            </a:pPr>
            <a:r>
              <a:rPr lang="en-US" dirty="0"/>
              <a:t>What are some things you would like to know more about?</a:t>
            </a:r>
            <a:endParaRPr dirty="0"/>
          </a:p>
        </p:txBody>
      </p:sp>
    </p:spTree>
    <p:extLst>
      <p:ext uri="{BB962C8B-B14F-4D97-AF65-F5344CB8AC3E}">
        <p14:creationId xmlns:p14="http://schemas.microsoft.com/office/powerpoint/2010/main" val="3213224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7"/>
          <p:cNvSpPr/>
          <p:nvPr/>
        </p:nvSpPr>
        <p:spPr>
          <a:xfrm>
            <a:off x="899633" y="1828048"/>
            <a:ext cx="10261600" cy="4401200"/>
          </a:xfrm>
          <a:prstGeom prst="rect">
            <a:avLst/>
          </a:prstGeom>
          <a:noFill/>
          <a:ln>
            <a:noFill/>
          </a:ln>
        </p:spPr>
        <p:txBody>
          <a:bodyPr spcFirstLastPara="1" wrap="square" lIns="121900" tIns="60933" rIns="121900" bIns="60933" anchor="t" anchorCtr="0">
            <a:noAutofit/>
          </a:bodyPr>
          <a:lstStyle/>
          <a:p>
            <a:pPr>
              <a:buClr>
                <a:srgbClr val="000000"/>
              </a:buClr>
              <a:buSzPts val="1800"/>
            </a:pPr>
            <a:endParaRPr sz="2400" i="1" dirty="0">
              <a:solidFill>
                <a:schemeClr val="dk1"/>
              </a:solidFill>
              <a:ea typeface="Arial"/>
              <a:cs typeface="Arial"/>
              <a:sym typeface="Arial"/>
            </a:endParaRPr>
          </a:p>
          <a:p>
            <a:pPr>
              <a:buClr>
                <a:srgbClr val="000000"/>
              </a:buClr>
              <a:buSzPts val="1800"/>
            </a:pPr>
            <a:r>
              <a:rPr lang="en-US" sz="2400" i="1" dirty="0">
                <a:solidFill>
                  <a:schemeClr val="dk1"/>
                </a:solidFill>
                <a:ea typeface="Arial"/>
                <a:cs typeface="Arial"/>
                <a:sym typeface="Arial"/>
              </a:rPr>
              <a:t>…are individuals, institutions, corporations or other groups that have committed to contributing to the Samvera community; they not only use the Samvera technical framework, but also add to it in at least one of many ways: code, analysis, design, support, funding, or other resources. </a:t>
            </a:r>
            <a:br>
              <a:rPr lang="en-US" sz="2400" i="1" dirty="0">
                <a:solidFill>
                  <a:schemeClr val="dk1"/>
                </a:solidFill>
                <a:ea typeface="Arial"/>
                <a:cs typeface="Arial"/>
                <a:sym typeface="Arial"/>
              </a:rPr>
            </a:br>
            <a:endParaRPr sz="2400" i="1" dirty="0">
              <a:solidFill>
                <a:schemeClr val="dk1"/>
              </a:solidFill>
              <a:ea typeface="Arial"/>
              <a:cs typeface="Arial"/>
              <a:sym typeface="Arial"/>
            </a:endParaRPr>
          </a:p>
          <a:p>
            <a:pPr>
              <a:buClr>
                <a:schemeClr val="dk1"/>
              </a:buClr>
              <a:buSzPts val="1800"/>
            </a:pPr>
            <a:br>
              <a:rPr lang="en-US" sz="2400" i="1" dirty="0">
                <a:solidFill>
                  <a:schemeClr val="dk1"/>
                </a:solidFill>
                <a:ea typeface="Arial"/>
                <a:cs typeface="Arial"/>
                <a:sym typeface="Arial"/>
              </a:rPr>
            </a:br>
            <a:r>
              <a:rPr lang="en-US" sz="2400" i="1" dirty="0">
                <a:solidFill>
                  <a:srgbClr val="800000"/>
                </a:solidFill>
                <a:ea typeface="Arial"/>
                <a:cs typeface="Arial"/>
                <a:sym typeface="Arial"/>
              </a:rPr>
              <a:t>Samvera Partners collectively advance the project and the community for the benefit of all participants.</a:t>
            </a:r>
            <a:endParaRPr sz="2400" dirty="0">
              <a:solidFill>
                <a:srgbClr val="000000"/>
              </a:solidFill>
              <a:ea typeface="Arial"/>
              <a:cs typeface="Arial"/>
              <a:sym typeface="Arial"/>
            </a:endParaRPr>
          </a:p>
        </p:txBody>
      </p:sp>
      <p:sp>
        <p:nvSpPr>
          <p:cNvPr id="361" name="Google Shape;361;p47"/>
          <p:cNvSpPr txBox="1">
            <a:spLocks noGrp="1"/>
          </p:cNvSpPr>
          <p:nvPr>
            <p:ph type="title"/>
          </p:nvPr>
        </p:nvSpPr>
        <p:spPr>
          <a:xfrm>
            <a:off x="899633" y="222622"/>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err="1"/>
              <a:t>Samvera</a:t>
            </a:r>
            <a:r>
              <a:rPr lang="en-US" dirty="0"/>
              <a:t> Partners</a:t>
            </a:r>
            <a:endParaRPr dirty="0"/>
          </a:p>
        </p:txBody>
      </p:sp>
    </p:spTree>
    <p:extLst>
      <p:ext uri="{BB962C8B-B14F-4D97-AF65-F5344CB8AC3E}">
        <p14:creationId xmlns:p14="http://schemas.microsoft.com/office/powerpoint/2010/main" val="2945877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8"/>
          <p:cNvSpPr txBox="1">
            <a:spLocks noGrp="1"/>
          </p:cNvSpPr>
          <p:nvPr>
            <p:ph type="title"/>
          </p:nvPr>
        </p:nvSpPr>
        <p:spPr>
          <a:xfrm>
            <a:off x="838200" y="222621"/>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Training &amp; Connecting</a:t>
            </a:r>
            <a:endParaRPr dirty="0"/>
          </a:p>
        </p:txBody>
      </p:sp>
      <p:sp>
        <p:nvSpPr>
          <p:cNvPr id="367" name="Google Shape;367;p48"/>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marL="457189" indent="-355591">
              <a:lnSpc>
                <a:spcPct val="80000"/>
              </a:lnSpc>
              <a:buClr>
                <a:srgbClr val="6666FF"/>
              </a:buClr>
              <a:buSzPts val="1800"/>
              <a:buFont typeface="Arial"/>
              <a:buChar char="•"/>
            </a:pPr>
            <a:r>
              <a:rPr lang="en-US" sz="2400" dirty="0">
                <a:solidFill>
                  <a:srgbClr val="6666FF"/>
                </a:solidFill>
              </a:rPr>
              <a:t>Good</a:t>
            </a:r>
            <a:r>
              <a:rPr lang="en-US" sz="2400" dirty="0"/>
              <a:t>: read the documentation and learn-by-doing</a:t>
            </a:r>
            <a:endParaRPr sz="2400" dirty="0"/>
          </a:p>
          <a:p>
            <a:pPr marL="457189" indent="-355591">
              <a:lnSpc>
                <a:spcPct val="80000"/>
              </a:lnSpc>
              <a:spcBef>
                <a:spcPts val="2400"/>
              </a:spcBef>
              <a:buClr>
                <a:srgbClr val="800040"/>
              </a:buClr>
              <a:buSzPts val="1800"/>
              <a:buFont typeface="Arial"/>
              <a:buChar char="•"/>
            </a:pPr>
            <a:r>
              <a:rPr lang="en-US" sz="2400" dirty="0">
                <a:solidFill>
                  <a:srgbClr val="800040"/>
                </a:solidFill>
              </a:rPr>
              <a:t>Better</a:t>
            </a:r>
            <a:r>
              <a:rPr lang="en-US" sz="2400" dirty="0"/>
              <a:t>: connect through social channels</a:t>
            </a:r>
            <a:endParaRPr sz="2400" dirty="0"/>
          </a:p>
          <a:p>
            <a:pPr marL="990575" lvl="1" indent="-330192">
              <a:lnSpc>
                <a:spcPct val="80000"/>
              </a:lnSpc>
              <a:spcBef>
                <a:spcPts val="800"/>
              </a:spcBef>
              <a:buSzPts val="1800"/>
              <a:buFont typeface="Arial"/>
              <a:buChar char="–"/>
            </a:pPr>
            <a:r>
              <a:rPr lang="en-US" sz="2400" dirty="0"/>
              <a:t>Email lists, IRC, weekly phone calls</a:t>
            </a:r>
            <a:endParaRPr sz="2400" dirty="0"/>
          </a:p>
          <a:p>
            <a:pPr marL="990575" lvl="1" indent="-330192">
              <a:lnSpc>
                <a:spcPct val="80000"/>
              </a:lnSpc>
              <a:spcBef>
                <a:spcPts val="800"/>
              </a:spcBef>
              <a:buSzPts val="1800"/>
              <a:buFont typeface="Arial"/>
              <a:buChar char="–"/>
            </a:pPr>
            <a:r>
              <a:rPr lang="en-US" sz="2400" dirty="0" err="1"/>
              <a:t>Github</a:t>
            </a:r>
            <a:r>
              <a:rPr lang="en-US" sz="2400" dirty="0"/>
              <a:t> interactions</a:t>
            </a:r>
            <a:endParaRPr sz="2400" dirty="0"/>
          </a:p>
          <a:p>
            <a:pPr marL="457189" indent="-355591">
              <a:lnSpc>
                <a:spcPct val="80000"/>
              </a:lnSpc>
              <a:spcBef>
                <a:spcPts val="2400"/>
              </a:spcBef>
              <a:buClr>
                <a:srgbClr val="008000"/>
              </a:buClr>
              <a:buSzPts val="1800"/>
              <a:buFont typeface="Arial"/>
              <a:buChar char="•"/>
            </a:pPr>
            <a:r>
              <a:rPr lang="en-US" sz="2400" dirty="0">
                <a:solidFill>
                  <a:srgbClr val="008000"/>
                </a:solidFill>
              </a:rPr>
              <a:t>Best</a:t>
            </a:r>
            <a:r>
              <a:rPr lang="en-US" sz="2400" dirty="0"/>
              <a:t>: meet in person. Face time fuels collaboration!</a:t>
            </a:r>
            <a:endParaRPr sz="2400" dirty="0"/>
          </a:p>
          <a:p>
            <a:pPr marL="990575" lvl="1" indent="-330192">
              <a:lnSpc>
                <a:spcPct val="80000"/>
              </a:lnSpc>
              <a:spcBef>
                <a:spcPts val="800"/>
              </a:spcBef>
              <a:buSzPts val="1800"/>
              <a:buFont typeface="Arial"/>
              <a:buChar char="–"/>
            </a:pPr>
            <a:r>
              <a:rPr lang="en-US" sz="2400" dirty="0" err="1"/>
              <a:t>Samvera</a:t>
            </a:r>
            <a:r>
              <a:rPr lang="en-US" sz="2400" dirty="0"/>
              <a:t> Connect: annual, worldwide, community meeting</a:t>
            </a:r>
            <a:endParaRPr sz="2400" dirty="0"/>
          </a:p>
          <a:p>
            <a:pPr marL="990575" lvl="1" indent="-330192">
              <a:lnSpc>
                <a:spcPct val="80000"/>
              </a:lnSpc>
              <a:spcBef>
                <a:spcPts val="800"/>
              </a:spcBef>
              <a:buSzPts val="1800"/>
              <a:buFont typeface="Arial"/>
              <a:buChar char="–"/>
            </a:pPr>
            <a:r>
              <a:rPr lang="en-US" sz="2400" dirty="0" err="1"/>
              <a:t>Samvera</a:t>
            </a:r>
            <a:r>
              <a:rPr lang="en-US" sz="2400" dirty="0"/>
              <a:t> (Partner) meetings: 3-6 ad hoc, topic-based meetings per year (usually) </a:t>
            </a:r>
            <a:endParaRPr sz="2400" dirty="0"/>
          </a:p>
          <a:p>
            <a:pPr marL="990575" lvl="1" indent="-330192">
              <a:lnSpc>
                <a:spcPct val="80000"/>
              </a:lnSpc>
              <a:spcBef>
                <a:spcPts val="800"/>
              </a:spcBef>
              <a:buSzPts val="1800"/>
              <a:buFont typeface="Arial"/>
              <a:buChar char="–"/>
            </a:pPr>
            <a:r>
              <a:rPr lang="en-US" sz="2400" dirty="0"/>
              <a:t>Regional Groups: convening ad hoc</a:t>
            </a:r>
            <a:endParaRPr sz="2400" dirty="0"/>
          </a:p>
          <a:p>
            <a:pPr marL="0" indent="0"/>
            <a:endParaRPr dirty="0"/>
          </a:p>
        </p:txBody>
      </p:sp>
    </p:spTree>
    <p:extLst>
      <p:ext uri="{BB962C8B-B14F-4D97-AF65-F5344CB8AC3E}">
        <p14:creationId xmlns:p14="http://schemas.microsoft.com/office/powerpoint/2010/main" val="2426817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9"/>
          <p:cNvSpPr txBox="1">
            <a:spLocks noGrp="1"/>
          </p:cNvSpPr>
          <p:nvPr>
            <p:ph type="title"/>
          </p:nvPr>
        </p:nvSpPr>
        <p:spPr>
          <a:xfrm>
            <a:off x="838200" y="222621"/>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Get Involved: </a:t>
            </a:r>
            <a:r>
              <a:rPr lang="en-US" sz="3200" i="1" dirty="0"/>
              <a:t>Many Hands Make Light Work</a:t>
            </a:r>
            <a:endParaRPr sz="3200" i="1" dirty="0"/>
          </a:p>
        </p:txBody>
      </p:sp>
      <p:sp>
        <p:nvSpPr>
          <p:cNvPr id="373" name="Google Shape;373;p49"/>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a:buSzPts val="2400"/>
            </a:pPr>
            <a:r>
              <a:rPr lang="en-US" sz="3200" dirty="0"/>
              <a:t>Getting involved with Samvera can be at different levels:</a:t>
            </a:r>
          </a:p>
          <a:p>
            <a:pPr lvl="1">
              <a:buSzPts val="2400"/>
            </a:pPr>
            <a:r>
              <a:rPr lang="en-US" dirty="0"/>
              <a:t>Adopter</a:t>
            </a:r>
          </a:p>
          <a:p>
            <a:pPr lvl="1">
              <a:buSzPts val="2400"/>
            </a:pPr>
            <a:r>
              <a:rPr lang="en-US" dirty="0"/>
              <a:t>Developer</a:t>
            </a:r>
          </a:p>
          <a:p>
            <a:pPr lvl="1">
              <a:buSzPts val="2400"/>
            </a:pPr>
            <a:r>
              <a:rPr lang="en-US" dirty="0"/>
              <a:t>Partner</a:t>
            </a:r>
            <a:endParaRPr dirty="0"/>
          </a:p>
          <a:p>
            <a:pPr>
              <a:buSzPts val="2400"/>
            </a:pPr>
            <a:r>
              <a:rPr lang="en-US" sz="3200" dirty="0"/>
              <a:t>Need to ask:</a:t>
            </a:r>
          </a:p>
          <a:p>
            <a:pPr lvl="1">
              <a:buSzPts val="2400"/>
            </a:pPr>
            <a:r>
              <a:rPr lang="en-US" dirty="0"/>
              <a:t>What involvement is required to enable you to meet your needs?</a:t>
            </a:r>
            <a:endParaRPr dirty="0"/>
          </a:p>
          <a:p>
            <a:pPr>
              <a:buSzPts val="2400"/>
            </a:pPr>
            <a:r>
              <a:rPr lang="en-US" sz="3200" dirty="0"/>
              <a:t>But also,</a:t>
            </a:r>
          </a:p>
          <a:p>
            <a:pPr lvl="1">
              <a:buSzPts val="2400"/>
            </a:pPr>
            <a:r>
              <a:rPr lang="en-US" dirty="0"/>
              <a:t>If we contribute back, what more do we gain?</a:t>
            </a:r>
            <a:endParaRPr dirty="0"/>
          </a:p>
          <a:p>
            <a:pPr marL="0" indent="0"/>
            <a:endParaRPr dirty="0"/>
          </a:p>
        </p:txBody>
      </p:sp>
    </p:spTree>
    <p:extLst>
      <p:ext uri="{BB962C8B-B14F-4D97-AF65-F5344CB8AC3E}">
        <p14:creationId xmlns:p14="http://schemas.microsoft.com/office/powerpoint/2010/main" val="3172145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0"/>
          <p:cNvSpPr txBox="1">
            <a:spLocks noGrp="1"/>
          </p:cNvSpPr>
          <p:nvPr>
            <p:ph type="title"/>
          </p:nvPr>
        </p:nvSpPr>
        <p:spPr>
          <a:xfrm>
            <a:off x="838200" y="198871"/>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Stay Connected</a:t>
            </a:r>
            <a:endParaRPr dirty="0"/>
          </a:p>
        </p:txBody>
      </p:sp>
      <p:sp>
        <p:nvSpPr>
          <p:cNvPr id="379" name="Google Shape;379;p50"/>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marL="457189" indent="-406390">
              <a:buSzPts val="1800"/>
              <a:buFont typeface="Arial"/>
              <a:buChar char="•"/>
            </a:pPr>
            <a:r>
              <a:rPr lang="en-US" sz="2400"/>
              <a:t>Website (</a:t>
            </a:r>
            <a:r>
              <a:rPr lang="en-US" sz="2400" u="sng">
                <a:solidFill>
                  <a:schemeClr val="hlink"/>
                </a:solidFill>
                <a:hlinkClick r:id="rId3"/>
              </a:rPr>
              <a:t>http://samvera.org</a:t>
            </a:r>
            <a:r>
              <a:rPr lang="en-US" sz="2400"/>
              <a:t>)</a:t>
            </a:r>
            <a:endParaRPr sz="2400"/>
          </a:p>
          <a:p>
            <a:pPr marL="457189" indent="-406390">
              <a:spcBef>
                <a:spcPts val="640"/>
              </a:spcBef>
              <a:buSzPts val="1800"/>
              <a:buFont typeface="Arial"/>
              <a:buChar char="•"/>
            </a:pPr>
            <a:r>
              <a:rPr lang="en-US" sz="2400"/>
              <a:t>Wiki page (</a:t>
            </a:r>
            <a:r>
              <a:rPr lang="en-US" sz="2400" u="sng">
                <a:solidFill>
                  <a:schemeClr val="hlink"/>
                </a:solidFill>
                <a:hlinkClick r:id="rId4"/>
              </a:rPr>
              <a:t>https://samvera.org/wiki</a:t>
            </a:r>
            <a:r>
              <a:rPr lang="en-US" sz="2400"/>
              <a:t>)</a:t>
            </a:r>
            <a:endParaRPr sz="2400"/>
          </a:p>
          <a:p>
            <a:pPr marL="990575" lvl="1" indent="-364058">
              <a:lnSpc>
                <a:spcPct val="90000"/>
              </a:lnSpc>
              <a:spcBef>
                <a:spcPts val="533"/>
              </a:spcBef>
              <a:buSzPts val="1800"/>
              <a:buFont typeface="Arial"/>
              <a:buChar char="–"/>
            </a:pPr>
            <a:r>
              <a:rPr lang="en-US" sz="2400"/>
              <a:t>Partner meeting agendas &amp; notes</a:t>
            </a:r>
            <a:endParaRPr sz="2400"/>
          </a:p>
          <a:p>
            <a:pPr marL="990575" lvl="1" indent="-364058">
              <a:lnSpc>
                <a:spcPct val="90000"/>
              </a:lnSpc>
              <a:spcBef>
                <a:spcPts val="533"/>
              </a:spcBef>
              <a:buSzPts val="1800"/>
              <a:buFont typeface="Arial"/>
              <a:buChar char="–"/>
            </a:pPr>
            <a:r>
              <a:rPr lang="en-US" sz="2400"/>
              <a:t>Events &amp; Details</a:t>
            </a:r>
            <a:endParaRPr sz="2400"/>
          </a:p>
          <a:p>
            <a:pPr marL="457189" indent="-406390">
              <a:spcBef>
                <a:spcPts val="640"/>
              </a:spcBef>
              <a:buSzPts val="1800"/>
              <a:buFont typeface="Arial"/>
              <a:buChar char="•"/>
            </a:pPr>
            <a:r>
              <a:rPr lang="en-US" sz="2400"/>
              <a:t>Monthly Partner calls</a:t>
            </a:r>
            <a:endParaRPr sz="2400"/>
          </a:p>
          <a:p>
            <a:pPr marL="457189" indent="-406390">
              <a:spcBef>
                <a:spcPts val="640"/>
              </a:spcBef>
              <a:buSzPts val="1800"/>
              <a:buFont typeface="Arial"/>
              <a:buChar char="•"/>
            </a:pPr>
            <a:r>
              <a:rPr lang="en-US" sz="2400"/>
              <a:t>Partner listserv</a:t>
            </a:r>
            <a:endParaRPr sz="2400"/>
          </a:p>
          <a:p>
            <a:pPr marL="457189" indent="-406390">
              <a:spcBef>
                <a:spcPts val="640"/>
              </a:spcBef>
              <a:buSzPts val="1800"/>
              <a:buFont typeface="Arial"/>
              <a:buChar char="•"/>
            </a:pPr>
            <a:r>
              <a:rPr lang="en-US" sz="2400"/>
              <a:t>Samvera Partner meetings &amp; Samvera Connect</a:t>
            </a:r>
            <a:endParaRPr sz="2400"/>
          </a:p>
          <a:p>
            <a:pPr marL="457189" indent="-406390">
              <a:spcBef>
                <a:spcPts val="640"/>
              </a:spcBef>
              <a:buSzPts val="1800"/>
              <a:buFont typeface="Arial"/>
              <a:buChar char="•"/>
            </a:pPr>
            <a:r>
              <a:rPr lang="en-US" sz="2400"/>
              <a:t>Identify a Samvera Partner doing similar work and get in touch</a:t>
            </a:r>
            <a:endParaRPr sz="2400"/>
          </a:p>
          <a:p>
            <a:pPr marL="457189" indent="-406390">
              <a:spcBef>
                <a:spcPts val="640"/>
              </a:spcBef>
              <a:buSzPts val="1800"/>
              <a:buFont typeface="Arial"/>
              <a:buChar char="•"/>
            </a:pPr>
            <a:r>
              <a:rPr lang="en-US" sz="2400"/>
              <a:t>Identify need for vendor input and make contact to discuss options</a:t>
            </a:r>
            <a:endParaRPr sz="2400"/>
          </a:p>
          <a:p>
            <a:pPr marL="457189" indent="-406390">
              <a:spcBef>
                <a:spcPts val="640"/>
              </a:spcBef>
              <a:buSzPts val="1800"/>
              <a:buFont typeface="Arial"/>
              <a:buChar char="•"/>
            </a:pPr>
            <a:r>
              <a:rPr lang="en-US" sz="2400"/>
              <a:t>Come to events (like this one!)</a:t>
            </a:r>
            <a:endParaRPr sz="2400"/>
          </a:p>
        </p:txBody>
      </p:sp>
    </p:spTree>
    <p:extLst>
      <p:ext uri="{BB962C8B-B14F-4D97-AF65-F5344CB8AC3E}">
        <p14:creationId xmlns:p14="http://schemas.microsoft.com/office/powerpoint/2010/main" val="444126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1"/>
          <p:cNvSpPr txBox="1">
            <a:spLocks noGrp="1"/>
          </p:cNvSpPr>
          <p:nvPr>
            <p:ph type="title"/>
          </p:nvPr>
        </p:nvSpPr>
        <p:spPr>
          <a:xfrm>
            <a:off x="838200" y="210746"/>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Interest &amp; Working Groups</a:t>
            </a:r>
            <a:endParaRPr dirty="0"/>
          </a:p>
        </p:txBody>
      </p:sp>
      <p:sp>
        <p:nvSpPr>
          <p:cNvPr id="385" name="Google Shape;385;p51"/>
          <p:cNvSpPr txBox="1">
            <a:spLocks noGrp="1"/>
          </p:cNvSpPr>
          <p:nvPr>
            <p:ph idx="1"/>
          </p:nvPr>
        </p:nvSpPr>
        <p:spPr>
          <a:xfrm>
            <a:off x="772297" y="2032687"/>
            <a:ext cx="10581503" cy="4351338"/>
          </a:xfrm>
          <a:prstGeom prst="rect">
            <a:avLst/>
          </a:prstGeom>
          <a:noFill/>
          <a:ln>
            <a:noFill/>
          </a:ln>
        </p:spPr>
        <p:txBody>
          <a:bodyPr spcFirstLastPara="1" vert="horz" wrap="square" lIns="121900" tIns="121900" rIns="121900" bIns="121900" rtlCol="0" anchor="t" anchorCtr="0">
            <a:noAutofit/>
          </a:bodyPr>
          <a:lstStyle/>
          <a:p>
            <a:pPr marL="380990" indent="-262460">
              <a:lnSpc>
                <a:spcPct val="50000"/>
              </a:lnSpc>
              <a:spcBef>
                <a:spcPts val="1067"/>
              </a:spcBef>
              <a:buClr>
                <a:srgbClr val="333333"/>
              </a:buClr>
              <a:buSzPts val="1200"/>
              <a:buFont typeface="Arial"/>
              <a:buChar char="•"/>
            </a:pPr>
            <a:r>
              <a:rPr lang="en-US" sz="1600" dirty="0">
                <a:solidFill>
                  <a:schemeClr val="hlink"/>
                </a:solidFill>
                <a:uFill>
                  <a:noFill/>
                </a:uFill>
                <a:hlinkClick r:id="rId3"/>
              </a:rPr>
              <a:t>Collection Extensions Working Groups</a:t>
            </a:r>
            <a:endParaRPr sz="1600" dirty="0">
              <a:solidFill>
                <a:schemeClr val="hlink"/>
              </a:solidFill>
              <a:uFill>
                <a:noFill/>
              </a:uFill>
              <a:hlinkClick r:id="rId3"/>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4"/>
              </a:rPr>
              <a:t>Component Maintenance Working Group (Phase 1)</a:t>
            </a:r>
            <a:endParaRPr sz="1600" dirty="0">
              <a:solidFill>
                <a:schemeClr val="hlink"/>
              </a:solidFill>
              <a:uFill>
                <a:noFill/>
              </a:uFill>
              <a:hlinkClick r:id="rId4"/>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5"/>
              </a:rPr>
              <a:t>DSpace/Samvera Interest Group</a:t>
            </a:r>
            <a:endParaRPr sz="1600" dirty="0">
              <a:solidFill>
                <a:schemeClr val="hlink"/>
              </a:solidFill>
              <a:uFill>
                <a:noFill/>
              </a:uFill>
              <a:hlinkClick r:id="rId5"/>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6"/>
              </a:rPr>
              <a:t>Hyrax Analytics Working Group</a:t>
            </a:r>
            <a:endParaRPr sz="1600" dirty="0">
              <a:solidFill>
                <a:schemeClr val="hlink"/>
              </a:solidFill>
              <a:uFill>
                <a:noFill/>
              </a:uFill>
              <a:hlinkClick r:id="rId6"/>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7"/>
              </a:rPr>
              <a:t>Repository Management Interest Group</a:t>
            </a:r>
            <a:endParaRPr sz="1600" dirty="0">
              <a:solidFill>
                <a:schemeClr val="hlink"/>
              </a:solidFill>
              <a:uFill>
                <a:noFill/>
              </a:uFill>
              <a:hlinkClick r:id="rId7"/>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8"/>
              </a:rPr>
              <a:t>Samvera Applied Linked Data Interest Group</a:t>
            </a:r>
            <a:r>
              <a:rPr lang="en-US" sz="1600" dirty="0">
                <a:solidFill>
                  <a:srgbClr val="333333"/>
                </a:solidFill>
              </a:rPr>
              <a:t>(formerly WG)</a:t>
            </a:r>
            <a:endParaRPr sz="1600" dirty="0">
              <a:solidFill>
                <a:srgbClr val="333333"/>
              </a:solidFill>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9"/>
              </a:rPr>
              <a:t>Samvera Archivists Interest Group</a:t>
            </a:r>
            <a:r>
              <a:rPr lang="en-US" sz="1600" dirty="0">
                <a:solidFill>
                  <a:srgbClr val="333333"/>
                </a:solidFill>
              </a:rPr>
              <a:t> (formerly WG)</a:t>
            </a:r>
            <a:endParaRPr sz="1600" dirty="0">
              <a:solidFill>
                <a:srgbClr val="333333"/>
              </a:solidFill>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10"/>
              </a:rPr>
              <a:t>Samvera Code Stability Working Group</a:t>
            </a:r>
            <a:endParaRPr sz="1600" dirty="0">
              <a:solidFill>
                <a:schemeClr val="hlink"/>
              </a:solidFill>
              <a:uFill>
                <a:noFill/>
              </a:uFill>
              <a:hlinkClick r:id="rId10"/>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11"/>
              </a:rPr>
              <a:t>Samvera </a:t>
            </a:r>
            <a:r>
              <a:rPr lang="en-US" sz="1600" dirty="0" err="1">
                <a:solidFill>
                  <a:schemeClr val="hlink"/>
                </a:solidFill>
                <a:uFill>
                  <a:noFill/>
                </a:uFill>
                <a:hlinkClick r:id="rId11"/>
              </a:rPr>
              <a:t>CONTENTdm</a:t>
            </a:r>
            <a:r>
              <a:rPr lang="en-US" sz="1600" dirty="0">
                <a:solidFill>
                  <a:schemeClr val="hlink"/>
                </a:solidFill>
                <a:uFill>
                  <a:noFill/>
                </a:uFill>
                <a:hlinkClick r:id="rId11"/>
              </a:rPr>
              <a:t> Migration Interest Group</a:t>
            </a:r>
            <a:endParaRPr sz="1600" dirty="0">
              <a:solidFill>
                <a:schemeClr val="hlink"/>
              </a:solidFill>
              <a:uFill>
                <a:noFill/>
              </a:uFill>
              <a:hlinkClick r:id="rId11"/>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12"/>
              </a:rPr>
              <a:t>Samvera Contribution Model Working Group</a:t>
            </a:r>
            <a:endParaRPr sz="1600" dirty="0">
              <a:solidFill>
                <a:schemeClr val="hlink"/>
              </a:solidFill>
              <a:uFill>
                <a:noFill/>
              </a:uFill>
              <a:hlinkClick r:id="rId12"/>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13"/>
              </a:rPr>
              <a:t>Samvera Data Mapper Working Group</a:t>
            </a:r>
            <a:endParaRPr sz="1600" dirty="0">
              <a:solidFill>
                <a:schemeClr val="hlink"/>
              </a:solidFill>
              <a:uFill>
                <a:noFill/>
              </a:uFill>
              <a:hlinkClick r:id="rId13"/>
            </a:endParaRPr>
          </a:p>
          <a:p>
            <a:pPr marL="380990" indent="-262460">
              <a:lnSpc>
                <a:spcPct val="50000"/>
              </a:lnSpc>
              <a:buClr>
                <a:srgbClr val="333333"/>
              </a:buClr>
              <a:buSzPts val="1200"/>
              <a:buFont typeface="Arial"/>
              <a:buChar char="•"/>
            </a:pPr>
            <a:r>
              <a:rPr lang="en-US" sz="1600" dirty="0">
                <a:solidFill>
                  <a:schemeClr val="hlink"/>
                </a:solidFill>
                <a:uFill>
                  <a:noFill/>
                </a:uFill>
              </a:rPr>
              <a:t>Samvera Documentation Working Group</a:t>
            </a:r>
            <a:endParaRPr sz="1600" dirty="0">
              <a:solidFill>
                <a:srgbClr val="333333"/>
              </a:solidFill>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14"/>
              </a:rPr>
              <a:t>Samvera EZID to DataCite DOI Working Group</a:t>
            </a:r>
            <a:endParaRPr sz="1600" dirty="0">
              <a:solidFill>
                <a:schemeClr val="hlink"/>
              </a:solidFill>
              <a:uFill>
                <a:noFill/>
              </a:uFill>
              <a:hlinkClick r:id="rId14"/>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15"/>
              </a:rPr>
              <a:t>Samvera Geo Predicates Working Group</a:t>
            </a:r>
            <a:endParaRPr sz="1600" dirty="0"/>
          </a:p>
        </p:txBody>
      </p:sp>
      <p:sp>
        <p:nvSpPr>
          <p:cNvPr id="386" name="Google Shape;386;p51"/>
          <p:cNvSpPr txBox="1">
            <a:spLocks noGrp="1"/>
          </p:cNvSpPr>
          <p:nvPr>
            <p:ph type="body" idx="4294967295"/>
          </p:nvPr>
        </p:nvSpPr>
        <p:spPr>
          <a:xfrm>
            <a:off x="6865938" y="2032687"/>
            <a:ext cx="5033619" cy="4967288"/>
          </a:xfrm>
          <a:prstGeom prst="rect">
            <a:avLst/>
          </a:prstGeom>
          <a:noFill/>
          <a:ln>
            <a:noFill/>
          </a:ln>
        </p:spPr>
        <p:txBody>
          <a:bodyPr spcFirstLastPara="1" vert="horz" wrap="square" lIns="121900" tIns="121900" rIns="121900" bIns="121900" rtlCol="0" anchor="t" anchorCtr="0">
            <a:noAutofit/>
          </a:bodyPr>
          <a:lstStyle/>
          <a:p>
            <a:pPr marL="380990" indent="-262460">
              <a:lnSpc>
                <a:spcPct val="50000"/>
              </a:lnSpc>
              <a:spcBef>
                <a:spcPts val="1067"/>
              </a:spcBef>
              <a:buClr>
                <a:srgbClr val="333333"/>
              </a:buClr>
              <a:buSzPts val="1200"/>
              <a:buFont typeface="Arial"/>
              <a:buChar char="•"/>
            </a:pPr>
            <a:r>
              <a:rPr lang="en-US" sz="1600" dirty="0">
                <a:solidFill>
                  <a:schemeClr val="hlink"/>
                </a:solidFill>
                <a:uFill>
                  <a:noFill/>
                </a:uFill>
                <a:hlinkClick r:id="rId16"/>
              </a:rPr>
              <a:t>Samvera Geospatial Interest Group</a:t>
            </a:r>
            <a:endParaRPr sz="1600" dirty="0">
              <a:solidFill>
                <a:schemeClr val="hlink"/>
              </a:solidFill>
              <a:uFill>
                <a:noFill/>
              </a:uFill>
              <a:hlinkClick r:id="rId16"/>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17"/>
              </a:rPr>
              <a:t>Samvera Governance Working Group</a:t>
            </a:r>
            <a:endParaRPr sz="1600" dirty="0">
              <a:solidFill>
                <a:schemeClr val="hlink"/>
              </a:solidFill>
              <a:uFill>
                <a:noFill/>
              </a:uFill>
              <a:hlinkClick r:id="rId17"/>
            </a:endParaRPr>
          </a:p>
          <a:p>
            <a:pPr marL="380990" indent="-262460">
              <a:lnSpc>
                <a:spcPct val="50000"/>
              </a:lnSpc>
              <a:buClr>
                <a:srgbClr val="333333"/>
              </a:buClr>
              <a:buSzPts val="1200"/>
              <a:buFont typeface="Arial"/>
              <a:buChar char="•"/>
            </a:pPr>
            <a:r>
              <a:rPr lang="en-US" sz="1600" dirty="0">
                <a:solidFill>
                  <a:schemeClr val="hlink"/>
                </a:solidFill>
              </a:rPr>
              <a:t>Samvera Hyrax Batch Import Export Working Group</a:t>
            </a:r>
            <a:endParaRPr sz="1600" dirty="0">
              <a:solidFill>
                <a:schemeClr val="hlink"/>
              </a:solidFill>
              <a:uFill>
                <a:noFill/>
              </a:uFill>
              <a:hlinkClick r:id="rId18"/>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19"/>
              </a:rPr>
              <a:t>Samvera Marketing Working Group</a:t>
            </a:r>
            <a:endParaRPr sz="1600" dirty="0">
              <a:solidFill>
                <a:schemeClr val="hlink"/>
              </a:solidFill>
              <a:uFill>
                <a:noFill/>
              </a:uFill>
              <a:hlinkClick r:id="rId19"/>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20"/>
              </a:rPr>
              <a:t>Samvera Metadata Interest Group</a:t>
            </a:r>
            <a:r>
              <a:rPr lang="en-US" sz="1600" dirty="0">
                <a:solidFill>
                  <a:srgbClr val="333333"/>
                </a:solidFill>
              </a:rPr>
              <a:t> (formerly WG)</a:t>
            </a:r>
            <a:endParaRPr sz="1600" dirty="0">
              <a:solidFill>
                <a:srgbClr val="333333"/>
              </a:solidFill>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21"/>
              </a:rPr>
              <a:t>Samvera Newspapers Interest Group</a:t>
            </a:r>
            <a:endParaRPr sz="1600" dirty="0">
              <a:solidFill>
                <a:schemeClr val="hlink"/>
              </a:solidFill>
              <a:uFill>
                <a:noFill/>
              </a:uFill>
              <a:hlinkClick r:id="rId21"/>
            </a:endParaRPr>
          </a:p>
          <a:p>
            <a:pPr marL="380990" indent="-262460">
              <a:lnSpc>
                <a:spcPct val="75000"/>
              </a:lnSpc>
              <a:buClr>
                <a:srgbClr val="333333"/>
              </a:buClr>
              <a:buSzPts val="1200"/>
              <a:buFont typeface="Arial"/>
              <a:buChar char="•"/>
            </a:pPr>
            <a:r>
              <a:rPr lang="en-US" sz="1600" dirty="0">
                <a:solidFill>
                  <a:schemeClr val="hlink"/>
                </a:solidFill>
                <a:uFill>
                  <a:noFill/>
                </a:uFill>
                <a:hlinkClick r:id="rId22"/>
              </a:rPr>
              <a:t>Samvera </a:t>
            </a:r>
            <a:r>
              <a:rPr lang="en-US" sz="1600" dirty="0" err="1">
                <a:solidFill>
                  <a:schemeClr val="hlink"/>
                </a:solidFill>
                <a:uFill>
                  <a:noFill/>
                </a:uFill>
                <a:hlinkClick r:id="rId22"/>
              </a:rPr>
              <a:t>Permissioning</a:t>
            </a:r>
            <a:r>
              <a:rPr lang="en-US" sz="1600" dirty="0">
                <a:solidFill>
                  <a:schemeClr val="hlink"/>
                </a:solidFill>
                <a:uFill>
                  <a:noFill/>
                </a:uFill>
                <a:hlinkClick r:id="rId22"/>
              </a:rPr>
              <a:t> Analysis and Design Working Group</a:t>
            </a:r>
            <a:endParaRPr sz="1600" dirty="0">
              <a:solidFill>
                <a:schemeClr val="hlink"/>
              </a:solidFill>
              <a:uFill>
                <a:noFill/>
              </a:uFill>
              <a:hlinkClick r:id="rId22"/>
            </a:endParaRPr>
          </a:p>
          <a:p>
            <a:pPr marL="380990" indent="-262460">
              <a:lnSpc>
                <a:spcPct val="75000"/>
              </a:lnSpc>
              <a:buClr>
                <a:srgbClr val="333333"/>
              </a:buClr>
              <a:buSzPts val="1200"/>
              <a:buFont typeface="Arial"/>
              <a:buChar char="•"/>
            </a:pPr>
            <a:r>
              <a:rPr lang="en-US" sz="1600" dirty="0">
                <a:solidFill>
                  <a:schemeClr val="hlink"/>
                </a:solidFill>
                <a:uFill>
                  <a:noFill/>
                </a:uFill>
                <a:hlinkClick r:id="rId23"/>
              </a:rPr>
              <a:t>Samvera Interest Group for Advising the Hyrax Roadmap</a:t>
            </a:r>
            <a:r>
              <a:rPr lang="en-US" sz="1600" dirty="0">
                <a:solidFill>
                  <a:srgbClr val="333333"/>
                </a:solidFill>
              </a:rPr>
              <a:t> (SIGAHR)</a:t>
            </a:r>
            <a:endParaRPr sz="1600" dirty="0">
              <a:solidFill>
                <a:srgbClr val="333333"/>
              </a:solidFill>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24"/>
              </a:rPr>
              <a:t>Samvera URI Selection Working Group</a:t>
            </a:r>
            <a:endParaRPr sz="1600" dirty="0">
              <a:solidFill>
                <a:schemeClr val="hlink"/>
              </a:solidFill>
              <a:uFill>
                <a:noFill/>
              </a:uFill>
              <a:hlinkClick r:id="rId24"/>
            </a:endParaRPr>
          </a:p>
          <a:p>
            <a:pPr marL="380990" indent="-262460">
              <a:lnSpc>
                <a:spcPct val="50000"/>
              </a:lnSpc>
              <a:buClr>
                <a:srgbClr val="333333"/>
              </a:buClr>
              <a:buSzPts val="1200"/>
              <a:buFont typeface="Arial"/>
              <a:buChar char="•"/>
            </a:pPr>
            <a:r>
              <a:rPr lang="en-US" sz="1600" dirty="0">
                <a:solidFill>
                  <a:schemeClr val="hlink"/>
                </a:solidFill>
                <a:uFill>
                  <a:noFill/>
                </a:uFill>
                <a:hlinkClick r:id="rId25"/>
              </a:rPr>
              <a:t>Samvera User Experience Interest Group</a:t>
            </a:r>
            <a:endParaRPr sz="1600" dirty="0"/>
          </a:p>
        </p:txBody>
      </p:sp>
    </p:spTree>
    <p:extLst>
      <p:ext uri="{BB962C8B-B14F-4D97-AF65-F5344CB8AC3E}">
        <p14:creationId xmlns:p14="http://schemas.microsoft.com/office/powerpoint/2010/main" val="207176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2" name="Google Shape;392;p52"/>
          <p:cNvSpPr txBox="1">
            <a:spLocks noGrp="1"/>
          </p:cNvSpPr>
          <p:nvPr>
            <p:ph type="title"/>
          </p:nvPr>
        </p:nvSpPr>
        <p:spPr>
          <a:xfrm>
            <a:off x="838200" y="262556"/>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Communication Channels</a:t>
            </a:r>
            <a:endParaRPr dirty="0"/>
          </a:p>
        </p:txBody>
      </p:sp>
      <p:sp>
        <p:nvSpPr>
          <p:cNvPr id="391" name="Google Shape;391;p52"/>
          <p:cNvSpPr txBox="1">
            <a:spLocks noGrp="1"/>
          </p:cNvSpPr>
          <p:nvPr>
            <p:ph idx="1"/>
          </p:nvPr>
        </p:nvSpPr>
        <p:spPr>
          <a:xfrm>
            <a:off x="838200" y="1588119"/>
            <a:ext cx="10515600" cy="4351338"/>
          </a:xfrm>
          <a:prstGeom prst="rect">
            <a:avLst/>
          </a:prstGeom>
          <a:noFill/>
          <a:ln>
            <a:noFill/>
          </a:ln>
        </p:spPr>
        <p:txBody>
          <a:bodyPr spcFirstLastPara="1" vert="horz" wrap="square" lIns="121900" tIns="121900" rIns="121900" bIns="121900" rtlCol="0" anchor="t" anchorCtr="0">
            <a:noAutofit/>
          </a:bodyPr>
          <a:lstStyle/>
          <a:p>
            <a:pPr marL="685783" indent="-668850">
              <a:spcBef>
                <a:spcPts val="1333"/>
              </a:spcBef>
              <a:buSzPts val="2800"/>
              <a:buFont typeface="Arial"/>
              <a:buChar char="●"/>
            </a:pPr>
            <a:endParaRPr lang="en-US" b="1" dirty="0"/>
          </a:p>
          <a:p>
            <a:pPr marL="685783" indent="-668850">
              <a:spcBef>
                <a:spcPts val="1333"/>
              </a:spcBef>
              <a:buSzPts val="2800"/>
              <a:buFont typeface="Arial"/>
              <a:buChar char="●"/>
            </a:pPr>
            <a:r>
              <a:rPr lang="en-US" b="1" dirty="0"/>
              <a:t>Slack - </a:t>
            </a:r>
            <a:r>
              <a:rPr lang="en-US" dirty="0"/>
              <a:t>for real-time interaction</a:t>
            </a:r>
            <a:endParaRPr b="1" dirty="0"/>
          </a:p>
          <a:p>
            <a:pPr marL="685783" indent="-668850">
              <a:spcBef>
                <a:spcPts val="1333"/>
              </a:spcBef>
              <a:buSzPts val="2800"/>
              <a:buFont typeface="Arial"/>
              <a:buChar char="●"/>
            </a:pPr>
            <a:r>
              <a:rPr lang="en-US" b="1" dirty="0"/>
              <a:t>E-mail - </a:t>
            </a:r>
            <a:r>
              <a:rPr lang="en-US" dirty="0"/>
              <a:t>for </a:t>
            </a:r>
            <a:r>
              <a:rPr lang="en-US" dirty="0" err="1"/>
              <a:t>asynch</a:t>
            </a:r>
            <a:r>
              <a:rPr lang="en-US" dirty="0"/>
              <a:t> and longer discussions</a:t>
            </a:r>
            <a:endParaRPr b="1" dirty="0"/>
          </a:p>
          <a:p>
            <a:pPr marL="685783" indent="-668850">
              <a:spcBef>
                <a:spcPts val="1333"/>
              </a:spcBef>
              <a:buSzPts val="2800"/>
              <a:buFont typeface="Arial"/>
              <a:buChar char="●"/>
            </a:pPr>
            <a:r>
              <a:rPr lang="en-US" b="1" dirty="0"/>
              <a:t>Community Calls - </a:t>
            </a:r>
            <a:r>
              <a:rPr lang="en-US" dirty="0"/>
              <a:t>Samvera Tech &amp; Community calls, Virtual Connect</a:t>
            </a:r>
            <a:endParaRPr b="1" dirty="0"/>
          </a:p>
          <a:p>
            <a:pPr marL="685783" indent="-668850">
              <a:spcBef>
                <a:spcPts val="1333"/>
              </a:spcBef>
              <a:buSzPts val="2800"/>
              <a:buFont typeface="Arial"/>
              <a:buChar char="●"/>
            </a:pPr>
            <a:r>
              <a:rPr lang="en-US" b="1" dirty="0"/>
              <a:t>In Person - </a:t>
            </a:r>
            <a:r>
              <a:rPr lang="en-US" dirty="0"/>
              <a:t>Connect, regional meetings, other conferences, &amp; workshops</a:t>
            </a:r>
            <a:endParaRPr b="1" dirty="0"/>
          </a:p>
          <a:p>
            <a:pPr marL="0" indent="0">
              <a:spcBef>
                <a:spcPts val="1333"/>
              </a:spcBef>
              <a:spcAft>
                <a:spcPts val="1333"/>
              </a:spcAft>
            </a:pPr>
            <a:endParaRPr sz="2667" dirty="0"/>
          </a:p>
        </p:txBody>
      </p:sp>
    </p:spTree>
    <p:extLst>
      <p:ext uri="{BB962C8B-B14F-4D97-AF65-F5344CB8AC3E}">
        <p14:creationId xmlns:p14="http://schemas.microsoft.com/office/powerpoint/2010/main" val="3233043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3"/>
          <p:cNvSpPr txBox="1">
            <a:spLocks noGrp="1"/>
          </p:cNvSpPr>
          <p:nvPr>
            <p:ph type="title"/>
          </p:nvPr>
        </p:nvSpPr>
        <p:spPr>
          <a:xfrm>
            <a:off x="838200" y="234497"/>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Community Resources</a:t>
            </a:r>
            <a:endParaRPr dirty="0"/>
          </a:p>
        </p:txBody>
      </p:sp>
      <p:sp>
        <p:nvSpPr>
          <p:cNvPr id="398" name="Google Shape;398;p53"/>
          <p:cNvSpPr txBox="1">
            <a:spLocks noGrp="1"/>
          </p:cNvSpPr>
          <p:nvPr>
            <p:ph idx="1"/>
          </p:nvPr>
        </p:nvSpPr>
        <p:spPr>
          <a:xfrm>
            <a:off x="838200" y="1659370"/>
            <a:ext cx="10515600" cy="4351338"/>
          </a:xfrm>
          <a:prstGeom prst="rect">
            <a:avLst/>
          </a:prstGeom>
          <a:noFill/>
          <a:ln>
            <a:noFill/>
          </a:ln>
        </p:spPr>
        <p:txBody>
          <a:bodyPr spcFirstLastPara="1" vert="horz" wrap="square" lIns="121900" tIns="121900" rIns="121900" bIns="121900" rtlCol="0" anchor="t" anchorCtr="0">
            <a:noAutofit/>
          </a:bodyPr>
          <a:lstStyle/>
          <a:p>
            <a:pPr marL="685783" indent="-634984">
              <a:spcBef>
                <a:spcPts val="1333"/>
              </a:spcBef>
              <a:buSzPts val="2400"/>
              <a:buFont typeface="Arial"/>
              <a:buChar char="●"/>
            </a:pPr>
            <a:r>
              <a:rPr lang="en-US" sz="3200" b="1" dirty="0"/>
              <a:t>Website - </a:t>
            </a:r>
            <a:r>
              <a:rPr lang="en-US" sz="3200" dirty="0"/>
              <a:t>Introduction to the community: </a:t>
            </a:r>
            <a:r>
              <a:rPr lang="en-US" sz="3200" u="sng" dirty="0">
                <a:solidFill>
                  <a:schemeClr val="hlink"/>
                </a:solidFill>
                <a:hlinkClick r:id="rId3"/>
              </a:rPr>
              <a:t>https://samvera.org</a:t>
            </a:r>
            <a:endParaRPr sz="3200" b="1" dirty="0"/>
          </a:p>
          <a:p>
            <a:pPr marL="685783" indent="-634984">
              <a:spcBef>
                <a:spcPts val="1333"/>
              </a:spcBef>
              <a:buSzPts val="2400"/>
              <a:buFont typeface="Arial"/>
              <a:buChar char="●"/>
            </a:pPr>
            <a:r>
              <a:rPr lang="en-US" sz="3200" b="1" dirty="0"/>
              <a:t>Wiki - </a:t>
            </a:r>
            <a:r>
              <a:rPr lang="en-US" sz="3200" dirty="0"/>
              <a:t>Broad range of information types:</a:t>
            </a:r>
            <a:br>
              <a:rPr lang="en-US" sz="3200" dirty="0"/>
            </a:br>
            <a:r>
              <a:rPr lang="en-US" sz="3200" u="sng" dirty="0">
                <a:solidFill>
                  <a:schemeClr val="hlink"/>
                </a:solidFill>
                <a:hlinkClick r:id="rId4"/>
              </a:rPr>
              <a:t>https://samvera.org/wiki</a:t>
            </a:r>
            <a:endParaRPr sz="3200" dirty="0"/>
          </a:p>
          <a:p>
            <a:pPr marL="685783" indent="-634984">
              <a:spcBef>
                <a:spcPts val="1333"/>
              </a:spcBef>
              <a:buSzPts val="2400"/>
              <a:buFont typeface="Arial"/>
              <a:buChar char="●"/>
            </a:pPr>
            <a:r>
              <a:rPr lang="en-US" sz="3200" b="1" dirty="0" err="1"/>
              <a:t>Github</a:t>
            </a:r>
            <a:r>
              <a:rPr lang="en-US" sz="3200" b="1" dirty="0"/>
              <a:t> - </a:t>
            </a:r>
            <a:r>
              <a:rPr lang="en-US" sz="3200" dirty="0"/>
              <a:t>Code, code wikis, technical details:</a:t>
            </a:r>
            <a:endParaRPr sz="3200" dirty="0"/>
          </a:p>
          <a:p>
            <a:pPr marL="685783" indent="0">
              <a:spcBef>
                <a:spcPts val="1333"/>
              </a:spcBef>
              <a:spcAft>
                <a:spcPts val="1333"/>
              </a:spcAft>
            </a:pPr>
            <a:r>
              <a:rPr lang="en-US" sz="3200" u="sng" dirty="0">
                <a:solidFill>
                  <a:schemeClr val="hlink"/>
                </a:solidFill>
                <a:hlinkClick r:id="rId5"/>
              </a:rPr>
              <a:t>https://github.com/samvera</a:t>
            </a:r>
            <a:br>
              <a:rPr lang="en-US" sz="3200" dirty="0"/>
            </a:br>
            <a:r>
              <a:rPr lang="en-US" sz="3200" u="sng" dirty="0">
                <a:solidFill>
                  <a:schemeClr val="hlink"/>
                </a:solidFill>
                <a:hlinkClick r:id="rId6"/>
              </a:rPr>
              <a:t>https://github.com/samvera-labs</a:t>
            </a:r>
            <a:br>
              <a:rPr lang="en-US" sz="3200" dirty="0"/>
            </a:br>
            <a:r>
              <a:rPr lang="en-US" sz="3200" u="sng" dirty="0">
                <a:solidFill>
                  <a:schemeClr val="hlink"/>
                </a:solidFill>
                <a:hlinkClick r:id="rId7"/>
              </a:rPr>
              <a:t>https://github.com/samvera-deprecated</a:t>
            </a:r>
            <a:r>
              <a:rPr lang="en-US" sz="3200" dirty="0"/>
              <a:t> </a:t>
            </a:r>
            <a:endParaRPr sz="3200" dirty="0"/>
          </a:p>
        </p:txBody>
      </p:sp>
    </p:spTree>
    <p:extLst>
      <p:ext uri="{BB962C8B-B14F-4D97-AF65-F5344CB8AC3E}">
        <p14:creationId xmlns:p14="http://schemas.microsoft.com/office/powerpoint/2010/main" val="604192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4"/>
          <p:cNvSpPr txBox="1">
            <a:spLocks noGrp="1"/>
          </p:cNvSpPr>
          <p:nvPr>
            <p:ph type="title"/>
          </p:nvPr>
        </p:nvSpPr>
        <p:spPr>
          <a:xfrm>
            <a:off x="838200" y="274637"/>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Code Licensing</a:t>
            </a:r>
            <a:endParaRPr dirty="0"/>
          </a:p>
        </p:txBody>
      </p:sp>
      <p:sp>
        <p:nvSpPr>
          <p:cNvPr id="404" name="Google Shape;404;p54"/>
          <p:cNvSpPr txBox="1">
            <a:spLocks noGrp="1"/>
          </p:cNvSpPr>
          <p:nvPr>
            <p:ph idx="1"/>
          </p:nvPr>
        </p:nvSpPr>
        <p:spPr>
          <a:xfrm>
            <a:off x="838200" y="1825625"/>
            <a:ext cx="6588211" cy="4351338"/>
          </a:xfrm>
          <a:prstGeom prst="rect">
            <a:avLst/>
          </a:prstGeom>
          <a:noFill/>
          <a:ln>
            <a:noFill/>
          </a:ln>
        </p:spPr>
        <p:txBody>
          <a:bodyPr spcFirstLastPara="1" vert="horz" wrap="square" lIns="121900" tIns="121900" rIns="121900" bIns="121900" rtlCol="0" anchor="t" anchorCtr="0">
            <a:noAutofit/>
          </a:bodyPr>
          <a:lstStyle/>
          <a:p>
            <a:pPr marL="457189" indent="-372524">
              <a:lnSpc>
                <a:spcPct val="85000"/>
              </a:lnSpc>
              <a:buSzPts val="1800"/>
              <a:buFont typeface="Arial"/>
              <a:buChar char="•"/>
            </a:pPr>
            <a:r>
              <a:rPr lang="en-US" sz="2400" dirty="0"/>
              <a:t>All Samvera code is available under Apache License, Version 2.0 </a:t>
            </a:r>
            <a:endParaRPr sz="2400" dirty="0"/>
          </a:p>
          <a:p>
            <a:pPr marL="457189" indent="-372524">
              <a:lnSpc>
                <a:spcPct val="85000"/>
              </a:lnSpc>
              <a:spcBef>
                <a:spcPts val="1867"/>
              </a:spcBef>
              <a:buSzPts val="1800"/>
              <a:buFont typeface="Arial"/>
              <a:buChar char="•"/>
            </a:pPr>
            <a:r>
              <a:rPr lang="en-US" sz="2400" dirty="0"/>
              <a:t>All code commitments are being managed through Contributor License Agreements</a:t>
            </a:r>
            <a:endParaRPr sz="2400" dirty="0"/>
          </a:p>
          <a:p>
            <a:pPr marL="1066773" lvl="1" indent="-406390">
              <a:lnSpc>
                <a:spcPct val="85000"/>
              </a:lnSpc>
              <a:spcBef>
                <a:spcPts val="1867"/>
              </a:spcBef>
              <a:buSzPts val="1800"/>
              <a:buFont typeface="Arial"/>
              <a:buChar char="•"/>
            </a:pPr>
            <a:r>
              <a:rPr lang="en-US" sz="2400" dirty="0"/>
              <a:t>Individual – each developer is clear about what they are contributing</a:t>
            </a:r>
            <a:endParaRPr sz="2400" dirty="0"/>
          </a:p>
          <a:p>
            <a:pPr marL="1066773" lvl="1" indent="-406390">
              <a:lnSpc>
                <a:spcPct val="85000"/>
              </a:lnSpc>
              <a:spcBef>
                <a:spcPts val="1867"/>
              </a:spcBef>
              <a:buSzPts val="1800"/>
              <a:buFont typeface="Arial"/>
              <a:buChar char="•"/>
            </a:pPr>
            <a:r>
              <a:rPr lang="en-US" sz="2400" dirty="0"/>
              <a:t>Corporate – each institution is clear about what it is contributing</a:t>
            </a:r>
            <a:endParaRPr sz="2400" dirty="0"/>
          </a:p>
        </p:txBody>
      </p:sp>
      <p:sp>
        <p:nvSpPr>
          <p:cNvPr id="405" name="Google Shape;405;p54"/>
          <p:cNvSpPr txBox="1">
            <a:spLocks noGrp="1"/>
          </p:cNvSpPr>
          <p:nvPr>
            <p:ph type="body" idx="4294967295"/>
          </p:nvPr>
        </p:nvSpPr>
        <p:spPr>
          <a:xfrm>
            <a:off x="7716795" y="1825625"/>
            <a:ext cx="4384162" cy="4351338"/>
          </a:xfrm>
          <a:prstGeom prst="rect">
            <a:avLst/>
          </a:prstGeom>
          <a:noFill/>
          <a:ln>
            <a:noFill/>
          </a:ln>
        </p:spPr>
        <p:txBody>
          <a:bodyPr spcFirstLastPara="1" vert="horz" wrap="square" lIns="121900" tIns="121900" rIns="121900" bIns="121900" rtlCol="0" anchor="t" anchorCtr="0">
            <a:noAutofit/>
          </a:bodyPr>
          <a:lstStyle/>
          <a:p>
            <a:pPr marL="457189" indent="-457189">
              <a:lnSpc>
                <a:spcPct val="85000"/>
              </a:lnSpc>
              <a:spcBef>
                <a:spcPts val="1867"/>
              </a:spcBef>
              <a:buSzPts val="2800"/>
              <a:buFont typeface="Arial"/>
              <a:buChar char="•"/>
            </a:pPr>
            <a:endParaRPr lang="en-US" sz="2400" dirty="0"/>
          </a:p>
          <a:p>
            <a:pPr marL="457189" indent="-457189">
              <a:lnSpc>
                <a:spcPct val="85000"/>
              </a:lnSpc>
              <a:spcBef>
                <a:spcPts val="1867"/>
              </a:spcBef>
              <a:buSzPts val="2800"/>
              <a:buFont typeface="Arial"/>
              <a:buChar char="•"/>
            </a:pPr>
            <a:endParaRPr lang="en-US" sz="2400" dirty="0"/>
          </a:p>
          <a:p>
            <a:pPr marL="457189" indent="-457189">
              <a:lnSpc>
                <a:spcPct val="85000"/>
              </a:lnSpc>
              <a:spcBef>
                <a:spcPts val="1867"/>
              </a:spcBef>
              <a:buSzPts val="2800"/>
              <a:buFont typeface="Arial"/>
              <a:buChar char="•"/>
            </a:pPr>
            <a:endParaRPr lang="en-US" sz="2400" dirty="0"/>
          </a:p>
          <a:p>
            <a:pPr marL="457189" indent="-457189">
              <a:lnSpc>
                <a:spcPct val="85000"/>
              </a:lnSpc>
              <a:spcBef>
                <a:spcPts val="1867"/>
              </a:spcBef>
              <a:buSzPts val="2800"/>
              <a:buFont typeface="Arial"/>
              <a:buChar char="•"/>
            </a:pPr>
            <a:endParaRPr lang="en-US" sz="2400" dirty="0"/>
          </a:p>
          <a:p>
            <a:pPr marL="457189" indent="-457189">
              <a:lnSpc>
                <a:spcPct val="85000"/>
              </a:lnSpc>
              <a:spcBef>
                <a:spcPts val="1867"/>
              </a:spcBef>
              <a:buSzPts val="2800"/>
              <a:buFont typeface="Arial"/>
              <a:buChar char="•"/>
            </a:pPr>
            <a:r>
              <a:rPr lang="en-US" sz="2400" i="1" dirty="0"/>
              <a:t>Code contributors maintain ownership of their IP</a:t>
            </a:r>
            <a:endParaRPr sz="2400" i="1" dirty="0"/>
          </a:p>
          <a:p>
            <a:pPr marL="1066773" lvl="1" indent="-457189">
              <a:lnSpc>
                <a:spcPct val="85000"/>
              </a:lnSpc>
              <a:spcBef>
                <a:spcPts val="1867"/>
              </a:spcBef>
              <a:buSzPts val="2400"/>
              <a:buFont typeface="Arial"/>
              <a:buChar char="•"/>
            </a:pPr>
            <a:r>
              <a:rPr lang="en-US" i="1" dirty="0"/>
              <a:t>…and grant a non-exclusive license to the project and its users</a:t>
            </a:r>
            <a:endParaRPr sz="1867" i="1" dirty="0"/>
          </a:p>
          <a:p>
            <a:pPr marL="0" indent="0"/>
            <a:endParaRPr dirty="0"/>
          </a:p>
        </p:txBody>
      </p:sp>
    </p:spTree>
    <p:extLst>
      <p:ext uri="{BB962C8B-B14F-4D97-AF65-F5344CB8AC3E}">
        <p14:creationId xmlns:p14="http://schemas.microsoft.com/office/powerpoint/2010/main" val="2364133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EADE4-6E14-43D7-A7B0-6E3CE704E39A}"/>
              </a:ext>
            </a:extLst>
          </p:cNvPr>
          <p:cNvSpPr>
            <a:spLocks noGrp="1"/>
          </p:cNvSpPr>
          <p:nvPr>
            <p:ph type="title"/>
          </p:nvPr>
        </p:nvSpPr>
        <p:spPr>
          <a:xfrm>
            <a:off x="838200" y="222621"/>
            <a:ext cx="10515600" cy="1325563"/>
          </a:xfrm>
        </p:spPr>
        <p:txBody>
          <a:bodyPr/>
          <a:lstStyle/>
          <a:p>
            <a:r>
              <a:rPr lang="en-GB" dirty="0"/>
              <a:t>Example sites</a:t>
            </a:r>
          </a:p>
        </p:txBody>
      </p:sp>
      <p:sp>
        <p:nvSpPr>
          <p:cNvPr id="3" name="Content Placeholder 2">
            <a:extLst>
              <a:ext uri="{FF2B5EF4-FFF2-40B4-BE49-F238E27FC236}">
                <a16:creationId xmlns:a16="http://schemas.microsoft.com/office/drawing/2014/main" id="{8C22EB8A-F1D9-416C-BA72-AC035DD44416}"/>
              </a:ext>
            </a:extLst>
          </p:cNvPr>
          <p:cNvSpPr>
            <a:spLocks noGrp="1"/>
          </p:cNvSpPr>
          <p:nvPr>
            <p:ph idx="1"/>
          </p:nvPr>
        </p:nvSpPr>
        <p:spPr/>
        <p:txBody>
          <a:bodyPr/>
          <a:lstStyle/>
          <a:p>
            <a:endParaRPr lang="en-GB" dirty="0"/>
          </a:p>
          <a:p>
            <a:endParaRPr lang="en-GB" dirty="0"/>
          </a:p>
          <a:p>
            <a:r>
              <a:rPr lang="en-GB" dirty="0"/>
              <a:t>What are folks doing with Samvera?</a:t>
            </a:r>
          </a:p>
        </p:txBody>
      </p:sp>
    </p:spTree>
    <p:extLst>
      <p:ext uri="{BB962C8B-B14F-4D97-AF65-F5344CB8AC3E}">
        <p14:creationId xmlns:p14="http://schemas.microsoft.com/office/powerpoint/2010/main" val="3616314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6"/>
          <p:cNvSpPr txBox="1">
            <a:spLocks noGrp="1"/>
          </p:cNvSpPr>
          <p:nvPr>
            <p:ph type="title"/>
          </p:nvPr>
        </p:nvSpPr>
        <p:spPr>
          <a:xfrm>
            <a:off x="838200" y="198870"/>
            <a:ext cx="10515600" cy="1325563"/>
          </a:xfrm>
          <a:prstGeom prst="rect">
            <a:avLst/>
          </a:prstGeom>
          <a:noFill/>
          <a:ln>
            <a:noFill/>
          </a:ln>
        </p:spPr>
        <p:txBody>
          <a:bodyPr spcFirstLastPara="1" vert="horz" wrap="square" lIns="121900" tIns="121900" rIns="121900" bIns="121900" rtlCol="0" anchor="b" anchorCtr="0">
            <a:noAutofit/>
          </a:bodyPr>
          <a:lstStyle/>
          <a:p>
            <a:pPr>
              <a:buClr>
                <a:schemeClr val="dk1"/>
              </a:buClr>
              <a:buSzPts val="1100"/>
            </a:pPr>
            <a:r>
              <a:rPr lang="en-US" dirty="0"/>
              <a:t>Indiana University</a:t>
            </a:r>
            <a:r>
              <a:rPr lang="en-US" sz="4000" dirty="0"/>
              <a:t>: </a:t>
            </a:r>
            <a:r>
              <a:rPr lang="en-US" sz="2400" dirty="0"/>
              <a:t>Media Collections Online</a:t>
            </a:r>
            <a:endParaRPr sz="2400" dirty="0"/>
          </a:p>
        </p:txBody>
      </p:sp>
      <p:sp>
        <p:nvSpPr>
          <p:cNvPr id="420" name="Google Shape;420;p56"/>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a:buSzPts val="3000"/>
            </a:pPr>
            <a:r>
              <a:rPr lang="en-US" dirty="0"/>
              <a:t>Built using the </a:t>
            </a:r>
            <a:r>
              <a:rPr lang="en-US" dirty="0">
                <a:solidFill>
                  <a:schemeClr val="hlink"/>
                </a:solidFill>
                <a:uFill>
                  <a:noFill/>
                </a:uFill>
                <a:hlinkClick r:id="rId3"/>
              </a:rPr>
              <a:t>Avalon Media System</a:t>
            </a:r>
            <a:endParaRPr dirty="0"/>
          </a:p>
          <a:p>
            <a:pPr>
              <a:spcBef>
                <a:spcPts val="1333"/>
              </a:spcBef>
              <a:buSzPts val="3000"/>
            </a:pPr>
            <a:r>
              <a:rPr lang="en-US" dirty="0"/>
              <a:t>Rich tool for management and discovery of audio and visual resources</a:t>
            </a:r>
            <a:endParaRPr dirty="0"/>
          </a:p>
          <a:p>
            <a:pPr>
              <a:spcBef>
                <a:spcPts val="1333"/>
              </a:spcBef>
              <a:buSzPts val="3000"/>
            </a:pPr>
            <a:r>
              <a:rPr lang="en-US" dirty="0"/>
              <a:t>Provides gated discovery and streaming authentication</a:t>
            </a:r>
            <a:br>
              <a:rPr lang="en-US" dirty="0"/>
            </a:br>
            <a:endParaRPr dirty="0"/>
          </a:p>
          <a:p>
            <a:pPr>
              <a:spcBef>
                <a:spcPts val="1333"/>
              </a:spcBef>
              <a:spcAft>
                <a:spcPts val="1333"/>
              </a:spcAft>
            </a:pPr>
            <a:r>
              <a:rPr lang="en-US" dirty="0"/>
              <a:t>Live Site: </a:t>
            </a:r>
            <a:r>
              <a:rPr lang="en-US" u="sng" dirty="0">
                <a:solidFill>
                  <a:schemeClr val="hlink"/>
                </a:solidFill>
                <a:hlinkClick r:id="rId4"/>
              </a:rPr>
              <a:t>https://media.dlib.indiana.edu</a:t>
            </a:r>
            <a:r>
              <a:rPr lang="en-US" dirty="0"/>
              <a:t> </a:t>
            </a:r>
            <a:endParaRPr dirty="0"/>
          </a:p>
        </p:txBody>
      </p:sp>
    </p:spTree>
    <p:extLst>
      <p:ext uri="{BB962C8B-B14F-4D97-AF65-F5344CB8AC3E}">
        <p14:creationId xmlns:p14="http://schemas.microsoft.com/office/powerpoint/2010/main" val="1225585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0"/>
          <p:cNvSpPr txBox="1">
            <a:spLocks noGrp="1"/>
          </p:cNvSpPr>
          <p:nvPr>
            <p:ph type="title"/>
          </p:nvPr>
        </p:nvSpPr>
        <p:spPr>
          <a:prstGeom prst="rect">
            <a:avLst/>
          </a:prstGeom>
          <a:noFill/>
          <a:ln>
            <a:noFill/>
          </a:ln>
        </p:spPr>
        <p:txBody>
          <a:bodyPr spcFirstLastPara="1" vert="horz" wrap="square" lIns="121900" tIns="121900" rIns="121900" bIns="121900" rtlCol="0" anchor="b" anchorCtr="0">
            <a:noAutofit/>
          </a:bodyPr>
          <a:lstStyle/>
          <a:p>
            <a:r>
              <a:rPr lang="en-US"/>
              <a:t>What we’ll cover</a:t>
            </a:r>
            <a:endParaRPr/>
          </a:p>
        </p:txBody>
      </p:sp>
      <p:sp>
        <p:nvSpPr>
          <p:cNvPr id="165" name="Google Shape;165;p30"/>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a:buSzPts val="2400"/>
            </a:pPr>
            <a:r>
              <a:rPr lang="en-US" dirty="0"/>
              <a:t>What is Samvera?</a:t>
            </a:r>
            <a:endParaRPr dirty="0"/>
          </a:p>
          <a:p>
            <a:pPr>
              <a:buSzPts val="2400"/>
            </a:pPr>
            <a:r>
              <a:rPr lang="en-US" dirty="0"/>
              <a:t>How We Work</a:t>
            </a:r>
            <a:endParaRPr dirty="0"/>
          </a:p>
          <a:p>
            <a:pPr>
              <a:buSzPts val="2400"/>
            </a:pPr>
            <a:r>
              <a:rPr lang="en-US" dirty="0"/>
              <a:t>Example Sites</a:t>
            </a:r>
            <a:endParaRPr dirty="0"/>
          </a:p>
          <a:p>
            <a:pPr>
              <a:buSzPts val="2400"/>
            </a:pPr>
            <a:r>
              <a:rPr lang="en-US" dirty="0"/>
              <a:t>Hands-On</a:t>
            </a:r>
            <a:endParaRPr dirty="0"/>
          </a:p>
          <a:p>
            <a:pPr>
              <a:buSzPts val="2400"/>
            </a:pPr>
            <a:r>
              <a:rPr lang="en-US" dirty="0"/>
              <a:t>Technical Details</a:t>
            </a:r>
            <a:endParaRPr dirty="0"/>
          </a:p>
          <a:p>
            <a:pPr>
              <a:buSzPts val="2400"/>
            </a:pPr>
            <a:r>
              <a:rPr lang="en-US" dirty="0"/>
              <a:t>The Samvera Pitch</a:t>
            </a:r>
            <a:endParaRPr dirty="0"/>
          </a:p>
          <a:p>
            <a:pPr>
              <a:buSzPts val="2400"/>
            </a:pPr>
            <a:r>
              <a:rPr lang="en-US" dirty="0"/>
              <a:t>What Next?</a:t>
            </a:r>
            <a:endParaRPr dirty="0"/>
          </a:p>
          <a:p>
            <a:pPr>
              <a:buSzPts val="2400"/>
            </a:pPr>
            <a:r>
              <a:rPr lang="en-US" dirty="0"/>
              <a:t>Q &amp; A</a:t>
            </a:r>
            <a:endParaRPr dirty="0"/>
          </a:p>
        </p:txBody>
      </p:sp>
    </p:spTree>
    <p:extLst>
      <p:ext uri="{BB962C8B-B14F-4D97-AF65-F5344CB8AC3E}">
        <p14:creationId xmlns:p14="http://schemas.microsoft.com/office/powerpoint/2010/main" val="4120897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7"/>
          <p:cNvSpPr txBox="1">
            <a:spLocks noGrp="1"/>
          </p:cNvSpPr>
          <p:nvPr>
            <p:ph type="title"/>
          </p:nvPr>
        </p:nvSpPr>
        <p:spPr>
          <a:xfrm>
            <a:off x="838200" y="234497"/>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Alexandria Digital Research Library</a:t>
            </a:r>
            <a:endParaRPr dirty="0"/>
          </a:p>
        </p:txBody>
      </p:sp>
      <p:sp>
        <p:nvSpPr>
          <p:cNvPr id="426" name="Google Shape;426;p57"/>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a:buSzPts val="3000"/>
            </a:pPr>
            <a:r>
              <a:rPr lang="en-US" dirty="0"/>
              <a:t>Fedora 4 + RDF based</a:t>
            </a:r>
            <a:endParaRPr dirty="0"/>
          </a:p>
          <a:p>
            <a:pPr>
              <a:spcBef>
                <a:spcPts val="1333"/>
              </a:spcBef>
              <a:buSzPts val="3000"/>
            </a:pPr>
            <a:r>
              <a:rPr lang="en-US" dirty="0"/>
              <a:t>Broadly focused Institutional Repository hosting multiple content types</a:t>
            </a:r>
            <a:endParaRPr dirty="0"/>
          </a:p>
          <a:p>
            <a:pPr>
              <a:spcBef>
                <a:spcPts val="1333"/>
              </a:spcBef>
              <a:buSzPts val="3000"/>
            </a:pPr>
            <a:r>
              <a:rPr lang="en-US" dirty="0"/>
              <a:t>Includes a mix of born digital and digitized content</a:t>
            </a:r>
            <a:br>
              <a:rPr lang="en-US" dirty="0"/>
            </a:br>
            <a:endParaRPr dirty="0"/>
          </a:p>
          <a:p>
            <a:pPr>
              <a:spcBef>
                <a:spcPts val="1333"/>
              </a:spcBef>
              <a:spcAft>
                <a:spcPts val="1333"/>
              </a:spcAft>
            </a:pPr>
            <a:r>
              <a:rPr lang="en-US" dirty="0"/>
              <a:t>Live Site: </a:t>
            </a:r>
            <a:r>
              <a:rPr lang="en-US" u="sng" dirty="0">
                <a:solidFill>
                  <a:schemeClr val="hlink"/>
                </a:solidFill>
                <a:hlinkClick r:id="rId3"/>
              </a:rPr>
              <a:t>https://www.alexandria.ucsb.edu</a:t>
            </a:r>
            <a:r>
              <a:rPr lang="en-US" dirty="0"/>
              <a:t> </a:t>
            </a:r>
            <a:endParaRPr dirty="0"/>
          </a:p>
        </p:txBody>
      </p:sp>
    </p:spTree>
    <p:extLst>
      <p:ext uri="{BB962C8B-B14F-4D97-AF65-F5344CB8AC3E}">
        <p14:creationId xmlns:p14="http://schemas.microsoft.com/office/powerpoint/2010/main" val="4073326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8"/>
          <p:cNvSpPr txBox="1">
            <a:spLocks noGrp="1"/>
          </p:cNvSpPr>
          <p:nvPr>
            <p:ph type="title"/>
          </p:nvPr>
        </p:nvSpPr>
        <p:spPr>
          <a:xfrm>
            <a:off x="838200" y="198871"/>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Earthworks</a:t>
            </a:r>
            <a:endParaRPr dirty="0"/>
          </a:p>
        </p:txBody>
      </p:sp>
      <p:sp>
        <p:nvSpPr>
          <p:cNvPr id="432" name="Google Shape;432;p58"/>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a:buSzPts val="3000"/>
            </a:pPr>
            <a:r>
              <a:rPr lang="en-US" dirty="0"/>
              <a:t>Heterogeneous GIS Content</a:t>
            </a:r>
            <a:endParaRPr dirty="0"/>
          </a:p>
          <a:p>
            <a:pPr>
              <a:spcBef>
                <a:spcPts val="1333"/>
              </a:spcBef>
              <a:buSzPts val="3000"/>
            </a:pPr>
            <a:r>
              <a:rPr lang="en-US" dirty="0"/>
              <a:t>Search and browse augmented by spatial search functions</a:t>
            </a:r>
            <a:endParaRPr dirty="0"/>
          </a:p>
          <a:p>
            <a:pPr>
              <a:spcBef>
                <a:spcPts val="1333"/>
              </a:spcBef>
              <a:buSzPts val="3000"/>
            </a:pPr>
            <a:r>
              <a:rPr lang="en-US" dirty="0"/>
              <a:t>Includes content harvested from multiple sources</a:t>
            </a:r>
            <a:br>
              <a:rPr lang="en-US" dirty="0"/>
            </a:br>
            <a:endParaRPr dirty="0"/>
          </a:p>
          <a:p>
            <a:pPr>
              <a:spcBef>
                <a:spcPts val="1333"/>
              </a:spcBef>
              <a:spcAft>
                <a:spcPts val="1333"/>
              </a:spcAft>
            </a:pPr>
            <a:r>
              <a:rPr lang="en-US" dirty="0"/>
              <a:t>Live Site: </a:t>
            </a:r>
            <a:r>
              <a:rPr lang="en-US" u="sng" dirty="0">
                <a:solidFill>
                  <a:schemeClr val="hlink"/>
                </a:solidFill>
                <a:hlinkClick r:id="rId3"/>
              </a:rPr>
              <a:t>https://earthworks.stanford.edu</a:t>
            </a:r>
            <a:r>
              <a:rPr lang="en-US" dirty="0"/>
              <a:t>  </a:t>
            </a:r>
            <a:endParaRPr dirty="0"/>
          </a:p>
        </p:txBody>
      </p:sp>
    </p:spTree>
    <p:extLst>
      <p:ext uri="{BB962C8B-B14F-4D97-AF65-F5344CB8AC3E}">
        <p14:creationId xmlns:p14="http://schemas.microsoft.com/office/powerpoint/2010/main" val="2732813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9"/>
          <p:cNvSpPr txBox="1">
            <a:spLocks noGrp="1"/>
          </p:cNvSpPr>
          <p:nvPr>
            <p:ph type="title"/>
          </p:nvPr>
        </p:nvSpPr>
        <p:spPr>
          <a:xfrm>
            <a:off x="838200" y="222621"/>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King’s Fund Digital Archive</a:t>
            </a:r>
            <a:endParaRPr dirty="0"/>
          </a:p>
        </p:txBody>
      </p:sp>
      <p:sp>
        <p:nvSpPr>
          <p:cNvPr id="438" name="Google Shape;438;p59"/>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a:buSzPts val="3000"/>
            </a:pPr>
            <a:r>
              <a:rPr lang="en-US" dirty="0"/>
              <a:t>Running on Hyku software</a:t>
            </a:r>
            <a:br>
              <a:rPr lang="en-US" dirty="0"/>
            </a:br>
            <a:endParaRPr dirty="0"/>
          </a:p>
          <a:p>
            <a:pPr>
              <a:spcBef>
                <a:spcPts val="1333"/>
              </a:spcBef>
              <a:buSzPts val="3000"/>
            </a:pPr>
            <a:r>
              <a:rPr lang="en-US" dirty="0" err="1"/>
              <a:t>Digitised</a:t>
            </a:r>
            <a:r>
              <a:rPr lang="en-US" dirty="0"/>
              <a:t> publications by the King’s Fund</a:t>
            </a:r>
            <a:br>
              <a:rPr lang="en-US" dirty="0"/>
            </a:br>
            <a:endParaRPr dirty="0"/>
          </a:p>
          <a:p>
            <a:pPr>
              <a:spcBef>
                <a:spcPts val="1333"/>
              </a:spcBef>
              <a:buSzPts val="3000"/>
            </a:pPr>
            <a:r>
              <a:rPr lang="en-US" dirty="0"/>
              <a:t>Heavy use of IIIF and Universal Viewer</a:t>
            </a:r>
            <a:br>
              <a:rPr lang="en-US" dirty="0"/>
            </a:br>
            <a:endParaRPr dirty="0"/>
          </a:p>
          <a:p>
            <a:pPr>
              <a:spcBef>
                <a:spcPts val="1333"/>
              </a:spcBef>
              <a:spcAft>
                <a:spcPts val="1333"/>
              </a:spcAft>
            </a:pPr>
            <a:r>
              <a:rPr lang="en-US" dirty="0"/>
              <a:t>Live Site: </a:t>
            </a:r>
            <a:r>
              <a:rPr lang="en-US" u="sng" dirty="0">
                <a:solidFill>
                  <a:schemeClr val="hlink"/>
                </a:solidFill>
                <a:hlinkClick r:id="rId3"/>
              </a:rPr>
              <a:t>https://archive.kingsfund.org.uk/</a:t>
            </a:r>
            <a:r>
              <a:rPr lang="en-US" u="none" dirty="0">
                <a:solidFill>
                  <a:schemeClr val="dk1"/>
                </a:solidFill>
              </a:rPr>
              <a:t> </a:t>
            </a:r>
            <a:endParaRPr dirty="0"/>
          </a:p>
        </p:txBody>
      </p:sp>
    </p:spTree>
    <p:extLst>
      <p:ext uri="{BB962C8B-B14F-4D97-AF65-F5344CB8AC3E}">
        <p14:creationId xmlns:p14="http://schemas.microsoft.com/office/powerpoint/2010/main" val="671120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0"/>
          <p:cNvSpPr txBox="1">
            <a:spLocks noGrp="1"/>
          </p:cNvSpPr>
          <p:nvPr>
            <p:ph type="title"/>
          </p:nvPr>
        </p:nvSpPr>
        <p:spPr>
          <a:xfrm>
            <a:off x="838200" y="198871"/>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Emory ETD Repository</a:t>
            </a:r>
            <a:endParaRPr dirty="0"/>
          </a:p>
        </p:txBody>
      </p:sp>
      <p:sp>
        <p:nvSpPr>
          <p:cNvPr id="444" name="Google Shape;444;p60"/>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a:buSzPts val="3000"/>
            </a:pPr>
            <a:r>
              <a:rPr lang="en-US" dirty="0"/>
              <a:t>Hyrax Development</a:t>
            </a:r>
            <a:br>
              <a:rPr lang="en-US" dirty="0"/>
            </a:br>
            <a:endParaRPr dirty="0"/>
          </a:p>
          <a:p>
            <a:pPr>
              <a:spcBef>
                <a:spcPts val="1333"/>
              </a:spcBef>
              <a:buSzPts val="3000"/>
            </a:pPr>
            <a:r>
              <a:rPr lang="en-US" dirty="0"/>
              <a:t>Electronic Theses and Dissertations focus</a:t>
            </a:r>
            <a:br>
              <a:rPr lang="en-US" dirty="0"/>
            </a:br>
            <a:endParaRPr dirty="0"/>
          </a:p>
          <a:p>
            <a:pPr>
              <a:spcBef>
                <a:spcPts val="1333"/>
              </a:spcBef>
              <a:buSzPts val="3000"/>
            </a:pPr>
            <a:r>
              <a:rPr lang="en-US" dirty="0"/>
              <a:t>Student submission and workflow focused</a:t>
            </a:r>
            <a:br>
              <a:rPr lang="en-US" dirty="0"/>
            </a:br>
            <a:endParaRPr dirty="0"/>
          </a:p>
          <a:p>
            <a:pPr>
              <a:spcBef>
                <a:spcPts val="1333"/>
              </a:spcBef>
              <a:spcAft>
                <a:spcPts val="1333"/>
              </a:spcAft>
            </a:pPr>
            <a:r>
              <a:rPr lang="en-US" dirty="0"/>
              <a:t>Live Site: </a:t>
            </a:r>
            <a:r>
              <a:rPr lang="en-US" u="sng" dirty="0">
                <a:solidFill>
                  <a:schemeClr val="hlink"/>
                </a:solidFill>
                <a:hlinkClick r:id="rId3"/>
              </a:rPr>
              <a:t>https://etd.library.emory.edu</a:t>
            </a:r>
            <a:r>
              <a:rPr lang="en-US" dirty="0"/>
              <a:t> </a:t>
            </a:r>
            <a:endParaRPr dirty="0"/>
          </a:p>
        </p:txBody>
      </p:sp>
    </p:spTree>
    <p:extLst>
      <p:ext uri="{BB962C8B-B14F-4D97-AF65-F5344CB8AC3E}">
        <p14:creationId xmlns:p14="http://schemas.microsoft.com/office/powerpoint/2010/main" val="2085192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E7BC8-A937-4C32-9D5D-768057BCAF26}"/>
              </a:ext>
            </a:extLst>
          </p:cNvPr>
          <p:cNvSpPr>
            <a:spLocks noGrp="1"/>
          </p:cNvSpPr>
          <p:nvPr>
            <p:ph type="title"/>
          </p:nvPr>
        </p:nvSpPr>
        <p:spPr>
          <a:xfrm>
            <a:off x="838200" y="852012"/>
            <a:ext cx="10515600" cy="1325563"/>
          </a:xfrm>
        </p:spPr>
        <p:txBody>
          <a:bodyPr/>
          <a:lstStyle/>
          <a:p>
            <a:r>
              <a:rPr lang="en-GB" dirty="0"/>
              <a:t>Hands-On</a:t>
            </a:r>
          </a:p>
        </p:txBody>
      </p:sp>
      <p:sp>
        <p:nvSpPr>
          <p:cNvPr id="3" name="Content Placeholder 2">
            <a:extLst>
              <a:ext uri="{FF2B5EF4-FFF2-40B4-BE49-F238E27FC236}">
                <a16:creationId xmlns:a16="http://schemas.microsoft.com/office/drawing/2014/main" id="{0170B041-E724-456C-91E1-A9DD3A7E0D50}"/>
              </a:ext>
            </a:extLst>
          </p:cNvPr>
          <p:cNvSpPr>
            <a:spLocks noGrp="1"/>
          </p:cNvSpPr>
          <p:nvPr>
            <p:ph idx="1"/>
          </p:nvPr>
        </p:nvSpPr>
        <p:spPr/>
        <p:txBody>
          <a:bodyPr/>
          <a:lstStyle/>
          <a:p>
            <a:endParaRPr lang="en-GB" dirty="0"/>
          </a:p>
          <a:p>
            <a:endParaRPr lang="en-GB" dirty="0"/>
          </a:p>
          <a:p>
            <a:endParaRPr lang="en-GB" dirty="0"/>
          </a:p>
          <a:p>
            <a:r>
              <a:rPr lang="en-GB" dirty="0"/>
              <a:t>Any questions so far?</a:t>
            </a:r>
          </a:p>
        </p:txBody>
      </p:sp>
    </p:spTree>
    <p:extLst>
      <p:ext uri="{BB962C8B-B14F-4D97-AF65-F5344CB8AC3E}">
        <p14:creationId xmlns:p14="http://schemas.microsoft.com/office/powerpoint/2010/main" val="404446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2"/>
          <p:cNvSpPr txBox="1">
            <a:spLocks noGrp="1"/>
          </p:cNvSpPr>
          <p:nvPr>
            <p:ph type="title"/>
          </p:nvPr>
        </p:nvSpPr>
        <p:spPr>
          <a:xfrm>
            <a:off x="838200" y="234497"/>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Create an account</a:t>
            </a:r>
            <a:endParaRPr dirty="0"/>
          </a:p>
        </p:txBody>
      </p:sp>
      <p:sp>
        <p:nvSpPr>
          <p:cNvPr id="459" name="Google Shape;459;p62"/>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indent="-507987">
              <a:buSzPts val="2400"/>
              <a:buFont typeface="Arial"/>
              <a:buAutoNum type="arabicPeriod"/>
            </a:pPr>
            <a:r>
              <a:rPr lang="en-US" dirty="0"/>
              <a:t>Visit </a:t>
            </a:r>
            <a:r>
              <a:rPr lang="en-US" u="sng" dirty="0">
                <a:solidFill>
                  <a:schemeClr val="hlink"/>
                </a:solidFill>
                <a:hlinkClick r:id="rId3"/>
              </a:rPr>
              <a:t>http://connect18.demos.leaf.ulcc.ac.uk</a:t>
            </a:r>
            <a:r>
              <a:rPr lang="en-US" u="none" dirty="0">
                <a:solidFill>
                  <a:schemeClr val="dk1"/>
                </a:solidFill>
              </a:rPr>
              <a:t> </a:t>
            </a:r>
            <a:endParaRPr dirty="0"/>
          </a:p>
          <a:p>
            <a:pPr indent="-507987">
              <a:spcBef>
                <a:spcPts val="1333"/>
              </a:spcBef>
              <a:buSzPts val="2400"/>
              <a:buFont typeface="Arial"/>
              <a:buAutoNum type="arabicPeriod"/>
            </a:pPr>
            <a:r>
              <a:rPr lang="en-US" dirty="0"/>
              <a:t>Click the Login link</a:t>
            </a:r>
            <a:endParaRPr dirty="0"/>
          </a:p>
          <a:p>
            <a:pPr indent="-507987">
              <a:spcBef>
                <a:spcPts val="1333"/>
              </a:spcBef>
              <a:buSzPts val="2400"/>
              <a:buFont typeface="Arial"/>
              <a:buAutoNum type="arabicPeriod"/>
            </a:pPr>
            <a:r>
              <a:rPr lang="en-US" dirty="0"/>
              <a:t>Click on “</a:t>
            </a:r>
            <a:r>
              <a:rPr lang="en-US" u="sng" dirty="0">
                <a:solidFill>
                  <a:schemeClr val="hlink"/>
                </a:solidFill>
                <a:hlinkClick r:id="rId4"/>
              </a:rPr>
              <a:t>Sign Up</a:t>
            </a:r>
            <a:r>
              <a:rPr lang="en-US" dirty="0"/>
              <a:t>”   (just under the Login button)</a:t>
            </a:r>
            <a:endParaRPr dirty="0"/>
          </a:p>
          <a:p>
            <a:pPr indent="-507987">
              <a:spcBef>
                <a:spcPts val="1333"/>
              </a:spcBef>
              <a:spcAft>
                <a:spcPts val="1333"/>
              </a:spcAft>
              <a:buSzPts val="2400"/>
              <a:buFont typeface="Arial"/>
              <a:buAutoNum type="arabicPeriod"/>
            </a:pPr>
            <a:r>
              <a:rPr lang="en-US" dirty="0"/>
              <a:t>Enter your e-mail, choose a password, and click on “Sign Up”</a:t>
            </a:r>
            <a:endParaRPr dirty="0"/>
          </a:p>
        </p:txBody>
      </p:sp>
    </p:spTree>
    <p:extLst>
      <p:ext uri="{BB962C8B-B14F-4D97-AF65-F5344CB8AC3E}">
        <p14:creationId xmlns:p14="http://schemas.microsoft.com/office/powerpoint/2010/main" val="4114342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3"/>
          <p:cNvSpPr txBox="1">
            <a:spLocks noGrp="1"/>
          </p:cNvSpPr>
          <p:nvPr>
            <p:ph type="title"/>
          </p:nvPr>
        </p:nvSpPr>
        <p:spPr>
          <a:xfrm>
            <a:off x="838200" y="270122"/>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Deposit a new work</a:t>
            </a:r>
            <a:endParaRPr dirty="0"/>
          </a:p>
        </p:txBody>
      </p:sp>
      <p:sp>
        <p:nvSpPr>
          <p:cNvPr id="465" name="Google Shape;465;p63"/>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marL="514350" indent="-514350">
              <a:buSzPts val="2400"/>
              <a:buFont typeface="+mj-lt"/>
              <a:buAutoNum type="arabicPeriod"/>
            </a:pPr>
            <a:r>
              <a:rPr lang="en-US" dirty="0"/>
              <a:t>Click on the logo in the upper left corner</a:t>
            </a:r>
            <a:endParaRPr dirty="0"/>
          </a:p>
          <a:p>
            <a:pPr marL="514350" indent="-514350">
              <a:spcBef>
                <a:spcPts val="1333"/>
              </a:spcBef>
              <a:buSzPts val="2400"/>
              <a:buFont typeface="+mj-lt"/>
              <a:buAutoNum type="arabicPeriod"/>
            </a:pPr>
            <a:r>
              <a:rPr lang="en-US" dirty="0"/>
              <a:t>Click on the “</a:t>
            </a:r>
            <a:r>
              <a:rPr lang="en-US" u="sng" dirty="0">
                <a:solidFill>
                  <a:schemeClr val="hlink"/>
                </a:solidFill>
                <a:hlinkClick r:id="rId3"/>
              </a:rPr>
              <a:t>Share Your Work</a:t>
            </a:r>
            <a:r>
              <a:rPr lang="en-US" dirty="0"/>
              <a:t>” button</a:t>
            </a:r>
            <a:endParaRPr dirty="0"/>
          </a:p>
          <a:p>
            <a:pPr marL="514350" indent="-514350">
              <a:spcBef>
                <a:spcPts val="1333"/>
              </a:spcBef>
              <a:buSzPts val="2400"/>
              <a:buFont typeface="+mj-lt"/>
              <a:buAutoNum type="arabicPeriod"/>
            </a:pPr>
            <a:r>
              <a:rPr lang="en-US" dirty="0"/>
              <a:t>Select a type of work</a:t>
            </a:r>
            <a:endParaRPr dirty="0"/>
          </a:p>
          <a:p>
            <a:pPr marL="514350" indent="-514350">
              <a:spcBef>
                <a:spcPts val="1333"/>
              </a:spcBef>
              <a:buSzPts val="2400"/>
              <a:buFont typeface="+mj-lt"/>
              <a:buAutoNum type="arabicPeriod"/>
            </a:pPr>
            <a:r>
              <a:rPr lang="en-US" dirty="0"/>
              <a:t>Add required metadata, attach a file, choose visibility, accept the deposit agreement</a:t>
            </a:r>
            <a:endParaRPr dirty="0"/>
          </a:p>
          <a:p>
            <a:pPr marL="514350" indent="-514350">
              <a:spcBef>
                <a:spcPts val="1333"/>
              </a:spcBef>
              <a:spcAft>
                <a:spcPts val="1333"/>
              </a:spcAft>
              <a:buSzPts val="2400"/>
              <a:buFont typeface="+mj-lt"/>
              <a:buAutoNum type="arabicPeriod"/>
            </a:pPr>
            <a:r>
              <a:rPr lang="en-US" dirty="0"/>
              <a:t>Save your work</a:t>
            </a:r>
            <a:endParaRPr dirty="0"/>
          </a:p>
        </p:txBody>
      </p:sp>
    </p:spTree>
    <p:extLst>
      <p:ext uri="{BB962C8B-B14F-4D97-AF65-F5344CB8AC3E}">
        <p14:creationId xmlns:p14="http://schemas.microsoft.com/office/powerpoint/2010/main" val="4202827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4"/>
          <p:cNvSpPr txBox="1">
            <a:spLocks noGrp="1"/>
          </p:cNvSpPr>
          <p:nvPr>
            <p:ph type="title"/>
          </p:nvPr>
        </p:nvSpPr>
        <p:spPr>
          <a:xfrm>
            <a:off x="838200" y="210746"/>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Edit your work</a:t>
            </a:r>
            <a:endParaRPr dirty="0"/>
          </a:p>
        </p:txBody>
      </p:sp>
      <p:sp>
        <p:nvSpPr>
          <p:cNvPr id="471" name="Google Shape;471;p64"/>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indent="-507987">
              <a:buSzPts val="2400"/>
              <a:buFont typeface="Arial"/>
              <a:buAutoNum type="arabicPeriod"/>
            </a:pPr>
            <a:r>
              <a:rPr lang="en-US"/>
              <a:t>Choose “Dashboard” from the menu in the upper right corner</a:t>
            </a:r>
            <a:endParaRPr/>
          </a:p>
          <a:p>
            <a:pPr indent="-507987">
              <a:spcBef>
                <a:spcPts val="1333"/>
              </a:spcBef>
              <a:buSzPts val="2400"/>
              <a:buFont typeface="Arial"/>
              <a:buAutoNum type="arabicPeriod"/>
            </a:pPr>
            <a:r>
              <a:rPr lang="en-US"/>
              <a:t>Click on </a:t>
            </a:r>
            <a:r>
              <a:rPr lang="en-US" u="sng">
                <a:solidFill>
                  <a:schemeClr val="hlink"/>
                </a:solidFill>
                <a:hlinkClick r:id="rId3"/>
              </a:rPr>
              <a:t>Works</a:t>
            </a:r>
            <a:endParaRPr/>
          </a:p>
          <a:p>
            <a:pPr indent="-507987">
              <a:spcBef>
                <a:spcPts val="1333"/>
              </a:spcBef>
              <a:buSzPts val="2400"/>
              <a:buFont typeface="Arial"/>
              <a:buAutoNum type="arabicPeriod"/>
            </a:pPr>
            <a:r>
              <a:rPr lang="en-US"/>
              <a:t>Use the “Actions” dropdown to choose edit </a:t>
            </a:r>
            <a:endParaRPr/>
          </a:p>
          <a:p>
            <a:pPr indent="-507987">
              <a:spcBef>
                <a:spcPts val="1333"/>
              </a:spcBef>
              <a:buSzPts val="2400"/>
              <a:buFont typeface="Arial"/>
              <a:buAutoNum type="arabicPeriod"/>
            </a:pPr>
            <a:r>
              <a:rPr lang="en-US"/>
              <a:t>Enter some data in “Additional Fields”</a:t>
            </a:r>
            <a:endParaRPr/>
          </a:p>
          <a:p>
            <a:pPr indent="-507987">
              <a:spcBef>
                <a:spcPts val="1333"/>
              </a:spcBef>
              <a:spcAft>
                <a:spcPts val="1333"/>
              </a:spcAft>
              <a:buSzPts val="2400"/>
              <a:buFont typeface="Arial"/>
              <a:buAutoNum type="arabicPeriod"/>
            </a:pPr>
            <a:r>
              <a:rPr lang="en-US"/>
              <a:t>Add a file or two, update versions</a:t>
            </a:r>
            <a:endParaRPr/>
          </a:p>
        </p:txBody>
      </p:sp>
    </p:spTree>
    <p:extLst>
      <p:ext uri="{BB962C8B-B14F-4D97-AF65-F5344CB8AC3E}">
        <p14:creationId xmlns:p14="http://schemas.microsoft.com/office/powerpoint/2010/main" val="3683260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5"/>
          <p:cNvSpPr txBox="1">
            <a:spLocks noGrp="1"/>
          </p:cNvSpPr>
          <p:nvPr>
            <p:ph type="title"/>
          </p:nvPr>
        </p:nvSpPr>
        <p:spPr>
          <a:xfrm>
            <a:off x="838200" y="234496"/>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Browse content</a:t>
            </a:r>
            <a:endParaRPr dirty="0"/>
          </a:p>
        </p:txBody>
      </p:sp>
      <p:sp>
        <p:nvSpPr>
          <p:cNvPr id="477" name="Google Shape;477;p65"/>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indent="-507987">
              <a:buSzPts val="2400"/>
              <a:buFont typeface="Arial"/>
              <a:buAutoNum type="arabicPeriod"/>
            </a:pPr>
            <a:r>
              <a:rPr lang="en-US" sz="3200"/>
              <a:t>Click on the logo in the upper left</a:t>
            </a:r>
            <a:endParaRPr sz="3200"/>
          </a:p>
          <a:p>
            <a:pPr indent="-507987">
              <a:spcBef>
                <a:spcPts val="1333"/>
              </a:spcBef>
              <a:buSzPts val="2400"/>
              <a:buFont typeface="Arial"/>
              <a:buAutoNum type="arabicPeriod"/>
            </a:pPr>
            <a:r>
              <a:rPr lang="en-US" sz="3200"/>
              <a:t>Click on the </a:t>
            </a:r>
            <a:r>
              <a:rPr lang="en-US" sz="3200" u="sng">
                <a:solidFill>
                  <a:schemeClr val="hlink"/>
                </a:solidFill>
                <a:hlinkClick r:id="rId3"/>
              </a:rPr>
              <a:t>search icon</a:t>
            </a:r>
            <a:r>
              <a:rPr lang="en-US" sz="3200"/>
              <a:t> to browse the repository</a:t>
            </a:r>
            <a:endParaRPr sz="3200"/>
          </a:p>
          <a:p>
            <a:pPr indent="-507987">
              <a:spcBef>
                <a:spcPts val="1333"/>
              </a:spcBef>
              <a:buSzPts val="2400"/>
              <a:buFont typeface="Arial"/>
              <a:buAutoNum type="arabicPeriod"/>
            </a:pPr>
            <a:r>
              <a:rPr lang="en-US" sz="3200"/>
              <a:t>Use search and facet to narrow results</a:t>
            </a:r>
            <a:endParaRPr sz="3200"/>
          </a:p>
          <a:p>
            <a:pPr indent="-507987">
              <a:spcBef>
                <a:spcPts val="1333"/>
              </a:spcBef>
              <a:buSzPts val="2400"/>
              <a:buFont typeface="Arial"/>
              <a:buAutoNum type="arabicPeriod"/>
            </a:pPr>
            <a:r>
              <a:rPr lang="en-US" sz="3200"/>
              <a:t>View some items</a:t>
            </a:r>
            <a:endParaRPr sz="3200"/>
          </a:p>
          <a:p>
            <a:pPr indent="-507987">
              <a:spcBef>
                <a:spcPts val="1333"/>
              </a:spcBef>
              <a:buSzPts val="2400"/>
              <a:buFont typeface="Arial"/>
              <a:buAutoNum type="arabicPeriod"/>
            </a:pPr>
            <a:r>
              <a:rPr lang="en-US" sz="3200"/>
              <a:t>Is your item there?</a:t>
            </a:r>
            <a:endParaRPr sz="3200"/>
          </a:p>
          <a:p>
            <a:pPr indent="-507987">
              <a:spcBef>
                <a:spcPts val="1333"/>
              </a:spcBef>
              <a:spcAft>
                <a:spcPts val="1333"/>
              </a:spcAft>
              <a:buSzPts val="2400"/>
              <a:buFont typeface="Arial"/>
              <a:buAutoNum type="arabicPeriod"/>
            </a:pPr>
            <a:r>
              <a:rPr lang="en-US" sz="3200"/>
              <a:t>Log-out - how does your experience differ?</a:t>
            </a:r>
            <a:endParaRPr sz="3200"/>
          </a:p>
        </p:txBody>
      </p:sp>
    </p:spTree>
    <p:extLst>
      <p:ext uri="{BB962C8B-B14F-4D97-AF65-F5344CB8AC3E}">
        <p14:creationId xmlns:p14="http://schemas.microsoft.com/office/powerpoint/2010/main" val="4231516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6"/>
          <p:cNvSpPr txBox="1">
            <a:spLocks noGrp="1"/>
          </p:cNvSpPr>
          <p:nvPr>
            <p:ph type="title"/>
          </p:nvPr>
        </p:nvSpPr>
        <p:spPr>
          <a:xfrm>
            <a:off x="838200" y="234496"/>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Deposit a new work</a:t>
            </a:r>
            <a:endParaRPr dirty="0"/>
          </a:p>
        </p:txBody>
      </p:sp>
      <p:sp>
        <p:nvSpPr>
          <p:cNvPr id="483" name="Google Shape;483;p66"/>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marL="514350" indent="-514350">
              <a:buSzPts val="2400"/>
              <a:buFont typeface="+mj-lt"/>
              <a:buAutoNum type="arabicPeriod"/>
            </a:pPr>
            <a:r>
              <a:rPr lang="en-US" dirty="0"/>
              <a:t>Reminder: Logo, Share, Select</a:t>
            </a:r>
            <a:endParaRPr dirty="0"/>
          </a:p>
          <a:p>
            <a:pPr marL="514350" indent="-514350">
              <a:spcBef>
                <a:spcPts val="1333"/>
              </a:spcBef>
              <a:buSzPts val="2400"/>
              <a:buFont typeface="+mj-lt"/>
              <a:buAutoNum type="arabicPeriod"/>
            </a:pPr>
            <a:r>
              <a:rPr lang="en-US" dirty="0"/>
              <a:t>Add required metadata, attach a file, choose visibility, accept the deposit agreement</a:t>
            </a:r>
            <a:endParaRPr dirty="0"/>
          </a:p>
          <a:p>
            <a:pPr marL="514350" indent="-514350">
              <a:spcBef>
                <a:spcPts val="1333"/>
              </a:spcBef>
              <a:spcAft>
                <a:spcPts val="1333"/>
              </a:spcAft>
              <a:buSzPts val="2400"/>
              <a:buFont typeface="+mj-lt"/>
              <a:buAutoNum type="arabicPeriod"/>
            </a:pPr>
            <a:r>
              <a:rPr lang="en-US" dirty="0"/>
              <a:t>Save your work</a:t>
            </a:r>
            <a:endParaRPr dirty="0"/>
          </a:p>
        </p:txBody>
      </p:sp>
    </p:spTree>
    <p:extLst>
      <p:ext uri="{BB962C8B-B14F-4D97-AF65-F5344CB8AC3E}">
        <p14:creationId xmlns:p14="http://schemas.microsoft.com/office/powerpoint/2010/main" val="33167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1"/>
          <p:cNvSpPr txBox="1">
            <a:spLocks noGrp="1"/>
          </p:cNvSpPr>
          <p:nvPr>
            <p:ph type="title"/>
          </p:nvPr>
        </p:nvSpPr>
        <p:spPr>
          <a:prstGeom prst="rect">
            <a:avLst/>
          </a:prstGeom>
          <a:noFill/>
          <a:ln>
            <a:noFill/>
          </a:ln>
        </p:spPr>
        <p:txBody>
          <a:bodyPr spcFirstLastPara="1" vert="horz" wrap="square" lIns="121900" tIns="121900" rIns="121900" bIns="121900" rtlCol="0" anchor="b" anchorCtr="0">
            <a:noAutofit/>
          </a:bodyPr>
          <a:lstStyle/>
          <a:p>
            <a:r>
              <a:rPr lang="en-US"/>
              <a:t>Samvera Overview</a:t>
            </a:r>
            <a:endParaRPr/>
          </a:p>
        </p:txBody>
      </p:sp>
      <p:sp>
        <p:nvSpPr>
          <p:cNvPr id="172" name="Google Shape;172;p31"/>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endParaRPr lang="en-US" dirty="0"/>
          </a:p>
          <a:p>
            <a:r>
              <a:rPr lang="en-US" dirty="0"/>
              <a:t>What is it?</a:t>
            </a:r>
          </a:p>
          <a:p>
            <a:endParaRPr dirty="0"/>
          </a:p>
          <a:p>
            <a:r>
              <a:rPr lang="en-US" dirty="0"/>
              <a:t>What does it do?</a:t>
            </a:r>
          </a:p>
          <a:p>
            <a:endParaRPr lang="en-US" dirty="0"/>
          </a:p>
          <a:p>
            <a:r>
              <a:rPr lang="en-US" dirty="0"/>
              <a:t>Why is it different?</a:t>
            </a:r>
          </a:p>
          <a:p>
            <a:endParaRPr dirty="0"/>
          </a:p>
        </p:txBody>
      </p:sp>
    </p:spTree>
    <p:extLst>
      <p:ext uri="{BB962C8B-B14F-4D97-AF65-F5344CB8AC3E}">
        <p14:creationId xmlns:p14="http://schemas.microsoft.com/office/powerpoint/2010/main" val="508107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7"/>
          <p:cNvSpPr txBox="1">
            <a:spLocks noGrp="1"/>
          </p:cNvSpPr>
          <p:nvPr>
            <p:ph type="title"/>
          </p:nvPr>
        </p:nvSpPr>
        <p:spPr>
          <a:xfrm>
            <a:off x="838200" y="246372"/>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View your work?</a:t>
            </a:r>
            <a:endParaRPr dirty="0"/>
          </a:p>
        </p:txBody>
      </p:sp>
      <p:sp>
        <p:nvSpPr>
          <p:cNvPr id="489" name="Google Shape;489;p67"/>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indent="-507987">
              <a:buSzPts val="2400"/>
              <a:buFont typeface="Arial"/>
              <a:buAutoNum type="arabicPeriod"/>
            </a:pPr>
            <a:r>
              <a:rPr lang="en-US" dirty="0"/>
              <a:t>Reminder: dashboard, works</a:t>
            </a:r>
            <a:endParaRPr dirty="0"/>
          </a:p>
          <a:p>
            <a:pPr indent="-507987">
              <a:spcBef>
                <a:spcPts val="1333"/>
              </a:spcBef>
              <a:buSzPts val="2400"/>
              <a:buFont typeface="Arial"/>
              <a:buAutoNum type="arabicPeriod"/>
            </a:pPr>
            <a:r>
              <a:rPr lang="en-US" dirty="0"/>
              <a:t>What do you see?</a:t>
            </a:r>
            <a:endParaRPr dirty="0"/>
          </a:p>
          <a:p>
            <a:pPr indent="-507987">
              <a:spcBef>
                <a:spcPts val="1333"/>
              </a:spcBef>
              <a:buSzPts val="2400"/>
              <a:buFont typeface="Arial"/>
              <a:buAutoNum type="arabicPeriod"/>
            </a:pPr>
            <a:r>
              <a:rPr lang="en-US" dirty="0"/>
              <a:t>What does your administrator see?</a:t>
            </a:r>
            <a:endParaRPr dirty="0"/>
          </a:p>
          <a:p>
            <a:pPr indent="-507987">
              <a:spcBef>
                <a:spcPts val="1333"/>
              </a:spcBef>
              <a:buSzPts val="2400"/>
              <a:buFont typeface="Arial"/>
              <a:buAutoNum type="arabicPeriod"/>
            </a:pPr>
            <a:r>
              <a:rPr lang="en-US" dirty="0"/>
              <a:t>Approve some works (Admins)</a:t>
            </a:r>
            <a:endParaRPr dirty="0"/>
          </a:p>
          <a:p>
            <a:pPr lvl="1" indent="-474121">
              <a:spcBef>
                <a:spcPts val="1333"/>
              </a:spcBef>
              <a:buSzPts val="2000"/>
              <a:buFont typeface="Arial"/>
              <a:buAutoNum type="alphaLcPeriod"/>
            </a:pPr>
            <a:r>
              <a:rPr lang="en-US" sz="2667" dirty="0"/>
              <a:t>All Works</a:t>
            </a:r>
            <a:endParaRPr sz="2667" dirty="0"/>
          </a:p>
          <a:p>
            <a:pPr lvl="1" indent="-474121">
              <a:spcBef>
                <a:spcPts val="1333"/>
              </a:spcBef>
              <a:buSzPts val="2000"/>
              <a:buFont typeface="Arial"/>
              <a:buAutoNum type="alphaLcPeriod"/>
            </a:pPr>
            <a:r>
              <a:rPr lang="en-US" sz="2667" dirty="0"/>
              <a:t>Review Submissions</a:t>
            </a:r>
            <a:endParaRPr sz="2667" dirty="0"/>
          </a:p>
          <a:p>
            <a:pPr lvl="1" indent="-474121">
              <a:spcBef>
                <a:spcPts val="1333"/>
              </a:spcBef>
              <a:spcAft>
                <a:spcPts val="1333"/>
              </a:spcAft>
              <a:buSzPts val="2000"/>
              <a:buFont typeface="Arial"/>
              <a:buAutoNum type="alphaLcPeriod"/>
            </a:pPr>
            <a:r>
              <a:rPr lang="en-US" sz="2667" dirty="0"/>
              <a:t>Notifications</a:t>
            </a:r>
            <a:endParaRPr sz="2667" dirty="0"/>
          </a:p>
        </p:txBody>
      </p:sp>
    </p:spTree>
    <p:extLst>
      <p:ext uri="{BB962C8B-B14F-4D97-AF65-F5344CB8AC3E}">
        <p14:creationId xmlns:p14="http://schemas.microsoft.com/office/powerpoint/2010/main" val="719923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8"/>
          <p:cNvSpPr txBox="1">
            <a:spLocks noGrp="1"/>
          </p:cNvSpPr>
          <p:nvPr>
            <p:ph type="title"/>
          </p:nvPr>
        </p:nvSpPr>
        <p:spPr>
          <a:xfrm>
            <a:off x="838200" y="222621"/>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Other features to try</a:t>
            </a:r>
            <a:endParaRPr dirty="0"/>
          </a:p>
        </p:txBody>
      </p:sp>
      <p:sp>
        <p:nvSpPr>
          <p:cNvPr id="495" name="Google Shape;495;p68"/>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a:buSzPts val="2400"/>
            </a:pPr>
            <a:endParaRPr lang="en-US" dirty="0"/>
          </a:p>
          <a:p>
            <a:pPr>
              <a:buSzPts val="2400"/>
            </a:pPr>
            <a:r>
              <a:rPr lang="en-US" dirty="0"/>
              <a:t>Everyone</a:t>
            </a:r>
            <a:endParaRPr dirty="0"/>
          </a:p>
          <a:p>
            <a:pPr lvl="1">
              <a:buSzPts val="2400"/>
            </a:pPr>
            <a:r>
              <a:rPr lang="en-US" dirty="0"/>
              <a:t>Gated discovery: Public, </a:t>
            </a:r>
            <a:r>
              <a:rPr lang="en-US" dirty="0" err="1"/>
              <a:t>UoL</a:t>
            </a:r>
            <a:r>
              <a:rPr lang="en-US" dirty="0"/>
              <a:t>, Private</a:t>
            </a:r>
            <a:endParaRPr dirty="0"/>
          </a:p>
          <a:p>
            <a:pPr lvl="1">
              <a:buSzPts val="3000"/>
            </a:pPr>
            <a:r>
              <a:rPr lang="en-US" dirty="0"/>
              <a:t>Collections</a:t>
            </a:r>
            <a:endParaRPr dirty="0"/>
          </a:p>
          <a:p>
            <a:pPr>
              <a:spcBef>
                <a:spcPts val="1333"/>
              </a:spcBef>
              <a:buSzPts val="2400"/>
            </a:pPr>
            <a:r>
              <a:rPr lang="en-US" dirty="0"/>
              <a:t>Admins</a:t>
            </a:r>
            <a:endParaRPr dirty="0"/>
          </a:p>
          <a:p>
            <a:pPr lvl="1">
              <a:spcBef>
                <a:spcPts val="1333"/>
              </a:spcBef>
              <a:buSzPts val="2400"/>
            </a:pPr>
            <a:r>
              <a:rPr lang="en-US" dirty="0"/>
              <a:t>Featured works</a:t>
            </a:r>
            <a:endParaRPr dirty="0"/>
          </a:p>
          <a:p>
            <a:pPr lvl="1">
              <a:spcBef>
                <a:spcPts val="1333"/>
              </a:spcBef>
              <a:buSzPts val="2400"/>
            </a:pPr>
            <a:r>
              <a:rPr lang="en-US" dirty="0"/>
              <a:t>Workflow / Review</a:t>
            </a:r>
            <a:endParaRPr dirty="0"/>
          </a:p>
          <a:p>
            <a:pPr lvl="1">
              <a:spcBef>
                <a:spcPts val="1333"/>
              </a:spcBef>
              <a:buSzPts val="2400"/>
            </a:pPr>
            <a:r>
              <a:rPr lang="en-US" dirty="0"/>
              <a:t>Admin dashboard</a:t>
            </a:r>
            <a:endParaRPr dirty="0"/>
          </a:p>
        </p:txBody>
      </p:sp>
    </p:spTree>
    <p:extLst>
      <p:ext uri="{BB962C8B-B14F-4D97-AF65-F5344CB8AC3E}">
        <p14:creationId xmlns:p14="http://schemas.microsoft.com/office/powerpoint/2010/main" val="1577090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514C9-C75F-4E0B-869E-4AC68F073FAD}"/>
              </a:ext>
            </a:extLst>
          </p:cNvPr>
          <p:cNvSpPr>
            <a:spLocks noGrp="1"/>
          </p:cNvSpPr>
          <p:nvPr>
            <p:ph type="title"/>
          </p:nvPr>
        </p:nvSpPr>
        <p:spPr>
          <a:xfrm>
            <a:off x="838200" y="500062"/>
            <a:ext cx="10515600" cy="1325563"/>
          </a:xfrm>
        </p:spPr>
        <p:txBody>
          <a:bodyPr/>
          <a:lstStyle/>
          <a:p>
            <a:r>
              <a:rPr lang="en-GB" dirty="0"/>
              <a:t>Tech details</a:t>
            </a:r>
          </a:p>
        </p:txBody>
      </p:sp>
      <p:sp>
        <p:nvSpPr>
          <p:cNvPr id="3" name="Content Placeholder 2">
            <a:extLst>
              <a:ext uri="{FF2B5EF4-FFF2-40B4-BE49-F238E27FC236}">
                <a16:creationId xmlns:a16="http://schemas.microsoft.com/office/drawing/2014/main" id="{6ABBAA26-421E-4E05-8853-FCD44F65B6F2}"/>
              </a:ext>
            </a:extLst>
          </p:cNvPr>
          <p:cNvSpPr>
            <a:spLocks noGrp="1"/>
          </p:cNvSpPr>
          <p:nvPr>
            <p:ph idx="1"/>
          </p:nvPr>
        </p:nvSpPr>
        <p:spPr/>
        <p:txBody>
          <a:bodyPr/>
          <a:lstStyle/>
          <a:p>
            <a:endParaRPr lang="en-GB" dirty="0"/>
          </a:p>
          <a:p>
            <a:endParaRPr lang="en-GB" dirty="0"/>
          </a:p>
          <a:p>
            <a:endParaRPr lang="en-GB" dirty="0"/>
          </a:p>
          <a:p>
            <a:r>
              <a:rPr lang="en-GB" dirty="0"/>
              <a:t>Any questions so far?</a:t>
            </a:r>
          </a:p>
        </p:txBody>
      </p:sp>
    </p:spTree>
    <p:extLst>
      <p:ext uri="{BB962C8B-B14F-4D97-AF65-F5344CB8AC3E}">
        <p14:creationId xmlns:p14="http://schemas.microsoft.com/office/powerpoint/2010/main" val="3069638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0"/>
          <p:cNvSpPr txBox="1">
            <a:spLocks noGrp="1"/>
          </p:cNvSpPr>
          <p:nvPr>
            <p:ph type="title"/>
          </p:nvPr>
        </p:nvSpPr>
        <p:spPr>
          <a:xfrm>
            <a:off x="838200" y="221036"/>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Major Components</a:t>
            </a:r>
            <a:endParaRPr dirty="0"/>
          </a:p>
        </p:txBody>
      </p:sp>
      <p:pic>
        <p:nvPicPr>
          <p:cNvPr id="511" name="Google Shape;511;p70"/>
          <p:cNvPicPr preferRelativeResize="0"/>
          <p:nvPr/>
        </p:nvPicPr>
        <p:blipFill rotWithShape="1">
          <a:blip r:embed="rId3">
            <a:alphaModFix/>
          </a:blip>
          <a:srcRect/>
          <a:stretch/>
        </p:blipFill>
        <p:spPr>
          <a:xfrm>
            <a:off x="2362199" y="1549406"/>
            <a:ext cx="7467601" cy="5115759"/>
          </a:xfrm>
          <a:prstGeom prst="rect">
            <a:avLst/>
          </a:prstGeom>
          <a:noFill/>
          <a:ln>
            <a:noFill/>
          </a:ln>
        </p:spPr>
      </p:pic>
    </p:spTree>
    <p:extLst>
      <p:ext uri="{BB962C8B-B14F-4D97-AF65-F5344CB8AC3E}">
        <p14:creationId xmlns:p14="http://schemas.microsoft.com/office/powerpoint/2010/main" val="1531234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1"/>
          <p:cNvSpPr txBox="1">
            <a:spLocks noGrp="1"/>
          </p:cNvSpPr>
          <p:nvPr>
            <p:ph type="title"/>
          </p:nvPr>
        </p:nvSpPr>
        <p:spPr>
          <a:xfrm>
            <a:off x="838200" y="246372"/>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A Note on Fedora</a:t>
            </a:r>
            <a:endParaRPr dirty="0"/>
          </a:p>
        </p:txBody>
      </p:sp>
      <p:sp>
        <p:nvSpPr>
          <p:cNvPr id="517" name="Google Shape;517;p71"/>
          <p:cNvSpPr txBox="1">
            <a:spLocks noGrp="1"/>
          </p:cNvSpPr>
          <p:nvPr>
            <p:ph idx="1"/>
          </p:nvPr>
        </p:nvSpPr>
        <p:spPr>
          <a:xfrm>
            <a:off x="838200" y="1571935"/>
            <a:ext cx="10515600" cy="4351338"/>
          </a:xfrm>
          <a:prstGeom prst="rect">
            <a:avLst/>
          </a:prstGeom>
          <a:noFill/>
          <a:ln>
            <a:noFill/>
          </a:ln>
        </p:spPr>
        <p:txBody>
          <a:bodyPr spcFirstLastPara="1" vert="horz" wrap="square" lIns="121900" tIns="121900" rIns="121900" bIns="121900" rtlCol="0" anchor="t" anchorCtr="0">
            <a:noAutofit/>
          </a:bodyPr>
          <a:lstStyle/>
          <a:p>
            <a:pPr indent="-474121">
              <a:buSzPts val="2000"/>
              <a:buFont typeface="Source Sans Pro"/>
              <a:buChar char="●"/>
            </a:pPr>
            <a:endParaRPr lang="en-US" sz="2667" b="1" dirty="0">
              <a:ea typeface="Source Sans Pro"/>
              <a:cs typeface="Source Sans Pro"/>
              <a:sym typeface="Source Sans Pro"/>
            </a:endParaRPr>
          </a:p>
          <a:p>
            <a:pPr indent="-474121">
              <a:buSzPts val="2000"/>
              <a:buFont typeface="Source Sans Pro"/>
              <a:buChar char="●"/>
            </a:pPr>
            <a:r>
              <a:rPr lang="en-US" b="1" dirty="0">
                <a:ea typeface="Source Sans Pro"/>
                <a:cs typeface="Source Sans Pro"/>
                <a:sym typeface="Source Sans Pro"/>
              </a:rPr>
              <a:t>F</a:t>
            </a:r>
            <a:r>
              <a:rPr lang="en-US" dirty="0">
                <a:ea typeface="Source Sans Pro"/>
                <a:cs typeface="Source Sans Pro"/>
                <a:sym typeface="Source Sans Pro"/>
              </a:rPr>
              <a:t>lexible, </a:t>
            </a:r>
            <a:r>
              <a:rPr lang="en-US" b="1" dirty="0">
                <a:ea typeface="Source Sans Pro"/>
                <a:cs typeface="Source Sans Pro"/>
                <a:sym typeface="Source Sans Pro"/>
              </a:rPr>
              <a:t>E</a:t>
            </a:r>
            <a:r>
              <a:rPr lang="en-US" dirty="0">
                <a:ea typeface="Source Sans Pro"/>
                <a:cs typeface="Source Sans Pro"/>
                <a:sym typeface="Source Sans Pro"/>
              </a:rPr>
              <a:t>xtensible, </a:t>
            </a:r>
            <a:r>
              <a:rPr lang="en-US" b="1" dirty="0">
                <a:ea typeface="Source Sans Pro"/>
                <a:cs typeface="Source Sans Pro"/>
                <a:sym typeface="Source Sans Pro"/>
              </a:rPr>
              <a:t>D</a:t>
            </a:r>
            <a:r>
              <a:rPr lang="en-US" dirty="0">
                <a:ea typeface="Source Sans Pro"/>
                <a:cs typeface="Source Sans Pro"/>
                <a:sym typeface="Source Sans Pro"/>
              </a:rPr>
              <a:t>urable </a:t>
            </a:r>
            <a:r>
              <a:rPr lang="en-US" b="1" dirty="0">
                <a:ea typeface="Source Sans Pro"/>
                <a:cs typeface="Source Sans Pro"/>
                <a:sym typeface="Source Sans Pro"/>
              </a:rPr>
              <a:t>O</a:t>
            </a:r>
            <a:r>
              <a:rPr lang="en-US" dirty="0">
                <a:ea typeface="Source Sans Pro"/>
                <a:cs typeface="Source Sans Pro"/>
                <a:sym typeface="Source Sans Pro"/>
              </a:rPr>
              <a:t>bject </a:t>
            </a:r>
            <a:r>
              <a:rPr lang="en-US" b="1" dirty="0">
                <a:ea typeface="Source Sans Pro"/>
                <a:cs typeface="Source Sans Pro"/>
                <a:sym typeface="Source Sans Pro"/>
              </a:rPr>
              <a:t>R</a:t>
            </a:r>
            <a:r>
              <a:rPr lang="en-US" dirty="0">
                <a:ea typeface="Source Sans Pro"/>
                <a:cs typeface="Source Sans Pro"/>
                <a:sym typeface="Source Sans Pro"/>
              </a:rPr>
              <a:t>epository </a:t>
            </a:r>
            <a:r>
              <a:rPr lang="en-US" b="1" dirty="0">
                <a:ea typeface="Source Sans Pro"/>
                <a:cs typeface="Source Sans Pro"/>
                <a:sym typeface="Source Sans Pro"/>
              </a:rPr>
              <a:t>A</a:t>
            </a:r>
            <a:r>
              <a:rPr lang="en-US" dirty="0">
                <a:ea typeface="Source Sans Pro"/>
                <a:cs typeface="Source Sans Pro"/>
                <a:sym typeface="Source Sans Pro"/>
              </a:rPr>
              <a:t>rchitecture</a:t>
            </a:r>
            <a:endParaRPr dirty="0">
              <a:ea typeface="Times"/>
              <a:cs typeface="Times"/>
              <a:sym typeface="Times"/>
            </a:endParaRPr>
          </a:p>
          <a:p>
            <a:pPr lvl="1" indent="-457189">
              <a:spcBef>
                <a:spcPts val="800"/>
              </a:spcBef>
              <a:buSzPts val="1800"/>
              <a:buFont typeface="Source Sans Pro"/>
              <a:buChar char="○"/>
            </a:pPr>
            <a:r>
              <a:rPr lang="en-US" sz="2400" dirty="0">
                <a:ea typeface="Source Sans Pro"/>
                <a:cs typeface="Source Sans Pro"/>
                <a:sym typeface="Source Sans Pro"/>
              </a:rPr>
              <a:t>Flexible: model and store any content types</a:t>
            </a:r>
            <a:endParaRPr sz="2400" dirty="0">
              <a:ea typeface="Times"/>
              <a:cs typeface="Times"/>
              <a:sym typeface="Times"/>
            </a:endParaRPr>
          </a:p>
          <a:p>
            <a:pPr lvl="1" indent="-457189">
              <a:spcBef>
                <a:spcPts val="800"/>
              </a:spcBef>
              <a:buSzPts val="1800"/>
              <a:buFont typeface="Source Sans Pro"/>
              <a:buChar char="○"/>
            </a:pPr>
            <a:r>
              <a:rPr lang="en-US" sz="2400" dirty="0">
                <a:ea typeface="Source Sans Pro"/>
                <a:cs typeface="Source Sans Pro"/>
                <a:sym typeface="Source Sans Pro"/>
              </a:rPr>
              <a:t>Extensible: easy to augment with apps and services</a:t>
            </a:r>
            <a:endParaRPr sz="2400" dirty="0">
              <a:ea typeface="Times"/>
              <a:cs typeface="Times"/>
              <a:sym typeface="Times"/>
            </a:endParaRPr>
          </a:p>
          <a:p>
            <a:pPr lvl="1" indent="-457189">
              <a:spcBef>
                <a:spcPts val="800"/>
              </a:spcBef>
              <a:buSzPts val="1800"/>
              <a:buFont typeface="Source Sans Pro"/>
              <a:buChar char="○"/>
            </a:pPr>
            <a:r>
              <a:rPr lang="en-US" sz="2400" dirty="0">
                <a:ea typeface="Source Sans Pro"/>
                <a:cs typeface="Source Sans Pro"/>
                <a:sym typeface="Source Sans Pro"/>
              </a:rPr>
              <a:t>Durable: foundation of preservation repository</a:t>
            </a:r>
            <a:endParaRPr sz="2400" dirty="0">
              <a:ea typeface="Times"/>
              <a:cs typeface="Times"/>
              <a:sym typeface="Times"/>
            </a:endParaRPr>
          </a:p>
          <a:p>
            <a:pPr indent="-474121">
              <a:spcBef>
                <a:spcPts val="1600"/>
              </a:spcBef>
              <a:buSzPts val="2000"/>
              <a:buFont typeface="Source Sans Pro"/>
              <a:buChar char="●"/>
            </a:pPr>
            <a:r>
              <a:rPr lang="en-US" dirty="0">
                <a:ea typeface="Source Sans Pro"/>
                <a:cs typeface="Source Sans Pro"/>
                <a:sym typeface="Source Sans Pro"/>
              </a:rPr>
              <a:t>Proven, sustained and successful digital repository</a:t>
            </a:r>
            <a:endParaRPr dirty="0">
              <a:ea typeface="Times"/>
              <a:cs typeface="Times"/>
              <a:sym typeface="Times"/>
            </a:endParaRPr>
          </a:p>
          <a:p>
            <a:pPr lvl="1" indent="-457189">
              <a:spcBef>
                <a:spcPts val="800"/>
              </a:spcBef>
              <a:buSzPts val="1800"/>
              <a:buFont typeface="Source Sans Pro"/>
              <a:buChar char="○"/>
            </a:pPr>
            <a:r>
              <a:rPr lang="en-US" sz="2400" dirty="0">
                <a:ea typeface="Source Sans Pro"/>
                <a:cs typeface="Source Sans Pro"/>
                <a:sym typeface="Source Sans Pro"/>
              </a:rPr>
              <a:t>100’s of adopters; 13 years of development, 4 major releases</a:t>
            </a:r>
            <a:endParaRPr sz="2400" dirty="0">
              <a:ea typeface="Times"/>
              <a:cs typeface="Times"/>
              <a:sym typeface="Times"/>
            </a:endParaRPr>
          </a:p>
          <a:p>
            <a:pPr lvl="1" indent="-457189">
              <a:spcBef>
                <a:spcPts val="800"/>
              </a:spcBef>
              <a:buSzPts val="1800"/>
              <a:buFont typeface="Source Sans Pro"/>
              <a:buChar char="○"/>
            </a:pPr>
            <a:r>
              <a:rPr lang="en-US" sz="2400" dirty="0">
                <a:ea typeface="Source Sans Pro"/>
                <a:cs typeface="Source Sans Pro"/>
                <a:sym typeface="Source Sans Pro"/>
              </a:rPr>
              <a:t>Vibrant community &amp; funding under DuraSpace</a:t>
            </a:r>
            <a:endParaRPr sz="2400" dirty="0">
              <a:ea typeface="Source Sans Pro"/>
              <a:cs typeface="Source Sans Pro"/>
              <a:sym typeface="Source Sans Pro"/>
            </a:endParaRPr>
          </a:p>
          <a:p>
            <a:pPr marL="0" indent="0">
              <a:spcBef>
                <a:spcPts val="1600"/>
              </a:spcBef>
            </a:pPr>
            <a:endParaRPr sz="2667" dirty="0">
              <a:latin typeface="Source Sans Pro"/>
              <a:ea typeface="Source Sans Pro"/>
              <a:cs typeface="Source Sans Pro"/>
              <a:sym typeface="Source Sans Pro"/>
            </a:endParaRPr>
          </a:p>
        </p:txBody>
      </p:sp>
    </p:spTree>
    <p:extLst>
      <p:ext uri="{BB962C8B-B14F-4D97-AF65-F5344CB8AC3E}">
        <p14:creationId xmlns:p14="http://schemas.microsoft.com/office/powerpoint/2010/main" val="2876568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2"/>
          <p:cNvSpPr txBox="1">
            <a:spLocks noGrp="1"/>
          </p:cNvSpPr>
          <p:nvPr>
            <p:ph type="title"/>
          </p:nvPr>
        </p:nvSpPr>
        <p:spPr>
          <a:xfrm>
            <a:off x="838200" y="270122"/>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Current status of Fedora</a:t>
            </a:r>
            <a:endParaRPr dirty="0"/>
          </a:p>
        </p:txBody>
      </p:sp>
      <p:sp>
        <p:nvSpPr>
          <p:cNvPr id="523" name="Google Shape;523;p72"/>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indent="-474121">
              <a:spcBef>
                <a:spcPts val="1600"/>
              </a:spcBef>
              <a:buSzPts val="2000"/>
              <a:buFont typeface="Source Sans Pro"/>
              <a:buChar char="●"/>
            </a:pPr>
            <a:r>
              <a:rPr lang="en-US" dirty="0">
                <a:ea typeface="Source Sans Pro"/>
                <a:cs typeface="Source Sans Pro"/>
                <a:sym typeface="Source Sans Pro"/>
              </a:rPr>
              <a:t>Fedora 4.0 released in Dec 2014</a:t>
            </a:r>
            <a:endParaRPr dirty="0">
              <a:ea typeface="Source Sans Pro"/>
              <a:cs typeface="Source Sans Pro"/>
              <a:sym typeface="Source Sans Pro"/>
            </a:endParaRPr>
          </a:p>
          <a:p>
            <a:pPr lvl="1" indent="-474121">
              <a:spcBef>
                <a:spcPts val="1600"/>
              </a:spcBef>
              <a:buSzPts val="2000"/>
              <a:buFont typeface="Source Sans Pro"/>
              <a:buChar char="○"/>
            </a:pPr>
            <a:r>
              <a:rPr lang="en-US" sz="2667" dirty="0">
                <a:ea typeface="Source Sans Pro"/>
                <a:cs typeface="Source Sans Pro"/>
                <a:sym typeface="Source Sans Pro"/>
              </a:rPr>
              <a:t>Major rewrite, incompatible with Fedora 3 and earlier</a:t>
            </a:r>
            <a:endParaRPr sz="2667" dirty="0">
              <a:ea typeface="Source Sans Pro"/>
              <a:cs typeface="Source Sans Pro"/>
              <a:sym typeface="Source Sans Pro"/>
            </a:endParaRPr>
          </a:p>
          <a:p>
            <a:pPr lvl="1" indent="-474121">
              <a:spcBef>
                <a:spcPts val="1600"/>
              </a:spcBef>
              <a:buSzPts val="2000"/>
              <a:buFont typeface="Source Sans Pro"/>
              <a:buChar char="○"/>
            </a:pPr>
            <a:r>
              <a:rPr lang="en-US" sz="2667" dirty="0">
                <a:ea typeface="Source Sans Pro"/>
                <a:cs typeface="Source Sans Pro"/>
                <a:sym typeface="Source Sans Pro"/>
              </a:rPr>
              <a:t>Current release: 4.7.5 as-of 12</a:t>
            </a:r>
            <a:r>
              <a:rPr lang="en-US" sz="2667" baseline="30000" dirty="0">
                <a:ea typeface="Source Sans Pro"/>
                <a:cs typeface="Source Sans Pro"/>
                <a:sym typeface="Source Sans Pro"/>
              </a:rPr>
              <a:t>th</a:t>
            </a:r>
            <a:r>
              <a:rPr lang="en-US" sz="2667" dirty="0">
                <a:ea typeface="Source Sans Pro"/>
                <a:cs typeface="Source Sans Pro"/>
                <a:sym typeface="Source Sans Pro"/>
              </a:rPr>
              <a:t> February 2018</a:t>
            </a:r>
            <a:endParaRPr sz="2667" dirty="0">
              <a:ea typeface="Source Sans Pro"/>
              <a:cs typeface="Source Sans Pro"/>
              <a:sym typeface="Source Sans Pro"/>
            </a:endParaRPr>
          </a:p>
          <a:p>
            <a:pPr indent="-474121">
              <a:spcBef>
                <a:spcPts val="1600"/>
              </a:spcBef>
              <a:buSzPts val="2000"/>
              <a:buFont typeface="Source Sans Pro"/>
              <a:buChar char="●"/>
            </a:pPr>
            <a:r>
              <a:rPr lang="en-US" dirty="0">
                <a:ea typeface="Source Sans Pro"/>
                <a:cs typeface="Source Sans Pro"/>
                <a:sym typeface="Source Sans Pro"/>
              </a:rPr>
              <a:t>Fedora 5, in development</a:t>
            </a:r>
            <a:endParaRPr dirty="0">
              <a:ea typeface="Source Sans Pro"/>
              <a:cs typeface="Source Sans Pro"/>
              <a:sym typeface="Source Sans Pro"/>
            </a:endParaRPr>
          </a:p>
          <a:p>
            <a:pPr lvl="1" indent="-474121">
              <a:spcBef>
                <a:spcPts val="1600"/>
              </a:spcBef>
              <a:buSzPts val="2000"/>
              <a:buFont typeface="Source Sans Pro"/>
              <a:buChar char="○"/>
            </a:pPr>
            <a:r>
              <a:rPr lang="en-US" sz="2667" dirty="0">
                <a:ea typeface="Source Sans Pro"/>
                <a:cs typeface="Source Sans Pro"/>
                <a:sym typeface="Source Sans Pro"/>
              </a:rPr>
              <a:t>Compatible with Fedora 4</a:t>
            </a:r>
            <a:endParaRPr sz="2667" dirty="0">
              <a:ea typeface="Source Sans Pro"/>
              <a:cs typeface="Source Sans Pro"/>
              <a:sym typeface="Source Sans Pro"/>
            </a:endParaRPr>
          </a:p>
          <a:p>
            <a:pPr lvl="1" indent="-474121">
              <a:spcBef>
                <a:spcPts val="1600"/>
              </a:spcBef>
              <a:buSzPts val="2000"/>
              <a:buFont typeface="Source Sans Pro"/>
              <a:buChar char="○"/>
            </a:pPr>
            <a:r>
              <a:rPr lang="en-US" sz="2667" dirty="0">
                <a:ea typeface="Source Sans Pro"/>
                <a:cs typeface="Source Sans Pro"/>
                <a:sym typeface="Source Sans Pro"/>
              </a:rPr>
              <a:t>API specification to allow multiple Fedora software implementations</a:t>
            </a:r>
            <a:endParaRPr sz="2667" dirty="0">
              <a:ea typeface="Source Sans Pro"/>
              <a:cs typeface="Source Sans Pro"/>
              <a:sym typeface="Source Sans Pro"/>
            </a:endParaRPr>
          </a:p>
        </p:txBody>
      </p:sp>
    </p:spTree>
    <p:extLst>
      <p:ext uri="{BB962C8B-B14F-4D97-AF65-F5344CB8AC3E}">
        <p14:creationId xmlns:p14="http://schemas.microsoft.com/office/powerpoint/2010/main" val="3567457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73"/>
          <p:cNvSpPr txBox="1">
            <a:spLocks noGrp="1"/>
          </p:cNvSpPr>
          <p:nvPr>
            <p:ph type="title"/>
          </p:nvPr>
        </p:nvSpPr>
        <p:spPr>
          <a:xfrm>
            <a:off x="838200" y="258247"/>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A Note on Rails</a:t>
            </a:r>
            <a:endParaRPr dirty="0"/>
          </a:p>
        </p:txBody>
      </p:sp>
      <p:sp>
        <p:nvSpPr>
          <p:cNvPr id="529" name="Google Shape;529;p73"/>
          <p:cNvSpPr txBox="1">
            <a:spLocks noGrp="1"/>
          </p:cNvSpPr>
          <p:nvPr>
            <p:ph idx="1"/>
          </p:nvPr>
        </p:nvSpPr>
        <p:spPr>
          <a:xfrm>
            <a:off x="838200" y="1706871"/>
            <a:ext cx="10515600" cy="4351338"/>
          </a:xfrm>
          <a:prstGeom prst="rect">
            <a:avLst/>
          </a:prstGeom>
          <a:noFill/>
          <a:ln>
            <a:noFill/>
          </a:ln>
        </p:spPr>
        <p:txBody>
          <a:bodyPr spcFirstLastPara="1" vert="horz" wrap="square" lIns="121900" tIns="121900" rIns="121900" bIns="121900" rtlCol="0" anchor="t" anchorCtr="0">
            <a:noAutofit/>
          </a:bodyPr>
          <a:lstStyle/>
          <a:p>
            <a:pPr>
              <a:buSzPts val="2000"/>
            </a:pPr>
            <a:r>
              <a:rPr lang="en-US" i="1" dirty="0">
                <a:ea typeface="Source Sans Pro"/>
                <a:cs typeface="Source Sans Pro"/>
                <a:sym typeface="Source Sans Pro"/>
              </a:rPr>
              <a:t>Rapid</a:t>
            </a:r>
            <a:r>
              <a:rPr lang="en-US" dirty="0">
                <a:ea typeface="Source Sans Pro"/>
                <a:cs typeface="Source Sans Pro"/>
                <a:sym typeface="Source Sans Pro"/>
              </a:rPr>
              <a:t> application development for web applications: “Convention over configuration” </a:t>
            </a:r>
            <a:endParaRPr dirty="0">
              <a:ea typeface="Times"/>
              <a:cs typeface="Times"/>
              <a:sym typeface="Times"/>
            </a:endParaRPr>
          </a:p>
          <a:p>
            <a:pPr marL="668879" lvl="1" indent="-457200">
              <a:spcBef>
                <a:spcPts val="800"/>
              </a:spcBef>
              <a:buSzPts val="2000"/>
            </a:pPr>
            <a:r>
              <a:rPr lang="en-US" sz="2800" dirty="0">
                <a:ea typeface="Source Sans Pro"/>
                <a:cs typeface="Source Sans Pro"/>
                <a:sym typeface="Source Sans Pro"/>
              </a:rPr>
              <a:t>10x productivity</a:t>
            </a:r>
            <a:endParaRPr sz="2800" dirty="0">
              <a:ea typeface="Times"/>
              <a:cs typeface="Times"/>
              <a:sym typeface="Times"/>
            </a:endParaRPr>
          </a:p>
          <a:p>
            <a:pPr>
              <a:spcBef>
                <a:spcPts val="800"/>
              </a:spcBef>
              <a:buSzPts val="2000"/>
            </a:pPr>
            <a:r>
              <a:rPr lang="en-US" dirty="0">
                <a:ea typeface="Source Sans Pro"/>
                <a:cs typeface="Source Sans Pro"/>
                <a:sym typeface="Source Sans Pro"/>
              </a:rPr>
              <a:t>Supportable: 14 years of production use with major implementations across the internet - Github, Airbnb, Square, and 1000s of others</a:t>
            </a:r>
            <a:endParaRPr dirty="0">
              <a:ea typeface="Times"/>
              <a:cs typeface="Times"/>
              <a:sym typeface="Times"/>
            </a:endParaRPr>
          </a:p>
          <a:p>
            <a:pPr>
              <a:spcBef>
                <a:spcPts val="800"/>
              </a:spcBef>
              <a:buSzPts val="2000"/>
            </a:pPr>
            <a:r>
              <a:rPr lang="en-US" dirty="0">
                <a:ea typeface="Source Sans Pro"/>
                <a:cs typeface="Source Sans Pro"/>
                <a:sym typeface="Source Sans Pro"/>
              </a:rPr>
              <a:t>Testable: </a:t>
            </a:r>
            <a:r>
              <a:rPr lang="en-US" dirty="0" err="1">
                <a:ea typeface="Source Sans Pro"/>
                <a:cs typeface="Source Sans Pro"/>
                <a:sym typeface="Source Sans Pro"/>
              </a:rPr>
              <a:t>Rspec</a:t>
            </a:r>
            <a:r>
              <a:rPr lang="en-US" dirty="0">
                <a:ea typeface="Source Sans Pro"/>
                <a:cs typeface="Source Sans Pro"/>
                <a:sym typeface="Source Sans Pro"/>
              </a:rPr>
              <a:t> &amp; Capybara give powerful, automatable, testing tools</a:t>
            </a:r>
            <a:endParaRPr dirty="0">
              <a:ea typeface="Times"/>
              <a:cs typeface="Times"/>
              <a:sym typeface="Times"/>
            </a:endParaRPr>
          </a:p>
          <a:p>
            <a:pPr>
              <a:spcBef>
                <a:spcPts val="800"/>
              </a:spcBef>
              <a:buSzPts val="2000"/>
            </a:pPr>
            <a:r>
              <a:rPr lang="en-US" dirty="0">
                <a:ea typeface="Source Sans Pro"/>
                <a:cs typeface="Source Sans Pro"/>
                <a:sym typeface="Source Sans Pro"/>
              </a:rPr>
              <a:t>Learnable: Stanford went from 1 to 8 Ruby savvy developers in one year (no new hires)</a:t>
            </a:r>
            <a:endParaRPr dirty="0">
              <a:ea typeface="Times"/>
              <a:cs typeface="Times"/>
              <a:sym typeface="Times"/>
            </a:endParaRPr>
          </a:p>
          <a:p>
            <a:pPr marL="668879" lvl="1" indent="-457200">
              <a:spcBef>
                <a:spcPts val="800"/>
              </a:spcBef>
              <a:buSzPts val="2000"/>
            </a:pPr>
            <a:r>
              <a:rPr lang="en-US" sz="2800" dirty="0">
                <a:ea typeface="Source Sans Pro"/>
                <a:cs typeface="Source Sans Pro"/>
                <a:sym typeface="Source Sans Pro"/>
              </a:rPr>
              <a:t>1 week learning curve to basic proficiency</a:t>
            </a:r>
            <a:endParaRPr sz="2800" dirty="0">
              <a:ea typeface="Source Sans Pro"/>
              <a:cs typeface="Source Sans Pro"/>
              <a:sym typeface="Source Sans Pro"/>
            </a:endParaRPr>
          </a:p>
          <a:p>
            <a:pPr marL="0" indent="0">
              <a:spcBef>
                <a:spcPts val="800"/>
              </a:spcBef>
            </a:pPr>
            <a:endParaRPr sz="2667" dirty="0">
              <a:latin typeface="Source Sans Pro"/>
              <a:ea typeface="Source Sans Pro"/>
              <a:cs typeface="Source Sans Pro"/>
              <a:sym typeface="Source Sans Pro"/>
            </a:endParaRPr>
          </a:p>
        </p:txBody>
      </p:sp>
    </p:spTree>
    <p:extLst>
      <p:ext uri="{BB962C8B-B14F-4D97-AF65-F5344CB8AC3E}">
        <p14:creationId xmlns:p14="http://schemas.microsoft.com/office/powerpoint/2010/main" val="17430122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4"/>
          <p:cNvSpPr txBox="1">
            <a:spLocks noGrp="1"/>
          </p:cNvSpPr>
          <p:nvPr>
            <p:ph type="title"/>
          </p:nvPr>
        </p:nvSpPr>
        <p:spPr>
          <a:xfrm>
            <a:off x="838200" y="246372"/>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Hyrax Repository Engine</a:t>
            </a:r>
            <a:endParaRPr dirty="0"/>
          </a:p>
        </p:txBody>
      </p:sp>
      <p:sp>
        <p:nvSpPr>
          <p:cNvPr id="535" name="Google Shape;535;p74"/>
          <p:cNvSpPr txBox="1">
            <a:spLocks noGrp="1"/>
          </p:cNvSpPr>
          <p:nvPr>
            <p:ph idx="1"/>
          </p:nvPr>
        </p:nvSpPr>
        <p:spPr>
          <a:xfrm>
            <a:off x="838200" y="1825709"/>
            <a:ext cx="10515600" cy="4605028"/>
          </a:xfrm>
          <a:prstGeom prst="rect">
            <a:avLst/>
          </a:prstGeom>
          <a:noFill/>
          <a:ln>
            <a:noFill/>
          </a:ln>
        </p:spPr>
        <p:txBody>
          <a:bodyPr spcFirstLastPara="1" vert="horz" wrap="square" lIns="121900" tIns="121900" rIns="121900" bIns="121900" rtlCol="0" anchor="t" anchorCtr="0">
            <a:noAutofit/>
          </a:bodyPr>
          <a:lstStyle/>
          <a:p>
            <a:pPr indent="-506867">
              <a:lnSpc>
                <a:spcPct val="115000"/>
              </a:lnSpc>
              <a:buSzPts val="2400"/>
              <a:buFont typeface="Lato"/>
              <a:buChar char="•"/>
            </a:pPr>
            <a:r>
              <a:rPr lang="en-US" dirty="0">
                <a:ea typeface="Lato"/>
                <a:cs typeface="Lato"/>
                <a:sym typeface="Lato"/>
              </a:rPr>
              <a:t>Feature Rich</a:t>
            </a:r>
            <a:endParaRPr dirty="0"/>
          </a:p>
          <a:p>
            <a:pPr indent="-506867">
              <a:lnSpc>
                <a:spcPct val="115000"/>
              </a:lnSpc>
              <a:buSzPts val="2400"/>
              <a:buFont typeface="Lato"/>
              <a:buChar char="•"/>
            </a:pPr>
            <a:r>
              <a:rPr lang="en-US" dirty="0">
                <a:ea typeface="Lato"/>
                <a:cs typeface="Lato"/>
                <a:sym typeface="Lato"/>
              </a:rPr>
              <a:t>Complex objects based on PCDM in Fedora 4</a:t>
            </a:r>
            <a:endParaRPr dirty="0"/>
          </a:p>
          <a:p>
            <a:pPr indent="-506867">
              <a:lnSpc>
                <a:spcPct val="115000"/>
              </a:lnSpc>
              <a:buSzPts val="2400"/>
              <a:buFont typeface="Lato"/>
              <a:buChar char="•"/>
            </a:pPr>
            <a:r>
              <a:rPr lang="en-US" dirty="0">
                <a:ea typeface="Lato"/>
                <a:cs typeface="Lato"/>
                <a:sym typeface="Lato"/>
              </a:rPr>
              <a:t>Evolved from Sufia 7, one of most actively maintained and widely used community gems</a:t>
            </a:r>
            <a:endParaRPr i="1" dirty="0">
              <a:ea typeface="Source Sans Pro"/>
              <a:cs typeface="Source Sans Pro"/>
              <a:sym typeface="Source Sans Pro"/>
            </a:endParaRPr>
          </a:p>
        </p:txBody>
      </p:sp>
      <p:pic>
        <p:nvPicPr>
          <p:cNvPr id="536" name="Google Shape;536;p74"/>
          <p:cNvPicPr preferRelativeResize="0"/>
          <p:nvPr/>
        </p:nvPicPr>
        <p:blipFill rotWithShape="1">
          <a:blip r:embed="rId3">
            <a:alphaModFix/>
          </a:blip>
          <a:srcRect/>
          <a:stretch/>
        </p:blipFill>
        <p:spPr>
          <a:xfrm>
            <a:off x="5239859" y="4456257"/>
            <a:ext cx="6011150" cy="1839459"/>
          </a:xfrm>
          <a:prstGeom prst="rect">
            <a:avLst/>
          </a:prstGeom>
          <a:noFill/>
          <a:ln>
            <a:noFill/>
          </a:ln>
        </p:spPr>
      </p:pic>
    </p:spTree>
    <p:extLst>
      <p:ext uri="{BB962C8B-B14F-4D97-AF65-F5344CB8AC3E}">
        <p14:creationId xmlns:p14="http://schemas.microsoft.com/office/powerpoint/2010/main" val="1063029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5"/>
          <p:cNvSpPr txBox="1">
            <a:spLocks noGrp="1"/>
          </p:cNvSpPr>
          <p:nvPr>
            <p:ph type="title"/>
          </p:nvPr>
        </p:nvSpPr>
        <p:spPr>
          <a:xfrm>
            <a:off x="838200" y="246372"/>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err="1"/>
              <a:t>Hyku</a:t>
            </a:r>
            <a:endParaRPr dirty="0"/>
          </a:p>
        </p:txBody>
      </p:sp>
      <p:sp>
        <p:nvSpPr>
          <p:cNvPr id="542" name="Google Shape;542;p75"/>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a:lnSpc>
                <a:spcPct val="115000"/>
              </a:lnSpc>
              <a:buSzPts val="2400"/>
            </a:pPr>
            <a:r>
              <a:rPr lang="en-US" dirty="0">
                <a:ea typeface="Lato"/>
                <a:cs typeface="Lato"/>
                <a:sym typeface="Lato"/>
              </a:rPr>
              <a:t>Availability: DIY, Hosted (via several service providers)</a:t>
            </a:r>
            <a:endParaRPr dirty="0"/>
          </a:p>
          <a:p>
            <a:pPr>
              <a:lnSpc>
                <a:spcPct val="115000"/>
              </a:lnSpc>
              <a:buSzPts val="2400"/>
            </a:pPr>
            <a:r>
              <a:rPr lang="en-US" dirty="0">
                <a:ea typeface="Lato"/>
                <a:cs typeface="Lato"/>
                <a:sym typeface="Lato"/>
              </a:rPr>
              <a:t>Goal: turnkey ease of installation and management</a:t>
            </a:r>
            <a:endParaRPr dirty="0"/>
          </a:p>
          <a:p>
            <a:pPr>
              <a:lnSpc>
                <a:spcPct val="115000"/>
              </a:lnSpc>
              <a:buSzPts val="2400"/>
            </a:pPr>
            <a:r>
              <a:rPr lang="en-US" dirty="0">
                <a:ea typeface="Lato"/>
                <a:cs typeface="Lato"/>
                <a:sym typeface="Lato"/>
              </a:rPr>
              <a:t>Goal: Provide configured version of Hyrax with multitenancy</a:t>
            </a:r>
            <a:endParaRPr i="1" dirty="0">
              <a:ea typeface="Source Sans Pro"/>
              <a:cs typeface="Source Sans Pro"/>
              <a:sym typeface="Source Sans Pro"/>
            </a:endParaRPr>
          </a:p>
        </p:txBody>
      </p:sp>
      <p:pic>
        <p:nvPicPr>
          <p:cNvPr id="543" name="Google Shape;543;p75"/>
          <p:cNvPicPr preferRelativeResize="0"/>
          <p:nvPr/>
        </p:nvPicPr>
        <p:blipFill rotWithShape="1">
          <a:blip r:embed="rId3">
            <a:alphaModFix/>
          </a:blip>
          <a:srcRect r="37934"/>
          <a:stretch/>
        </p:blipFill>
        <p:spPr>
          <a:xfrm>
            <a:off x="7374260" y="4121068"/>
            <a:ext cx="3310500" cy="1917700"/>
          </a:xfrm>
          <a:prstGeom prst="rect">
            <a:avLst/>
          </a:prstGeom>
          <a:noFill/>
          <a:ln>
            <a:noFill/>
          </a:ln>
        </p:spPr>
      </p:pic>
    </p:spTree>
    <p:extLst>
      <p:ext uri="{BB962C8B-B14F-4D97-AF65-F5344CB8AC3E}">
        <p14:creationId xmlns:p14="http://schemas.microsoft.com/office/powerpoint/2010/main" val="2856540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6"/>
          <p:cNvSpPr txBox="1">
            <a:spLocks noGrp="1"/>
          </p:cNvSpPr>
          <p:nvPr>
            <p:ph type="title"/>
          </p:nvPr>
        </p:nvSpPr>
        <p:spPr>
          <a:xfrm>
            <a:off x="838200" y="298837"/>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The Stack</a:t>
            </a:r>
            <a:endParaRPr dirty="0"/>
          </a:p>
        </p:txBody>
      </p:sp>
      <p:sp>
        <p:nvSpPr>
          <p:cNvPr id="549" name="Google Shape;549;p76"/>
          <p:cNvSpPr txBox="1">
            <a:spLocks noGrp="1"/>
          </p:cNvSpPr>
          <p:nvPr>
            <p:ph idx="1"/>
          </p:nvPr>
        </p:nvSpPr>
        <p:spPr>
          <a:xfrm>
            <a:off x="838200" y="2225862"/>
            <a:ext cx="7298724" cy="4351338"/>
          </a:xfrm>
          <a:prstGeom prst="rect">
            <a:avLst/>
          </a:prstGeom>
          <a:noFill/>
          <a:ln>
            <a:noFill/>
          </a:ln>
        </p:spPr>
        <p:txBody>
          <a:bodyPr spcFirstLastPara="1" vert="horz" wrap="square" lIns="121900" tIns="121900" rIns="121900" bIns="121900" rtlCol="0" anchor="t" anchorCtr="0">
            <a:noAutofit/>
          </a:bodyPr>
          <a:lstStyle/>
          <a:p>
            <a:pPr>
              <a:spcBef>
                <a:spcPts val="800"/>
              </a:spcBef>
            </a:pPr>
            <a:r>
              <a:rPr lang="en-US" dirty="0">
                <a:ea typeface="Source Sans Pro"/>
                <a:cs typeface="Source Sans Pro"/>
                <a:sym typeface="Source Sans Pro"/>
              </a:rPr>
              <a:t>Samvera is designed to provide a rich front-end framework for a Fedora based repository.  We use Solr to index, search, and discover content in the application.</a:t>
            </a:r>
            <a:endParaRPr dirty="0">
              <a:ea typeface="Source Sans Pro"/>
              <a:cs typeface="Source Sans Pro"/>
              <a:sym typeface="Source Sans Pro"/>
            </a:endParaRPr>
          </a:p>
        </p:txBody>
      </p:sp>
      <p:sp>
        <p:nvSpPr>
          <p:cNvPr id="550" name="Google Shape;550;p76"/>
          <p:cNvSpPr/>
          <p:nvPr/>
        </p:nvSpPr>
        <p:spPr>
          <a:xfrm>
            <a:off x="6006317" y="5586800"/>
            <a:ext cx="5554400" cy="990400"/>
          </a:xfrm>
          <a:prstGeom prst="rect">
            <a:avLst/>
          </a:prstGeom>
          <a:solidFill>
            <a:schemeClr val="accent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dirty="0">
                <a:solidFill>
                  <a:schemeClr val="lt1"/>
                </a:solidFill>
                <a:latin typeface="Merriweather Sans"/>
                <a:ea typeface="Merriweather Sans"/>
                <a:cs typeface="Merriweather Sans"/>
                <a:sym typeface="Merriweather Sans"/>
              </a:rPr>
              <a:t>Fedora &amp; </a:t>
            </a:r>
            <a:r>
              <a:rPr lang="en-US" sz="3200" dirty="0" err="1">
                <a:solidFill>
                  <a:schemeClr val="lt1"/>
                </a:solidFill>
                <a:latin typeface="Merriweather Sans"/>
                <a:ea typeface="Merriweather Sans"/>
                <a:cs typeface="Merriweather Sans"/>
                <a:sym typeface="Merriweather Sans"/>
              </a:rPr>
              <a:t>Solr</a:t>
            </a:r>
            <a:endParaRPr sz="1867" dirty="0">
              <a:solidFill>
                <a:srgbClr val="000000"/>
              </a:solidFill>
              <a:latin typeface="Arial"/>
              <a:ea typeface="Arial"/>
              <a:cs typeface="Arial"/>
              <a:sym typeface="Arial"/>
            </a:endParaRPr>
          </a:p>
        </p:txBody>
      </p:sp>
      <p:sp>
        <p:nvSpPr>
          <p:cNvPr id="551" name="Google Shape;551;p76"/>
          <p:cNvSpPr/>
          <p:nvPr/>
        </p:nvSpPr>
        <p:spPr>
          <a:xfrm rot="-5400000">
            <a:off x="6726117" y="3326200"/>
            <a:ext cx="4114800" cy="711200"/>
          </a:xfrm>
          <a:prstGeom prst="leftRightArrow">
            <a:avLst>
              <a:gd name="adj1" fmla="val 50000"/>
              <a:gd name="adj2" fmla="val 50000"/>
            </a:avLst>
          </a:prstGeom>
          <a:solidFill>
            <a:srgbClr val="783F04"/>
          </a:solidFill>
          <a:ln w="9525"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t" anchorCtr="0">
            <a:noAutofit/>
          </a:bodyPr>
          <a:lstStyle/>
          <a:p>
            <a:pPr>
              <a:buClr>
                <a:schemeClr val="dk1"/>
              </a:buClr>
              <a:buSzPts val="2400"/>
            </a:pPr>
            <a:endParaRPr sz="3200" b="1">
              <a:solidFill>
                <a:schemeClr val="dk1"/>
              </a:solidFill>
              <a:latin typeface="Times"/>
              <a:ea typeface="Times"/>
              <a:cs typeface="Times"/>
              <a:sym typeface="Times"/>
            </a:endParaRPr>
          </a:p>
        </p:txBody>
      </p:sp>
    </p:spTree>
    <p:extLst>
      <p:ext uri="{BB962C8B-B14F-4D97-AF65-F5344CB8AC3E}">
        <p14:creationId xmlns:p14="http://schemas.microsoft.com/office/powerpoint/2010/main" val="4076847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2"/>
          <p:cNvSpPr txBox="1">
            <a:spLocks noGrp="1"/>
          </p:cNvSpPr>
          <p:nvPr>
            <p:ph type="title"/>
          </p:nvPr>
        </p:nvSpPr>
        <p:spPr>
          <a:prstGeom prst="rect">
            <a:avLst/>
          </a:prstGeom>
          <a:noFill/>
          <a:ln>
            <a:noFill/>
          </a:ln>
        </p:spPr>
        <p:txBody>
          <a:bodyPr spcFirstLastPara="1" vert="horz" wrap="square" lIns="121900" tIns="121900" rIns="121900" bIns="121900" rtlCol="0" anchor="b" anchorCtr="0">
            <a:noAutofit/>
          </a:bodyPr>
          <a:lstStyle/>
          <a:p>
            <a:r>
              <a:rPr lang="en-US"/>
              <a:t>What is Samvera?</a:t>
            </a:r>
            <a:endParaRPr/>
          </a:p>
        </p:txBody>
      </p:sp>
      <p:sp>
        <p:nvSpPr>
          <p:cNvPr id="178" name="Google Shape;178;p32"/>
          <p:cNvSpPr txBox="1">
            <a:spLocks noGrp="1"/>
          </p:cNvSpPr>
          <p:nvPr>
            <p:ph idx="1"/>
          </p:nvPr>
        </p:nvSpPr>
        <p:spPr>
          <a:xfrm>
            <a:off x="838200" y="1690688"/>
            <a:ext cx="10515600" cy="4351338"/>
          </a:xfrm>
          <a:prstGeom prst="rect">
            <a:avLst/>
          </a:prstGeom>
          <a:noFill/>
          <a:ln>
            <a:noFill/>
          </a:ln>
        </p:spPr>
        <p:txBody>
          <a:bodyPr spcFirstLastPara="1" vert="horz" wrap="square" lIns="121900" tIns="121900" rIns="121900" bIns="121900" rtlCol="0" anchor="t" anchorCtr="0">
            <a:noAutofit/>
          </a:bodyPr>
          <a:lstStyle/>
          <a:p>
            <a:pPr indent="-457189">
              <a:buSzPts val="1800"/>
              <a:buFont typeface="Arial"/>
              <a:buChar char="●"/>
            </a:pPr>
            <a:r>
              <a:rPr lang="en-US" dirty="0"/>
              <a:t>A robust repository fronted by feature-rich, tailored applications and workflows </a:t>
            </a:r>
            <a:endParaRPr dirty="0"/>
          </a:p>
          <a:p>
            <a:pPr indent="0"/>
            <a:endParaRPr dirty="0"/>
          </a:p>
          <a:p>
            <a:pPr indent="-457189">
              <a:buSzPts val="1800"/>
              <a:buFont typeface="Arial"/>
              <a:buChar char="●"/>
            </a:pPr>
            <a:r>
              <a:rPr lang="en-US" dirty="0"/>
              <a:t>Collaboratively built “solution bundles” that can be adapted and modified to suit local needs.</a:t>
            </a:r>
            <a:endParaRPr dirty="0"/>
          </a:p>
          <a:p>
            <a:pPr lvl="1" indent="-524920">
              <a:buSzPts val="1800"/>
              <a:buFont typeface="Arial"/>
              <a:buChar char="➭"/>
            </a:pPr>
            <a:r>
              <a:rPr lang="en-US" sz="2800" dirty="0"/>
              <a:t>e.g. Hyrax, Avalon, etc.</a:t>
            </a:r>
            <a:endParaRPr sz="2800" dirty="0"/>
          </a:p>
          <a:p>
            <a:pPr marL="0" indent="0"/>
            <a:endParaRPr dirty="0"/>
          </a:p>
          <a:p>
            <a:pPr indent="-457189">
              <a:buSzPts val="1800"/>
              <a:buFont typeface="Arial"/>
              <a:buChar char="●"/>
            </a:pPr>
            <a:r>
              <a:rPr lang="en-US" dirty="0"/>
              <a:t>A community extending and enhancing the solutions</a:t>
            </a:r>
            <a:endParaRPr dirty="0"/>
          </a:p>
          <a:p>
            <a:pPr lvl="1" indent="-524920">
              <a:buSzPts val="1800"/>
              <a:buFont typeface="Arial"/>
              <a:buChar char="➭"/>
            </a:pPr>
            <a:r>
              <a:rPr lang="en-US" sz="2800" i="1" dirty="0"/>
              <a:t>If you want to go fast, go alone. If you want to go far, go together. </a:t>
            </a:r>
            <a:endParaRPr sz="2800" i="1" dirty="0"/>
          </a:p>
        </p:txBody>
      </p:sp>
    </p:spTree>
    <p:extLst>
      <p:ext uri="{BB962C8B-B14F-4D97-AF65-F5344CB8AC3E}">
        <p14:creationId xmlns:p14="http://schemas.microsoft.com/office/powerpoint/2010/main" val="3942238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7"/>
          <p:cNvSpPr txBox="1">
            <a:spLocks noGrp="1"/>
          </p:cNvSpPr>
          <p:nvPr>
            <p:ph type="title"/>
          </p:nvPr>
        </p:nvSpPr>
        <p:spPr>
          <a:xfrm>
            <a:off x="838200" y="298837"/>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The Stack</a:t>
            </a:r>
            <a:endParaRPr dirty="0"/>
          </a:p>
        </p:txBody>
      </p:sp>
      <p:sp>
        <p:nvSpPr>
          <p:cNvPr id="557" name="Google Shape;557;p77"/>
          <p:cNvSpPr txBox="1">
            <a:spLocks noGrp="1"/>
          </p:cNvSpPr>
          <p:nvPr>
            <p:ph idx="1"/>
          </p:nvPr>
        </p:nvSpPr>
        <p:spPr>
          <a:xfrm>
            <a:off x="838200" y="2134383"/>
            <a:ext cx="6952735" cy="4351338"/>
          </a:xfrm>
          <a:prstGeom prst="rect">
            <a:avLst/>
          </a:prstGeom>
          <a:noFill/>
          <a:ln>
            <a:noFill/>
          </a:ln>
        </p:spPr>
        <p:txBody>
          <a:bodyPr spcFirstLastPara="1" vert="horz" wrap="square" lIns="121900" tIns="121900" rIns="121900" bIns="121900" rtlCol="0" anchor="t" anchorCtr="0">
            <a:noAutofit/>
          </a:bodyPr>
          <a:lstStyle/>
          <a:p>
            <a:pPr>
              <a:spcBef>
                <a:spcPts val="800"/>
              </a:spcBef>
            </a:pPr>
            <a:r>
              <a:rPr lang="en-US" dirty="0">
                <a:ea typeface="Source Sans Pro"/>
                <a:cs typeface="Source Sans Pro"/>
                <a:sym typeface="Source Sans Pro"/>
              </a:rPr>
              <a:t>The ActiveFedora gem provides an interface for rails based applications to interact with Fedora and Solr.  This allows developers to focus on user facing application features instead of re-inventing low-level repository interfacing.</a:t>
            </a:r>
            <a:endParaRPr dirty="0">
              <a:ea typeface="Source Sans Pro"/>
              <a:cs typeface="Source Sans Pro"/>
              <a:sym typeface="Source Sans Pro"/>
            </a:endParaRPr>
          </a:p>
        </p:txBody>
      </p:sp>
      <p:sp>
        <p:nvSpPr>
          <p:cNvPr id="558" name="Google Shape;558;p77"/>
          <p:cNvSpPr/>
          <p:nvPr/>
        </p:nvSpPr>
        <p:spPr>
          <a:xfrm>
            <a:off x="6006317" y="5586800"/>
            <a:ext cx="5554400" cy="990400"/>
          </a:xfrm>
          <a:prstGeom prst="rect">
            <a:avLst/>
          </a:prstGeom>
          <a:solidFill>
            <a:schemeClr val="accent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Fedora &amp; Solr</a:t>
            </a:r>
            <a:endParaRPr sz="1867">
              <a:solidFill>
                <a:srgbClr val="000000"/>
              </a:solidFill>
              <a:latin typeface="Arial"/>
              <a:ea typeface="Arial"/>
              <a:cs typeface="Arial"/>
              <a:sym typeface="Arial"/>
            </a:endParaRPr>
          </a:p>
        </p:txBody>
      </p:sp>
      <p:sp>
        <p:nvSpPr>
          <p:cNvPr id="559" name="Google Shape;559;p77"/>
          <p:cNvSpPr/>
          <p:nvPr/>
        </p:nvSpPr>
        <p:spPr>
          <a:xfrm rot="-5400000">
            <a:off x="6726117" y="3326200"/>
            <a:ext cx="4114800" cy="711200"/>
          </a:xfrm>
          <a:prstGeom prst="leftRightArrow">
            <a:avLst>
              <a:gd name="adj1" fmla="val 50000"/>
              <a:gd name="adj2" fmla="val 50000"/>
            </a:avLst>
          </a:prstGeom>
          <a:solidFill>
            <a:srgbClr val="783F04"/>
          </a:solidFill>
          <a:ln w="9525"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t" anchorCtr="0">
            <a:noAutofit/>
          </a:bodyPr>
          <a:lstStyle/>
          <a:p>
            <a:pPr>
              <a:buClr>
                <a:schemeClr val="dk1"/>
              </a:buClr>
              <a:buSzPts val="2400"/>
            </a:pPr>
            <a:endParaRPr sz="3200" b="1">
              <a:solidFill>
                <a:schemeClr val="dk1"/>
              </a:solidFill>
              <a:latin typeface="Times"/>
              <a:ea typeface="Times"/>
              <a:cs typeface="Times"/>
              <a:sym typeface="Times"/>
            </a:endParaRPr>
          </a:p>
        </p:txBody>
      </p:sp>
      <p:sp>
        <p:nvSpPr>
          <p:cNvPr id="560" name="Google Shape;560;p77"/>
          <p:cNvSpPr/>
          <p:nvPr/>
        </p:nvSpPr>
        <p:spPr>
          <a:xfrm>
            <a:off x="6497517" y="4596200"/>
            <a:ext cx="4572000" cy="609600"/>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ActiveFedora</a:t>
            </a:r>
            <a:endParaRPr sz="3200">
              <a:solidFill>
                <a:schemeClr val="lt1"/>
              </a:solidFill>
              <a:latin typeface="Merriweather Sans"/>
              <a:ea typeface="Merriweather Sans"/>
              <a:cs typeface="Merriweather Sans"/>
              <a:sym typeface="Merriweather Sans"/>
            </a:endParaRPr>
          </a:p>
        </p:txBody>
      </p:sp>
    </p:spTree>
    <p:extLst>
      <p:ext uri="{BB962C8B-B14F-4D97-AF65-F5344CB8AC3E}">
        <p14:creationId xmlns:p14="http://schemas.microsoft.com/office/powerpoint/2010/main" val="25876571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78"/>
          <p:cNvSpPr txBox="1">
            <a:spLocks noGrp="1"/>
          </p:cNvSpPr>
          <p:nvPr>
            <p:ph type="title"/>
          </p:nvPr>
        </p:nvSpPr>
        <p:spPr>
          <a:xfrm>
            <a:off x="838200" y="184537"/>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The Stack</a:t>
            </a:r>
            <a:endParaRPr dirty="0"/>
          </a:p>
        </p:txBody>
      </p:sp>
      <p:sp>
        <p:nvSpPr>
          <p:cNvPr id="566" name="Google Shape;566;p78"/>
          <p:cNvSpPr txBox="1">
            <a:spLocks noGrp="1"/>
          </p:cNvSpPr>
          <p:nvPr>
            <p:ph idx="1"/>
          </p:nvPr>
        </p:nvSpPr>
        <p:spPr>
          <a:xfrm>
            <a:off x="838200" y="1825625"/>
            <a:ext cx="5469924" cy="4351338"/>
          </a:xfrm>
          <a:prstGeom prst="rect">
            <a:avLst/>
          </a:prstGeom>
          <a:noFill/>
          <a:ln>
            <a:noFill/>
          </a:ln>
        </p:spPr>
        <p:txBody>
          <a:bodyPr spcFirstLastPara="1" vert="horz" wrap="square" lIns="121900" tIns="121900" rIns="121900" bIns="121900" rtlCol="0" anchor="t" anchorCtr="0">
            <a:noAutofit/>
          </a:bodyPr>
          <a:lstStyle/>
          <a:p>
            <a:pPr>
              <a:spcBef>
                <a:spcPts val="800"/>
              </a:spcBef>
            </a:pPr>
            <a:r>
              <a:rPr lang="en-US" dirty="0">
                <a:ea typeface="Source Sans Pro"/>
                <a:cs typeface="Source Sans Pro"/>
                <a:sym typeface="Source Sans Pro"/>
              </a:rPr>
              <a:t>Using the Portland Common Data Model (PCDM) gives the community a common data modelling tool-set.  This, in turn, supports a much broader range of code reuse at higher levels.</a:t>
            </a:r>
            <a:endParaRPr dirty="0">
              <a:ea typeface="Source Sans Pro"/>
              <a:cs typeface="Source Sans Pro"/>
              <a:sym typeface="Source Sans Pro"/>
            </a:endParaRPr>
          </a:p>
          <a:p>
            <a:pPr>
              <a:spcBef>
                <a:spcPts val="800"/>
              </a:spcBef>
            </a:pPr>
            <a:endParaRPr dirty="0">
              <a:ea typeface="Source Sans Pro"/>
              <a:cs typeface="Source Sans Pro"/>
              <a:sym typeface="Source Sans Pro"/>
            </a:endParaRPr>
          </a:p>
          <a:p>
            <a:pPr>
              <a:spcBef>
                <a:spcPts val="800"/>
              </a:spcBef>
            </a:pPr>
            <a:r>
              <a:rPr lang="en-US" dirty="0">
                <a:ea typeface="Source Sans Pro"/>
                <a:cs typeface="Source Sans Pro"/>
                <a:sym typeface="Source Sans Pro"/>
              </a:rPr>
              <a:t>PCDM simplifies the creation of complex works and collections.</a:t>
            </a:r>
            <a:endParaRPr dirty="0">
              <a:ea typeface="Source Sans Pro"/>
              <a:cs typeface="Source Sans Pro"/>
              <a:sym typeface="Source Sans Pro"/>
            </a:endParaRPr>
          </a:p>
        </p:txBody>
      </p:sp>
      <p:sp>
        <p:nvSpPr>
          <p:cNvPr id="567" name="Google Shape;567;p78"/>
          <p:cNvSpPr/>
          <p:nvPr/>
        </p:nvSpPr>
        <p:spPr>
          <a:xfrm>
            <a:off x="6006317" y="5586800"/>
            <a:ext cx="5554400" cy="990400"/>
          </a:xfrm>
          <a:prstGeom prst="rect">
            <a:avLst/>
          </a:prstGeom>
          <a:solidFill>
            <a:schemeClr val="accent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Fedora &amp; Solr</a:t>
            </a:r>
            <a:endParaRPr sz="1867">
              <a:solidFill>
                <a:srgbClr val="000000"/>
              </a:solidFill>
              <a:latin typeface="Arial"/>
              <a:ea typeface="Arial"/>
              <a:cs typeface="Arial"/>
              <a:sym typeface="Arial"/>
            </a:endParaRPr>
          </a:p>
        </p:txBody>
      </p:sp>
      <p:sp>
        <p:nvSpPr>
          <p:cNvPr id="568" name="Google Shape;568;p78"/>
          <p:cNvSpPr/>
          <p:nvPr/>
        </p:nvSpPr>
        <p:spPr>
          <a:xfrm rot="-5400000">
            <a:off x="6726117" y="3326200"/>
            <a:ext cx="4114800" cy="711200"/>
          </a:xfrm>
          <a:prstGeom prst="leftRightArrow">
            <a:avLst>
              <a:gd name="adj1" fmla="val 50000"/>
              <a:gd name="adj2" fmla="val 50000"/>
            </a:avLst>
          </a:prstGeom>
          <a:solidFill>
            <a:srgbClr val="783F04"/>
          </a:solidFill>
          <a:ln w="9525"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t" anchorCtr="0">
            <a:noAutofit/>
          </a:bodyPr>
          <a:lstStyle/>
          <a:p>
            <a:pPr>
              <a:buClr>
                <a:schemeClr val="dk1"/>
              </a:buClr>
              <a:buSzPts val="2400"/>
            </a:pPr>
            <a:endParaRPr sz="3200" b="1">
              <a:solidFill>
                <a:schemeClr val="dk1"/>
              </a:solidFill>
              <a:latin typeface="Times"/>
              <a:ea typeface="Times"/>
              <a:cs typeface="Times"/>
              <a:sym typeface="Times"/>
            </a:endParaRPr>
          </a:p>
        </p:txBody>
      </p:sp>
      <p:sp>
        <p:nvSpPr>
          <p:cNvPr id="569" name="Google Shape;569;p78"/>
          <p:cNvSpPr/>
          <p:nvPr/>
        </p:nvSpPr>
        <p:spPr>
          <a:xfrm>
            <a:off x="6497517" y="4596200"/>
            <a:ext cx="4572000" cy="609600"/>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ActiveFedora</a:t>
            </a:r>
            <a:endParaRPr sz="3200">
              <a:solidFill>
                <a:schemeClr val="lt1"/>
              </a:solidFill>
              <a:latin typeface="Merriweather Sans"/>
              <a:ea typeface="Merriweather Sans"/>
              <a:cs typeface="Merriweather Sans"/>
              <a:sym typeface="Merriweather Sans"/>
            </a:endParaRPr>
          </a:p>
        </p:txBody>
      </p:sp>
      <p:sp>
        <p:nvSpPr>
          <p:cNvPr id="570" name="Google Shape;570;p78"/>
          <p:cNvSpPr/>
          <p:nvPr/>
        </p:nvSpPr>
        <p:spPr>
          <a:xfrm>
            <a:off x="6497517" y="3758000"/>
            <a:ext cx="4572000" cy="609600"/>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Hydra::PCDM</a:t>
            </a:r>
            <a:endParaRPr sz="1867">
              <a:solidFill>
                <a:srgbClr val="000000"/>
              </a:solidFill>
              <a:latin typeface="Arial"/>
              <a:ea typeface="Arial"/>
              <a:cs typeface="Arial"/>
              <a:sym typeface="Arial"/>
            </a:endParaRPr>
          </a:p>
        </p:txBody>
      </p:sp>
    </p:spTree>
    <p:extLst>
      <p:ext uri="{BB962C8B-B14F-4D97-AF65-F5344CB8AC3E}">
        <p14:creationId xmlns:p14="http://schemas.microsoft.com/office/powerpoint/2010/main" val="29927717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79" descr="coll-object-file.png"/>
          <p:cNvPicPr preferRelativeResize="0"/>
          <p:nvPr/>
        </p:nvPicPr>
        <p:blipFill rotWithShape="1">
          <a:blip r:embed="rId3">
            <a:alphaModFix/>
          </a:blip>
          <a:srcRect/>
          <a:stretch/>
        </p:blipFill>
        <p:spPr>
          <a:xfrm>
            <a:off x="416066" y="1828802"/>
            <a:ext cx="10342977" cy="4560124"/>
          </a:xfrm>
          <a:prstGeom prst="rect">
            <a:avLst/>
          </a:prstGeom>
          <a:noFill/>
          <a:ln>
            <a:noFill/>
          </a:ln>
        </p:spPr>
      </p:pic>
      <p:sp>
        <p:nvSpPr>
          <p:cNvPr id="576" name="Google Shape;576;p79"/>
          <p:cNvSpPr txBox="1">
            <a:spLocks noGrp="1"/>
          </p:cNvSpPr>
          <p:nvPr>
            <p:ph type="title"/>
          </p:nvPr>
        </p:nvSpPr>
        <p:spPr>
          <a:xfrm>
            <a:off x="838200" y="270123"/>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PCDM (interlude)</a:t>
            </a:r>
            <a:endParaRPr dirty="0"/>
          </a:p>
        </p:txBody>
      </p:sp>
    </p:spTree>
    <p:extLst>
      <p:ext uri="{BB962C8B-B14F-4D97-AF65-F5344CB8AC3E}">
        <p14:creationId xmlns:p14="http://schemas.microsoft.com/office/powerpoint/2010/main" val="4200468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80" descr="MultiPageText (1).png"/>
          <p:cNvPicPr preferRelativeResize="0"/>
          <p:nvPr/>
        </p:nvPicPr>
        <p:blipFill rotWithShape="1">
          <a:blip r:embed="rId3">
            <a:alphaModFix/>
          </a:blip>
          <a:srcRect/>
          <a:stretch/>
        </p:blipFill>
        <p:spPr>
          <a:xfrm>
            <a:off x="609601" y="271987"/>
            <a:ext cx="9001359" cy="6314031"/>
          </a:xfrm>
          <a:prstGeom prst="rect">
            <a:avLst/>
          </a:prstGeom>
          <a:noFill/>
          <a:ln>
            <a:noFill/>
          </a:ln>
        </p:spPr>
      </p:pic>
      <p:sp>
        <p:nvSpPr>
          <p:cNvPr id="2" name="Content Placeholder 1">
            <a:extLst>
              <a:ext uri="{FF2B5EF4-FFF2-40B4-BE49-F238E27FC236}">
                <a16:creationId xmlns:a16="http://schemas.microsoft.com/office/drawing/2014/main" id="{FFC6F26F-F3AF-424F-91DB-D6D73D1CC0D0}"/>
              </a:ext>
            </a:extLst>
          </p:cNvPr>
          <p:cNvSpPr>
            <a:spLocks noGrp="1"/>
          </p:cNvSpPr>
          <p:nvPr>
            <p:ph idx="1"/>
          </p:nvPr>
        </p:nvSpPr>
        <p:spPr>
          <a:xfrm>
            <a:off x="8779475" y="2183971"/>
            <a:ext cx="2802924" cy="2386658"/>
          </a:xfrm>
        </p:spPr>
        <p:txBody>
          <a:bodyPr>
            <a:normAutofit/>
          </a:bodyPr>
          <a:lstStyle/>
          <a:p>
            <a:pPr marL="0" indent="0" algn="ctr">
              <a:buNone/>
            </a:pPr>
            <a:r>
              <a:rPr lang="en-GB" sz="3200" b="1" dirty="0">
                <a:solidFill>
                  <a:srgbClr val="993300"/>
                </a:solidFill>
              </a:rPr>
              <a:t>Book modelled in PCDM</a:t>
            </a:r>
          </a:p>
        </p:txBody>
      </p:sp>
    </p:spTree>
    <p:extLst>
      <p:ext uri="{BB962C8B-B14F-4D97-AF65-F5344CB8AC3E}">
        <p14:creationId xmlns:p14="http://schemas.microsoft.com/office/powerpoint/2010/main" val="5394648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81"/>
          <p:cNvSpPr txBox="1">
            <a:spLocks noGrp="1"/>
          </p:cNvSpPr>
          <p:nvPr>
            <p:ph type="title"/>
          </p:nvPr>
        </p:nvSpPr>
        <p:spPr>
          <a:xfrm>
            <a:off x="838200" y="184537"/>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The Stack</a:t>
            </a:r>
            <a:endParaRPr dirty="0"/>
          </a:p>
        </p:txBody>
      </p:sp>
      <p:sp>
        <p:nvSpPr>
          <p:cNvPr id="589" name="Google Shape;589;p81"/>
          <p:cNvSpPr txBox="1">
            <a:spLocks noGrp="1"/>
          </p:cNvSpPr>
          <p:nvPr>
            <p:ph idx="1"/>
          </p:nvPr>
        </p:nvSpPr>
        <p:spPr>
          <a:xfrm>
            <a:off x="838200" y="1825625"/>
            <a:ext cx="5659317" cy="4351338"/>
          </a:xfrm>
          <a:prstGeom prst="rect">
            <a:avLst/>
          </a:prstGeom>
          <a:noFill/>
          <a:ln>
            <a:noFill/>
          </a:ln>
        </p:spPr>
        <p:txBody>
          <a:bodyPr spcFirstLastPara="1" vert="horz" wrap="square" lIns="121900" tIns="121900" rIns="121900" bIns="121900" rtlCol="0" anchor="t" anchorCtr="0">
            <a:noAutofit/>
          </a:bodyPr>
          <a:lstStyle/>
          <a:p>
            <a:r>
              <a:rPr lang="en-US" dirty="0">
                <a:ea typeface="Lucida Sans"/>
                <a:cs typeface="Lucida Sans"/>
                <a:sym typeface="Lucida Sans"/>
              </a:rPr>
              <a:t>The Works gem provides the utility drawer for managing digital content by defining common patterns for: </a:t>
            </a:r>
            <a:endParaRPr dirty="0"/>
          </a:p>
          <a:p>
            <a:pPr lvl="1">
              <a:spcBef>
                <a:spcPts val="800"/>
              </a:spcBef>
              <a:buSzPts val="1800"/>
            </a:pPr>
            <a:r>
              <a:rPr lang="en-US" sz="2000" dirty="0">
                <a:ea typeface="Lucida Sans"/>
                <a:cs typeface="Lucida Sans"/>
                <a:sym typeface="Lucida Sans"/>
              </a:rPr>
              <a:t>File Characterization</a:t>
            </a:r>
            <a:endParaRPr sz="1467" dirty="0"/>
          </a:p>
          <a:p>
            <a:pPr lvl="1">
              <a:spcBef>
                <a:spcPts val="800"/>
              </a:spcBef>
              <a:buSzPts val="1800"/>
            </a:pPr>
            <a:r>
              <a:rPr lang="en-US" sz="2000" dirty="0">
                <a:ea typeface="Lucida Sans"/>
                <a:cs typeface="Lucida Sans"/>
                <a:sym typeface="Lucida Sans"/>
              </a:rPr>
              <a:t>Derivative Generation</a:t>
            </a:r>
            <a:endParaRPr sz="2000" dirty="0">
              <a:ea typeface="Lucida Sans"/>
              <a:cs typeface="Lucida Sans"/>
              <a:sym typeface="Lucida Sans"/>
            </a:endParaRPr>
          </a:p>
          <a:p>
            <a:pPr lvl="1">
              <a:spcBef>
                <a:spcPts val="800"/>
              </a:spcBef>
              <a:buSzPts val="1800"/>
            </a:pPr>
            <a:r>
              <a:rPr lang="en-US" sz="2000" dirty="0">
                <a:ea typeface="Lucida Sans"/>
                <a:cs typeface="Lucida Sans"/>
                <a:sym typeface="Lucida Sans"/>
              </a:rPr>
              <a:t>Virus Scanning</a:t>
            </a:r>
            <a:endParaRPr sz="1467" dirty="0"/>
          </a:p>
          <a:p>
            <a:pPr lvl="1">
              <a:spcBef>
                <a:spcPts val="800"/>
              </a:spcBef>
              <a:buSzPts val="1800"/>
            </a:pPr>
            <a:r>
              <a:rPr lang="en-US" sz="2000" dirty="0">
                <a:ea typeface="Lucida Sans"/>
                <a:cs typeface="Lucida Sans"/>
                <a:sym typeface="Lucida Sans"/>
              </a:rPr>
              <a:t>Text Extraction</a:t>
            </a:r>
            <a:endParaRPr sz="1467" dirty="0"/>
          </a:p>
          <a:p>
            <a:pPr>
              <a:spcBef>
                <a:spcPts val="800"/>
              </a:spcBef>
            </a:pPr>
            <a:r>
              <a:rPr lang="en-US" dirty="0">
                <a:ea typeface="Lucida Sans"/>
                <a:cs typeface="Lucida Sans"/>
                <a:sym typeface="Lucida Sans"/>
              </a:rPr>
              <a:t>You can tailor any of these to local requirements, but get working solutions out of the box.</a:t>
            </a:r>
            <a:endParaRPr dirty="0">
              <a:ea typeface="Source Sans Pro"/>
              <a:cs typeface="Source Sans Pro"/>
              <a:sym typeface="Source Sans Pro"/>
            </a:endParaRPr>
          </a:p>
        </p:txBody>
      </p:sp>
      <p:sp>
        <p:nvSpPr>
          <p:cNvPr id="590" name="Google Shape;590;p81"/>
          <p:cNvSpPr/>
          <p:nvPr/>
        </p:nvSpPr>
        <p:spPr>
          <a:xfrm>
            <a:off x="6006317" y="5586800"/>
            <a:ext cx="5554400" cy="990400"/>
          </a:xfrm>
          <a:prstGeom prst="rect">
            <a:avLst/>
          </a:prstGeom>
          <a:solidFill>
            <a:schemeClr val="accent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Fedora &amp; Solr</a:t>
            </a:r>
            <a:endParaRPr sz="1867">
              <a:solidFill>
                <a:srgbClr val="000000"/>
              </a:solidFill>
              <a:latin typeface="Arial"/>
              <a:ea typeface="Arial"/>
              <a:cs typeface="Arial"/>
              <a:sym typeface="Arial"/>
            </a:endParaRPr>
          </a:p>
        </p:txBody>
      </p:sp>
      <p:sp>
        <p:nvSpPr>
          <p:cNvPr id="591" name="Google Shape;591;p81"/>
          <p:cNvSpPr/>
          <p:nvPr/>
        </p:nvSpPr>
        <p:spPr>
          <a:xfrm rot="-5400000">
            <a:off x="6726117" y="3326200"/>
            <a:ext cx="4114800" cy="711200"/>
          </a:xfrm>
          <a:prstGeom prst="leftRightArrow">
            <a:avLst>
              <a:gd name="adj1" fmla="val 50000"/>
              <a:gd name="adj2" fmla="val 50000"/>
            </a:avLst>
          </a:prstGeom>
          <a:solidFill>
            <a:srgbClr val="783F04"/>
          </a:solidFill>
          <a:ln w="9525"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t" anchorCtr="0">
            <a:noAutofit/>
          </a:bodyPr>
          <a:lstStyle/>
          <a:p>
            <a:pPr>
              <a:buClr>
                <a:schemeClr val="dk1"/>
              </a:buClr>
              <a:buSzPts val="2400"/>
            </a:pPr>
            <a:endParaRPr sz="3200" b="1">
              <a:solidFill>
                <a:schemeClr val="dk1"/>
              </a:solidFill>
              <a:latin typeface="Times"/>
              <a:ea typeface="Times"/>
              <a:cs typeface="Times"/>
              <a:sym typeface="Times"/>
            </a:endParaRPr>
          </a:p>
        </p:txBody>
      </p:sp>
      <p:sp>
        <p:nvSpPr>
          <p:cNvPr id="592" name="Google Shape;592;p81"/>
          <p:cNvSpPr/>
          <p:nvPr/>
        </p:nvSpPr>
        <p:spPr>
          <a:xfrm>
            <a:off x="6497517" y="4596200"/>
            <a:ext cx="4572000" cy="609600"/>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ActiveFedora</a:t>
            </a:r>
            <a:endParaRPr sz="3200">
              <a:solidFill>
                <a:schemeClr val="lt1"/>
              </a:solidFill>
              <a:latin typeface="Merriweather Sans"/>
              <a:ea typeface="Merriweather Sans"/>
              <a:cs typeface="Merriweather Sans"/>
              <a:sym typeface="Merriweather Sans"/>
            </a:endParaRPr>
          </a:p>
        </p:txBody>
      </p:sp>
      <p:sp>
        <p:nvSpPr>
          <p:cNvPr id="593" name="Google Shape;593;p81"/>
          <p:cNvSpPr/>
          <p:nvPr/>
        </p:nvSpPr>
        <p:spPr>
          <a:xfrm>
            <a:off x="6497517" y="3758000"/>
            <a:ext cx="4572000" cy="609600"/>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Hydra::PCDM</a:t>
            </a:r>
            <a:endParaRPr sz="1867">
              <a:solidFill>
                <a:srgbClr val="000000"/>
              </a:solidFill>
              <a:latin typeface="Arial"/>
              <a:ea typeface="Arial"/>
              <a:cs typeface="Arial"/>
              <a:sym typeface="Arial"/>
            </a:endParaRPr>
          </a:p>
        </p:txBody>
      </p:sp>
      <p:sp>
        <p:nvSpPr>
          <p:cNvPr id="594" name="Google Shape;594;p81"/>
          <p:cNvSpPr/>
          <p:nvPr/>
        </p:nvSpPr>
        <p:spPr>
          <a:xfrm>
            <a:off x="6497517" y="2894976"/>
            <a:ext cx="4572000" cy="609600"/>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Hydra::Works</a:t>
            </a:r>
            <a:endParaRPr sz="3200">
              <a:solidFill>
                <a:schemeClr val="lt1"/>
              </a:solidFill>
              <a:latin typeface="Merriweather Sans"/>
              <a:ea typeface="Merriweather Sans"/>
              <a:cs typeface="Merriweather Sans"/>
              <a:sym typeface="Merriweather Sans"/>
            </a:endParaRPr>
          </a:p>
        </p:txBody>
      </p:sp>
    </p:spTree>
    <p:extLst>
      <p:ext uri="{BB962C8B-B14F-4D97-AF65-F5344CB8AC3E}">
        <p14:creationId xmlns:p14="http://schemas.microsoft.com/office/powerpoint/2010/main" val="972597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2"/>
          <p:cNvSpPr txBox="1">
            <a:spLocks noGrp="1"/>
          </p:cNvSpPr>
          <p:nvPr>
            <p:ph type="title"/>
          </p:nvPr>
        </p:nvSpPr>
        <p:spPr>
          <a:xfrm>
            <a:off x="924697" y="184537"/>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The Stack</a:t>
            </a:r>
            <a:endParaRPr dirty="0"/>
          </a:p>
        </p:txBody>
      </p:sp>
      <p:sp>
        <p:nvSpPr>
          <p:cNvPr id="600" name="Google Shape;600;p82"/>
          <p:cNvSpPr txBox="1">
            <a:spLocks noGrp="1"/>
          </p:cNvSpPr>
          <p:nvPr>
            <p:ph idx="1"/>
          </p:nvPr>
        </p:nvSpPr>
        <p:spPr>
          <a:xfrm>
            <a:off x="924697" y="1690688"/>
            <a:ext cx="5482281" cy="4351338"/>
          </a:xfrm>
          <a:prstGeom prst="rect">
            <a:avLst/>
          </a:prstGeom>
          <a:noFill/>
          <a:ln>
            <a:noFill/>
          </a:ln>
        </p:spPr>
        <p:txBody>
          <a:bodyPr spcFirstLastPara="1" vert="horz" wrap="square" lIns="121900" tIns="121900" rIns="121900" bIns="121900" rtlCol="0" anchor="t" anchorCtr="0">
            <a:noAutofit/>
          </a:bodyPr>
          <a:lstStyle/>
          <a:p>
            <a:pPr>
              <a:spcBef>
                <a:spcPts val="800"/>
              </a:spcBef>
            </a:pPr>
            <a:r>
              <a:rPr lang="en-US" dirty="0">
                <a:ea typeface="Source Sans Pro"/>
                <a:cs typeface="Source Sans Pro"/>
                <a:sym typeface="Source Sans Pro"/>
              </a:rPr>
              <a:t>The Hyrax rails engine provides a fully featured repository front end with self-deposit and administrative workflow features along with:</a:t>
            </a:r>
            <a:endParaRPr dirty="0">
              <a:ea typeface="Source Sans Pro"/>
              <a:cs typeface="Source Sans Pro"/>
              <a:sym typeface="Source Sans Pro"/>
            </a:endParaRPr>
          </a:p>
          <a:p>
            <a:pPr lvl="1">
              <a:spcBef>
                <a:spcPts val="800"/>
              </a:spcBef>
              <a:buSzPts val="1800"/>
            </a:pPr>
            <a:r>
              <a:rPr lang="en-US" sz="2000" dirty="0">
                <a:ea typeface="Lucida Sans"/>
                <a:cs typeface="Lucida Sans"/>
                <a:sym typeface="Lucida Sans"/>
              </a:rPr>
              <a:t>User &amp; Admin dashboards</a:t>
            </a:r>
            <a:endParaRPr sz="1467" dirty="0"/>
          </a:p>
          <a:p>
            <a:pPr lvl="1">
              <a:spcBef>
                <a:spcPts val="800"/>
              </a:spcBef>
              <a:buSzPts val="1800"/>
            </a:pPr>
            <a:r>
              <a:rPr lang="en-US" sz="2000" dirty="0">
                <a:ea typeface="Lucida Sans"/>
                <a:cs typeface="Lucida Sans"/>
                <a:sym typeface="Lucida Sans"/>
              </a:rPr>
              <a:t>Upload via cloud providers</a:t>
            </a:r>
            <a:endParaRPr sz="1467" dirty="0"/>
          </a:p>
          <a:p>
            <a:pPr lvl="1">
              <a:spcBef>
                <a:spcPts val="800"/>
              </a:spcBef>
              <a:buSzPts val="1800"/>
            </a:pPr>
            <a:r>
              <a:rPr lang="en-US" sz="2000" dirty="0">
                <a:ea typeface="Lucida Sans"/>
                <a:cs typeface="Lucida Sans"/>
                <a:sym typeface="Lucida Sans"/>
              </a:rPr>
              <a:t>Citation integration</a:t>
            </a:r>
            <a:endParaRPr sz="2000" dirty="0">
              <a:ea typeface="Lucida Sans"/>
              <a:cs typeface="Lucida Sans"/>
              <a:sym typeface="Lucida Sans"/>
            </a:endParaRPr>
          </a:p>
          <a:p>
            <a:pPr lvl="1">
              <a:spcBef>
                <a:spcPts val="800"/>
              </a:spcBef>
              <a:buSzPts val="1800"/>
            </a:pPr>
            <a:r>
              <a:rPr lang="en-US" sz="2000" dirty="0">
                <a:ea typeface="Lucida Sans"/>
                <a:cs typeface="Lucida Sans"/>
                <a:sym typeface="Lucida Sans"/>
              </a:rPr>
              <a:t>File auditing &amp; versioning</a:t>
            </a:r>
            <a:endParaRPr sz="1467" dirty="0"/>
          </a:p>
          <a:p>
            <a:pPr lvl="1">
              <a:spcBef>
                <a:spcPts val="800"/>
              </a:spcBef>
              <a:buSzPts val="1800"/>
            </a:pPr>
            <a:r>
              <a:rPr lang="en-US" sz="2000" dirty="0">
                <a:ea typeface="Lucida Sans"/>
                <a:cs typeface="Lucida Sans"/>
                <a:sym typeface="Lucida Sans"/>
              </a:rPr>
              <a:t>Access controls</a:t>
            </a:r>
            <a:endParaRPr sz="1467" dirty="0"/>
          </a:p>
          <a:p>
            <a:pPr lvl="1">
              <a:spcBef>
                <a:spcPts val="800"/>
              </a:spcBef>
              <a:buSzPts val="1800"/>
            </a:pPr>
            <a:r>
              <a:rPr lang="en-US" sz="2000" dirty="0">
                <a:ea typeface="Lucida Sans"/>
                <a:cs typeface="Lucida Sans"/>
                <a:sym typeface="Lucida Sans"/>
              </a:rPr>
              <a:t>Leases and embargoes</a:t>
            </a:r>
            <a:endParaRPr sz="2000" dirty="0">
              <a:ea typeface="Source Sans Pro"/>
              <a:cs typeface="Source Sans Pro"/>
              <a:sym typeface="Source Sans Pro"/>
            </a:endParaRPr>
          </a:p>
        </p:txBody>
      </p:sp>
      <p:sp>
        <p:nvSpPr>
          <p:cNvPr id="601" name="Google Shape;601;p82"/>
          <p:cNvSpPr/>
          <p:nvPr/>
        </p:nvSpPr>
        <p:spPr>
          <a:xfrm>
            <a:off x="6006317" y="5586800"/>
            <a:ext cx="5554400" cy="990400"/>
          </a:xfrm>
          <a:prstGeom prst="rect">
            <a:avLst/>
          </a:prstGeom>
          <a:solidFill>
            <a:schemeClr val="accent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Fedora &amp; Solr</a:t>
            </a:r>
            <a:endParaRPr sz="1867">
              <a:solidFill>
                <a:srgbClr val="000000"/>
              </a:solidFill>
              <a:latin typeface="Arial"/>
              <a:ea typeface="Arial"/>
              <a:cs typeface="Arial"/>
              <a:sym typeface="Arial"/>
            </a:endParaRPr>
          </a:p>
        </p:txBody>
      </p:sp>
      <p:sp>
        <p:nvSpPr>
          <p:cNvPr id="602" name="Google Shape;602;p82"/>
          <p:cNvSpPr/>
          <p:nvPr/>
        </p:nvSpPr>
        <p:spPr>
          <a:xfrm rot="-5400000">
            <a:off x="6726117" y="3326200"/>
            <a:ext cx="4114800" cy="711200"/>
          </a:xfrm>
          <a:prstGeom prst="leftRightArrow">
            <a:avLst>
              <a:gd name="adj1" fmla="val 50000"/>
              <a:gd name="adj2" fmla="val 50000"/>
            </a:avLst>
          </a:prstGeom>
          <a:solidFill>
            <a:srgbClr val="783F04"/>
          </a:solidFill>
          <a:ln w="9525"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t" anchorCtr="0">
            <a:noAutofit/>
          </a:bodyPr>
          <a:lstStyle/>
          <a:p>
            <a:pPr>
              <a:buClr>
                <a:schemeClr val="dk1"/>
              </a:buClr>
              <a:buSzPts val="2400"/>
            </a:pPr>
            <a:endParaRPr sz="3200" b="1">
              <a:solidFill>
                <a:schemeClr val="dk1"/>
              </a:solidFill>
              <a:latin typeface="Times"/>
              <a:ea typeface="Times"/>
              <a:cs typeface="Times"/>
              <a:sym typeface="Times"/>
            </a:endParaRPr>
          </a:p>
        </p:txBody>
      </p:sp>
      <p:sp>
        <p:nvSpPr>
          <p:cNvPr id="603" name="Google Shape;603;p82"/>
          <p:cNvSpPr/>
          <p:nvPr/>
        </p:nvSpPr>
        <p:spPr>
          <a:xfrm>
            <a:off x="6497517" y="4596200"/>
            <a:ext cx="4572000" cy="609600"/>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ActiveFedora</a:t>
            </a:r>
            <a:endParaRPr sz="3200">
              <a:solidFill>
                <a:schemeClr val="lt1"/>
              </a:solidFill>
              <a:latin typeface="Merriweather Sans"/>
              <a:ea typeface="Merriweather Sans"/>
              <a:cs typeface="Merriweather Sans"/>
              <a:sym typeface="Merriweather Sans"/>
            </a:endParaRPr>
          </a:p>
        </p:txBody>
      </p:sp>
      <p:sp>
        <p:nvSpPr>
          <p:cNvPr id="604" name="Google Shape;604;p82"/>
          <p:cNvSpPr/>
          <p:nvPr/>
        </p:nvSpPr>
        <p:spPr>
          <a:xfrm>
            <a:off x="6497517" y="3758000"/>
            <a:ext cx="4572000" cy="609600"/>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Hydra::PCDM</a:t>
            </a:r>
            <a:endParaRPr sz="1867">
              <a:solidFill>
                <a:srgbClr val="000000"/>
              </a:solidFill>
              <a:latin typeface="Arial"/>
              <a:ea typeface="Arial"/>
              <a:cs typeface="Arial"/>
              <a:sym typeface="Arial"/>
            </a:endParaRPr>
          </a:p>
        </p:txBody>
      </p:sp>
      <p:sp>
        <p:nvSpPr>
          <p:cNvPr id="605" name="Google Shape;605;p82"/>
          <p:cNvSpPr/>
          <p:nvPr/>
        </p:nvSpPr>
        <p:spPr>
          <a:xfrm>
            <a:off x="6497517" y="2894976"/>
            <a:ext cx="4572000" cy="609600"/>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Hydra::Works</a:t>
            </a:r>
            <a:endParaRPr sz="3200">
              <a:solidFill>
                <a:schemeClr val="lt1"/>
              </a:solidFill>
              <a:latin typeface="Merriweather Sans"/>
              <a:ea typeface="Merriweather Sans"/>
              <a:cs typeface="Merriweather Sans"/>
              <a:sym typeface="Merriweather Sans"/>
            </a:endParaRPr>
          </a:p>
        </p:txBody>
      </p:sp>
      <p:sp>
        <p:nvSpPr>
          <p:cNvPr id="606" name="Google Shape;606;p82"/>
          <p:cNvSpPr/>
          <p:nvPr/>
        </p:nvSpPr>
        <p:spPr>
          <a:xfrm>
            <a:off x="6497517" y="2056776"/>
            <a:ext cx="4572000" cy="609600"/>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Hyrax (optional)</a:t>
            </a:r>
            <a:endParaRPr sz="3200">
              <a:solidFill>
                <a:schemeClr val="lt1"/>
              </a:solidFill>
              <a:latin typeface="Merriweather Sans"/>
              <a:ea typeface="Merriweather Sans"/>
              <a:cs typeface="Merriweather Sans"/>
              <a:sym typeface="Merriweather Sans"/>
            </a:endParaRPr>
          </a:p>
        </p:txBody>
      </p:sp>
    </p:spTree>
    <p:extLst>
      <p:ext uri="{BB962C8B-B14F-4D97-AF65-F5344CB8AC3E}">
        <p14:creationId xmlns:p14="http://schemas.microsoft.com/office/powerpoint/2010/main" val="17218560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3"/>
          <p:cNvSpPr txBox="1">
            <a:spLocks noGrp="1"/>
          </p:cNvSpPr>
          <p:nvPr>
            <p:ph type="title"/>
          </p:nvPr>
        </p:nvSpPr>
        <p:spPr>
          <a:xfrm>
            <a:off x="838200" y="215282"/>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The Stack</a:t>
            </a:r>
            <a:endParaRPr dirty="0"/>
          </a:p>
        </p:txBody>
      </p:sp>
      <p:sp>
        <p:nvSpPr>
          <p:cNvPr id="612" name="Google Shape;612;p83"/>
          <p:cNvSpPr txBox="1">
            <a:spLocks noGrp="1"/>
          </p:cNvSpPr>
          <p:nvPr>
            <p:ph idx="1"/>
          </p:nvPr>
        </p:nvSpPr>
        <p:spPr>
          <a:xfrm>
            <a:off x="838200" y="1825625"/>
            <a:ext cx="4666735" cy="4351338"/>
          </a:xfrm>
          <a:prstGeom prst="rect">
            <a:avLst/>
          </a:prstGeom>
          <a:noFill/>
          <a:ln>
            <a:noFill/>
          </a:ln>
        </p:spPr>
        <p:txBody>
          <a:bodyPr spcFirstLastPara="1" vert="horz" wrap="square" lIns="121900" tIns="121900" rIns="121900" bIns="121900" rtlCol="0" anchor="t" anchorCtr="0">
            <a:noAutofit/>
          </a:bodyPr>
          <a:lstStyle/>
          <a:p>
            <a:pPr>
              <a:spcBef>
                <a:spcPts val="800"/>
              </a:spcBef>
            </a:pPr>
            <a:endParaRPr lang="en-US" sz="2667" dirty="0">
              <a:ea typeface="Source Sans Pro"/>
              <a:cs typeface="Source Sans Pro"/>
              <a:sym typeface="Source Sans Pro"/>
            </a:endParaRPr>
          </a:p>
          <a:p>
            <a:pPr>
              <a:spcBef>
                <a:spcPts val="800"/>
              </a:spcBef>
            </a:pPr>
            <a:r>
              <a:rPr lang="en-US" dirty="0">
                <a:ea typeface="Source Sans Pro"/>
                <a:cs typeface="Source Sans Pro"/>
                <a:sym typeface="Source Sans Pro"/>
              </a:rPr>
              <a:t>Your own ruby-on-rails application can be a very lightweight wrapper around an existing application like Hyrax or Avalon, or a highly tailored in-house solution depending on your needs and your team’s capabilities.</a:t>
            </a:r>
            <a:endParaRPr dirty="0">
              <a:ea typeface="Source Sans Pro"/>
              <a:cs typeface="Source Sans Pro"/>
              <a:sym typeface="Source Sans Pro"/>
            </a:endParaRPr>
          </a:p>
        </p:txBody>
      </p:sp>
      <p:sp>
        <p:nvSpPr>
          <p:cNvPr id="613" name="Google Shape;613;p83"/>
          <p:cNvSpPr/>
          <p:nvPr/>
        </p:nvSpPr>
        <p:spPr>
          <a:xfrm>
            <a:off x="6006317" y="5586800"/>
            <a:ext cx="5554400" cy="990400"/>
          </a:xfrm>
          <a:prstGeom prst="rect">
            <a:avLst/>
          </a:prstGeom>
          <a:solidFill>
            <a:schemeClr val="accent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Fedora &amp; Solr</a:t>
            </a:r>
            <a:endParaRPr sz="1867">
              <a:solidFill>
                <a:srgbClr val="000000"/>
              </a:solidFill>
              <a:latin typeface="Arial"/>
              <a:ea typeface="Arial"/>
              <a:cs typeface="Arial"/>
              <a:sym typeface="Arial"/>
            </a:endParaRPr>
          </a:p>
        </p:txBody>
      </p:sp>
      <p:sp>
        <p:nvSpPr>
          <p:cNvPr id="614" name="Google Shape;614;p83"/>
          <p:cNvSpPr/>
          <p:nvPr/>
        </p:nvSpPr>
        <p:spPr>
          <a:xfrm>
            <a:off x="3909867" y="368264"/>
            <a:ext cx="5554400" cy="1600000"/>
          </a:xfrm>
          <a:prstGeom prst="cloudCallout">
            <a:avLst>
              <a:gd name="adj1" fmla="val -20833"/>
              <a:gd name="adj2" fmla="val 62500"/>
            </a:avLst>
          </a:prstGeom>
          <a:solidFill>
            <a:schemeClr val="accent3"/>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rgbClr val="000000"/>
              </a:buClr>
              <a:buSzPts val="2400"/>
            </a:pPr>
            <a:r>
              <a:rPr lang="en-US" sz="3200">
                <a:solidFill>
                  <a:schemeClr val="lt1"/>
                </a:solidFill>
                <a:latin typeface="Merriweather Sans"/>
                <a:ea typeface="Merriweather Sans"/>
                <a:cs typeface="Merriweather Sans"/>
                <a:sym typeface="Merriweather Sans"/>
              </a:rPr>
              <a:t>Your Application</a:t>
            </a:r>
            <a:endParaRPr sz="3200">
              <a:solidFill>
                <a:schemeClr val="lt1"/>
              </a:solidFill>
              <a:latin typeface="Merriweather Sans"/>
              <a:ea typeface="Merriweather Sans"/>
              <a:cs typeface="Merriweather Sans"/>
              <a:sym typeface="Merriweather Sans"/>
            </a:endParaRPr>
          </a:p>
        </p:txBody>
      </p:sp>
      <p:sp>
        <p:nvSpPr>
          <p:cNvPr id="615" name="Google Shape;615;p83"/>
          <p:cNvSpPr/>
          <p:nvPr/>
        </p:nvSpPr>
        <p:spPr>
          <a:xfrm rot="-5400000">
            <a:off x="6607848" y="3207931"/>
            <a:ext cx="4351338" cy="711200"/>
          </a:xfrm>
          <a:prstGeom prst="leftRightArrow">
            <a:avLst>
              <a:gd name="adj1" fmla="val 50000"/>
              <a:gd name="adj2" fmla="val 50000"/>
            </a:avLst>
          </a:prstGeom>
          <a:solidFill>
            <a:srgbClr val="783F04"/>
          </a:solidFill>
          <a:ln w="9525" cap="flat" cmpd="sng">
            <a:solidFill>
              <a:srgbClr val="BFBFB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t" anchorCtr="0">
            <a:noAutofit/>
          </a:bodyPr>
          <a:lstStyle/>
          <a:p>
            <a:pPr>
              <a:buClr>
                <a:schemeClr val="dk1"/>
              </a:buClr>
              <a:buSzPts val="2400"/>
            </a:pPr>
            <a:endParaRPr sz="3200" b="1">
              <a:solidFill>
                <a:schemeClr val="dk1"/>
              </a:solidFill>
              <a:latin typeface="Times"/>
              <a:ea typeface="Times"/>
              <a:cs typeface="Times"/>
              <a:sym typeface="Times"/>
            </a:endParaRPr>
          </a:p>
        </p:txBody>
      </p:sp>
      <p:sp>
        <p:nvSpPr>
          <p:cNvPr id="616" name="Google Shape;616;p83"/>
          <p:cNvSpPr/>
          <p:nvPr/>
        </p:nvSpPr>
        <p:spPr>
          <a:xfrm>
            <a:off x="6497517" y="4596200"/>
            <a:ext cx="4572000" cy="609600"/>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ActiveFedora</a:t>
            </a:r>
            <a:endParaRPr sz="3200">
              <a:solidFill>
                <a:schemeClr val="lt1"/>
              </a:solidFill>
              <a:latin typeface="Merriweather Sans"/>
              <a:ea typeface="Merriweather Sans"/>
              <a:cs typeface="Merriweather Sans"/>
              <a:sym typeface="Merriweather Sans"/>
            </a:endParaRPr>
          </a:p>
        </p:txBody>
      </p:sp>
      <p:sp>
        <p:nvSpPr>
          <p:cNvPr id="617" name="Google Shape;617;p83"/>
          <p:cNvSpPr/>
          <p:nvPr/>
        </p:nvSpPr>
        <p:spPr>
          <a:xfrm>
            <a:off x="6497517" y="3758000"/>
            <a:ext cx="4572000" cy="609600"/>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Hydra::PCDM</a:t>
            </a:r>
            <a:endParaRPr sz="1867">
              <a:solidFill>
                <a:srgbClr val="000000"/>
              </a:solidFill>
              <a:latin typeface="Arial"/>
              <a:ea typeface="Arial"/>
              <a:cs typeface="Arial"/>
              <a:sym typeface="Arial"/>
            </a:endParaRPr>
          </a:p>
        </p:txBody>
      </p:sp>
      <p:sp>
        <p:nvSpPr>
          <p:cNvPr id="618" name="Google Shape;618;p83"/>
          <p:cNvSpPr/>
          <p:nvPr/>
        </p:nvSpPr>
        <p:spPr>
          <a:xfrm>
            <a:off x="6497517" y="2894976"/>
            <a:ext cx="4572000" cy="609600"/>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a:solidFill>
                  <a:schemeClr val="lt1"/>
                </a:solidFill>
                <a:latin typeface="Merriweather Sans"/>
                <a:ea typeface="Merriweather Sans"/>
                <a:cs typeface="Merriweather Sans"/>
                <a:sym typeface="Merriweather Sans"/>
              </a:rPr>
              <a:t>Hydra::Works</a:t>
            </a:r>
            <a:endParaRPr sz="3200">
              <a:solidFill>
                <a:schemeClr val="lt1"/>
              </a:solidFill>
              <a:latin typeface="Merriweather Sans"/>
              <a:ea typeface="Merriweather Sans"/>
              <a:cs typeface="Merriweather Sans"/>
              <a:sym typeface="Merriweather Sans"/>
            </a:endParaRPr>
          </a:p>
        </p:txBody>
      </p:sp>
      <p:sp>
        <p:nvSpPr>
          <p:cNvPr id="619" name="Google Shape;619;p83"/>
          <p:cNvSpPr/>
          <p:nvPr/>
        </p:nvSpPr>
        <p:spPr>
          <a:xfrm>
            <a:off x="6497517" y="2056776"/>
            <a:ext cx="4572000" cy="609600"/>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buClr>
                <a:schemeClr val="lt1"/>
              </a:buClr>
              <a:buSzPts val="2400"/>
            </a:pPr>
            <a:r>
              <a:rPr lang="en-US" sz="3200" dirty="0">
                <a:solidFill>
                  <a:schemeClr val="lt1"/>
                </a:solidFill>
                <a:latin typeface="Merriweather Sans"/>
                <a:ea typeface="Merriweather Sans"/>
                <a:cs typeface="Merriweather Sans"/>
                <a:sym typeface="Merriweather Sans"/>
              </a:rPr>
              <a:t>Hyrax (optional)</a:t>
            </a:r>
            <a:endParaRPr sz="3200" dirty="0">
              <a:solidFill>
                <a:schemeClr val="lt1"/>
              </a:solidFill>
              <a:latin typeface="Merriweather Sans"/>
              <a:ea typeface="Merriweather Sans"/>
              <a:cs typeface="Merriweather Sans"/>
              <a:sym typeface="Merriweather Sans"/>
            </a:endParaRPr>
          </a:p>
        </p:txBody>
      </p:sp>
    </p:spTree>
    <p:extLst>
      <p:ext uri="{BB962C8B-B14F-4D97-AF65-F5344CB8AC3E}">
        <p14:creationId xmlns:p14="http://schemas.microsoft.com/office/powerpoint/2010/main" val="15417876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590C8-4F07-4A99-96D7-59DB3F688294}"/>
              </a:ext>
            </a:extLst>
          </p:cNvPr>
          <p:cNvSpPr>
            <a:spLocks noGrp="1"/>
          </p:cNvSpPr>
          <p:nvPr>
            <p:ph type="title"/>
          </p:nvPr>
        </p:nvSpPr>
        <p:spPr>
          <a:xfrm>
            <a:off x="838200" y="222622"/>
            <a:ext cx="10515600" cy="1325563"/>
          </a:xfrm>
        </p:spPr>
        <p:txBody>
          <a:bodyPr/>
          <a:lstStyle/>
          <a:p>
            <a:r>
              <a:rPr lang="en-GB" dirty="0"/>
              <a:t>The Samvera Elevator Pitch</a:t>
            </a:r>
          </a:p>
        </p:txBody>
      </p:sp>
      <p:sp>
        <p:nvSpPr>
          <p:cNvPr id="3" name="Content Placeholder 2">
            <a:extLst>
              <a:ext uri="{FF2B5EF4-FFF2-40B4-BE49-F238E27FC236}">
                <a16:creationId xmlns:a16="http://schemas.microsoft.com/office/drawing/2014/main" id="{80D4CD93-E547-49E0-AA6D-1A37098A5B31}"/>
              </a:ext>
            </a:extLst>
          </p:cNvPr>
          <p:cNvSpPr>
            <a:spLocks noGrp="1"/>
          </p:cNvSpPr>
          <p:nvPr>
            <p:ph idx="1"/>
          </p:nvPr>
        </p:nvSpPr>
        <p:spPr/>
        <p:txBody>
          <a:bodyPr>
            <a:normAutofit/>
          </a:bodyPr>
          <a:lstStyle/>
          <a:p>
            <a:r>
              <a:rPr lang="en-GB" dirty="0"/>
              <a:t>Who’s riding?</a:t>
            </a:r>
          </a:p>
          <a:p>
            <a:pPr marL="1066785" lvl="1" indent="-506867">
              <a:lnSpc>
                <a:spcPct val="115000"/>
              </a:lnSpc>
              <a:buClr>
                <a:srgbClr val="000000"/>
              </a:buClr>
              <a:buSzPts val="2400"/>
              <a:buFont typeface="Lato"/>
              <a:buChar char="•"/>
            </a:pPr>
            <a:r>
              <a:rPr lang="en-GB" dirty="0">
                <a:solidFill>
                  <a:srgbClr val="000000"/>
                </a:solidFill>
                <a:ea typeface="Lato"/>
                <a:cs typeface="Lato"/>
                <a:sym typeface="Lato"/>
              </a:rPr>
              <a:t>UL/Dean or CIO? Resources and Risk - doing more with less while control the runway, maturity</a:t>
            </a:r>
          </a:p>
          <a:p>
            <a:pPr marL="1066785" lvl="1" indent="-506867">
              <a:lnSpc>
                <a:spcPct val="115000"/>
              </a:lnSpc>
              <a:buClr>
                <a:srgbClr val="000000"/>
              </a:buClr>
              <a:buSzPts val="2400"/>
              <a:buFont typeface="Lato"/>
              <a:buChar char="•"/>
            </a:pPr>
            <a:r>
              <a:rPr lang="en-GB" dirty="0">
                <a:solidFill>
                  <a:srgbClr val="000000"/>
                </a:solidFill>
                <a:ea typeface="Lato"/>
                <a:cs typeface="Lato"/>
                <a:sym typeface="Lato"/>
              </a:rPr>
              <a:t>Content Specialists? Flexibility and Risk- reducing barriers to effective asset management</a:t>
            </a:r>
            <a:r>
              <a:rPr lang="en-GB" dirty="0">
                <a:solidFill>
                  <a:srgbClr val="000000"/>
                </a:solidFill>
                <a:ea typeface="Arial"/>
                <a:cs typeface="Arial"/>
                <a:sym typeface="Arial"/>
              </a:rPr>
              <a:t> </a:t>
            </a:r>
            <a:r>
              <a:rPr lang="en-GB" dirty="0">
                <a:solidFill>
                  <a:srgbClr val="000000"/>
                </a:solidFill>
                <a:ea typeface="Lato"/>
                <a:cs typeface="Lato"/>
                <a:sym typeface="Lato"/>
              </a:rPr>
              <a:t>&amp; preservation</a:t>
            </a:r>
            <a:endParaRPr lang="en-GB" dirty="0">
              <a:solidFill>
                <a:srgbClr val="000000"/>
              </a:solidFill>
              <a:ea typeface="Arial"/>
              <a:cs typeface="Arial"/>
              <a:sym typeface="Arial"/>
            </a:endParaRPr>
          </a:p>
          <a:p>
            <a:pPr marL="1066785" lvl="1" indent="-506867">
              <a:lnSpc>
                <a:spcPct val="115000"/>
              </a:lnSpc>
              <a:buClr>
                <a:srgbClr val="000000"/>
              </a:buClr>
              <a:buSzPts val="2400"/>
              <a:buFont typeface="Lato"/>
              <a:buChar char="•"/>
            </a:pPr>
            <a:r>
              <a:rPr lang="en-GB" dirty="0">
                <a:solidFill>
                  <a:srgbClr val="000000"/>
                </a:solidFill>
                <a:ea typeface="Lato"/>
                <a:cs typeface="Lato"/>
                <a:sym typeface="Lato"/>
              </a:rPr>
              <a:t>Management - The Churn - Architecture, flexibility, evolution in a vibrant community, staffing impact </a:t>
            </a:r>
            <a:endParaRPr lang="en-GB" dirty="0">
              <a:solidFill>
                <a:srgbClr val="000000"/>
              </a:solidFill>
              <a:ea typeface="Arial"/>
              <a:cs typeface="Arial"/>
              <a:sym typeface="Arial"/>
            </a:endParaRPr>
          </a:p>
          <a:p>
            <a:pPr marL="1066785" lvl="1" indent="-506867">
              <a:lnSpc>
                <a:spcPct val="115000"/>
              </a:lnSpc>
              <a:buClr>
                <a:srgbClr val="000000"/>
              </a:buClr>
              <a:buSzPts val="2400"/>
              <a:buFont typeface="Lato"/>
              <a:buChar char="•"/>
            </a:pPr>
            <a:r>
              <a:rPr lang="en-GB" dirty="0">
                <a:solidFill>
                  <a:srgbClr val="000000"/>
                </a:solidFill>
                <a:ea typeface="Arial"/>
                <a:cs typeface="Arial"/>
                <a:sym typeface="Arial"/>
              </a:rPr>
              <a:t>Developers, PMs, </a:t>
            </a:r>
            <a:r>
              <a:rPr lang="en-GB" dirty="0" err="1">
                <a:solidFill>
                  <a:srgbClr val="000000"/>
                </a:solidFill>
                <a:ea typeface="Arial"/>
                <a:cs typeface="Arial"/>
                <a:sym typeface="Arial"/>
              </a:rPr>
              <a:t>DevOPs</a:t>
            </a:r>
            <a:r>
              <a:rPr lang="en-GB" dirty="0">
                <a:solidFill>
                  <a:srgbClr val="000000"/>
                </a:solidFill>
                <a:ea typeface="Arial"/>
                <a:cs typeface="Arial"/>
                <a:sym typeface="Arial"/>
              </a:rPr>
              <a:t>, -Connection, Time, Training, Visibility - It’s a Family Affair and you are not alone</a:t>
            </a:r>
          </a:p>
          <a:p>
            <a:pPr marL="457200" lvl="1" indent="0">
              <a:buNone/>
            </a:pPr>
            <a:endParaRPr lang="en-GB" dirty="0"/>
          </a:p>
        </p:txBody>
      </p:sp>
    </p:spTree>
    <p:extLst>
      <p:ext uri="{BB962C8B-B14F-4D97-AF65-F5344CB8AC3E}">
        <p14:creationId xmlns:p14="http://schemas.microsoft.com/office/powerpoint/2010/main" val="35541578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86"/>
          <p:cNvSpPr/>
          <p:nvPr/>
        </p:nvSpPr>
        <p:spPr>
          <a:xfrm>
            <a:off x="5588000" y="6096000"/>
            <a:ext cx="1320800" cy="685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60933" rIns="121900" bIns="60933" anchor="t" anchorCtr="0">
            <a:noAutofit/>
          </a:bodyPr>
          <a:lstStyle/>
          <a:p>
            <a:pPr>
              <a:buClr>
                <a:schemeClr val="dk1"/>
              </a:buClr>
              <a:buSzPts val="2400"/>
            </a:pPr>
            <a:endParaRPr sz="3200" b="1">
              <a:solidFill>
                <a:schemeClr val="dk1"/>
              </a:solidFill>
              <a:latin typeface="Times"/>
              <a:ea typeface="Times"/>
              <a:cs typeface="Times"/>
              <a:sym typeface="Times"/>
            </a:endParaRPr>
          </a:p>
        </p:txBody>
      </p:sp>
      <p:sp>
        <p:nvSpPr>
          <p:cNvPr id="639" name="Google Shape;639;p86"/>
          <p:cNvSpPr/>
          <p:nvPr/>
        </p:nvSpPr>
        <p:spPr>
          <a:xfrm>
            <a:off x="657633" y="1537395"/>
            <a:ext cx="10566400" cy="3783200"/>
          </a:xfrm>
          <a:prstGeom prst="rect">
            <a:avLst/>
          </a:prstGeom>
          <a:noFill/>
          <a:ln>
            <a:noFill/>
          </a:ln>
        </p:spPr>
        <p:txBody>
          <a:bodyPr spcFirstLastPara="1" wrap="square" lIns="121900" tIns="60933" rIns="121900" bIns="60933" anchor="t" anchorCtr="0">
            <a:noAutofit/>
          </a:bodyPr>
          <a:lstStyle/>
          <a:p>
            <a:pPr marL="609585" indent="-541853">
              <a:lnSpc>
                <a:spcPct val="90000"/>
              </a:lnSpc>
              <a:buClr>
                <a:schemeClr val="dk1"/>
              </a:buClr>
              <a:buSzPts val="2800"/>
              <a:buFont typeface="Source Sans Pro"/>
              <a:buChar char="●"/>
            </a:pPr>
            <a:endParaRPr lang="en-US" sz="2800" dirty="0">
              <a:solidFill>
                <a:schemeClr val="dk1"/>
              </a:solidFill>
              <a:ea typeface="Source Sans Pro"/>
              <a:cs typeface="Source Sans Pro"/>
              <a:sym typeface="Source Sans Pro"/>
            </a:endParaRPr>
          </a:p>
          <a:p>
            <a:pPr marL="609585" indent="-541853">
              <a:lnSpc>
                <a:spcPct val="90000"/>
              </a:lnSpc>
              <a:buClr>
                <a:schemeClr val="dk1"/>
              </a:buClr>
              <a:buSzPts val="2800"/>
              <a:buFont typeface="Source Sans Pro"/>
              <a:buChar char="●"/>
            </a:pPr>
            <a:r>
              <a:rPr lang="en-US" sz="2800" dirty="0">
                <a:solidFill>
                  <a:schemeClr val="dk1"/>
                </a:solidFill>
                <a:ea typeface="Source Sans Pro"/>
                <a:cs typeface="Source Sans Pro"/>
                <a:sym typeface="Source Sans Pro"/>
              </a:rPr>
              <a:t>Core Purpose- We believe it is possible to provide and evolve solutions which reduce cost and risk in stewardship of digital assets for access and preservation.</a:t>
            </a:r>
          </a:p>
          <a:p>
            <a:pPr marL="609585" indent="-541853">
              <a:lnSpc>
                <a:spcPct val="90000"/>
              </a:lnSpc>
              <a:buClr>
                <a:schemeClr val="dk1"/>
              </a:buClr>
              <a:buSzPts val="2800"/>
              <a:buFont typeface="Source Sans Pro"/>
              <a:buChar char="●"/>
            </a:pPr>
            <a:endParaRPr sz="2800" dirty="0">
              <a:solidFill>
                <a:schemeClr val="dk1"/>
              </a:solidFill>
              <a:ea typeface="Source Sans Pro"/>
              <a:cs typeface="Source Sans Pro"/>
              <a:sym typeface="Source Sans Pro"/>
            </a:endParaRPr>
          </a:p>
          <a:p>
            <a:pPr marL="609585" indent="-541853">
              <a:lnSpc>
                <a:spcPct val="90000"/>
              </a:lnSpc>
              <a:buClr>
                <a:schemeClr val="dk1"/>
              </a:buClr>
              <a:buSzPts val="2800"/>
              <a:buFont typeface="Source Sans Pro"/>
              <a:buChar char="●"/>
            </a:pPr>
            <a:r>
              <a:rPr lang="en-US" sz="2800" dirty="0">
                <a:solidFill>
                  <a:schemeClr val="dk1"/>
                </a:solidFill>
                <a:ea typeface="Source Sans Pro"/>
                <a:cs typeface="Source Sans Pro"/>
                <a:sym typeface="Source Sans Pro"/>
              </a:rPr>
              <a:t>Partners - The whole is greater than the sum of its parts - partners join equally to share the load for mutual gain and greater good.</a:t>
            </a:r>
          </a:p>
          <a:p>
            <a:pPr marL="609585" indent="-541853">
              <a:lnSpc>
                <a:spcPct val="90000"/>
              </a:lnSpc>
              <a:buClr>
                <a:schemeClr val="dk1"/>
              </a:buClr>
              <a:buSzPts val="2800"/>
              <a:buFont typeface="Source Sans Pro"/>
              <a:buChar char="●"/>
            </a:pPr>
            <a:endParaRPr sz="2800" dirty="0">
              <a:solidFill>
                <a:schemeClr val="dk1"/>
              </a:solidFill>
              <a:ea typeface="Source Sans Pro"/>
              <a:cs typeface="Source Sans Pro"/>
              <a:sym typeface="Source Sans Pro"/>
            </a:endParaRPr>
          </a:p>
          <a:p>
            <a:pPr marL="609585" indent="-541853">
              <a:lnSpc>
                <a:spcPct val="90000"/>
              </a:lnSpc>
              <a:buClr>
                <a:schemeClr val="dk1"/>
              </a:buClr>
              <a:buSzPts val="2800"/>
              <a:buFont typeface="Source Sans Pro"/>
              <a:buChar char="●"/>
            </a:pPr>
            <a:r>
              <a:rPr lang="en-US" sz="2800" dirty="0">
                <a:solidFill>
                  <a:schemeClr val="dk1"/>
                </a:solidFill>
                <a:ea typeface="Source Sans Pro"/>
                <a:cs typeface="Source Sans Pro"/>
                <a:sym typeface="Source Sans Pro"/>
              </a:rPr>
              <a:t>Flexible Change with Steady Growth</a:t>
            </a:r>
            <a:endParaRPr sz="2800" dirty="0">
              <a:solidFill>
                <a:schemeClr val="dk1"/>
              </a:solidFill>
              <a:ea typeface="Source Sans Pro"/>
              <a:cs typeface="Source Sans Pro"/>
              <a:sym typeface="Source Sans Pro"/>
            </a:endParaRPr>
          </a:p>
          <a:p>
            <a:pPr>
              <a:lnSpc>
                <a:spcPct val="90000"/>
              </a:lnSpc>
              <a:buClr>
                <a:srgbClr val="000000"/>
              </a:buClr>
              <a:buSzPts val="2800"/>
            </a:pPr>
            <a:endParaRPr sz="3733" dirty="0">
              <a:solidFill>
                <a:schemeClr val="dk1"/>
              </a:solidFill>
              <a:latin typeface="Source Sans Pro"/>
              <a:ea typeface="Source Sans Pro"/>
              <a:cs typeface="Source Sans Pro"/>
              <a:sym typeface="Source Sans Pro"/>
            </a:endParaRPr>
          </a:p>
          <a:p>
            <a:pPr>
              <a:lnSpc>
                <a:spcPct val="90000"/>
              </a:lnSpc>
              <a:buClr>
                <a:srgbClr val="000000"/>
              </a:buClr>
              <a:buSzPts val="2800"/>
            </a:pPr>
            <a:endParaRPr sz="3733" dirty="0">
              <a:solidFill>
                <a:schemeClr val="dk1"/>
              </a:solidFill>
              <a:latin typeface="Source Sans Pro"/>
              <a:ea typeface="Source Sans Pro"/>
              <a:cs typeface="Source Sans Pro"/>
              <a:sym typeface="Source Sans Pro"/>
            </a:endParaRPr>
          </a:p>
          <a:p>
            <a:pPr>
              <a:lnSpc>
                <a:spcPct val="90000"/>
              </a:lnSpc>
              <a:buClr>
                <a:srgbClr val="000000"/>
              </a:buClr>
              <a:buSzPts val="2800"/>
            </a:pPr>
            <a:endParaRPr sz="3733" dirty="0">
              <a:solidFill>
                <a:schemeClr val="dk1"/>
              </a:solidFill>
              <a:latin typeface="Source Sans Pro"/>
              <a:ea typeface="Source Sans Pro"/>
              <a:cs typeface="Source Sans Pro"/>
              <a:sym typeface="Source Sans Pro"/>
            </a:endParaRPr>
          </a:p>
          <a:p>
            <a:pPr>
              <a:lnSpc>
                <a:spcPct val="90000"/>
              </a:lnSpc>
              <a:spcBef>
                <a:spcPts val="1600"/>
              </a:spcBef>
              <a:buClr>
                <a:srgbClr val="000000"/>
              </a:buClr>
              <a:buSzPts val="1400"/>
            </a:pPr>
            <a:endParaRPr sz="1867" dirty="0">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9C3E805C-70DE-45DD-AEF2-A243973CF450}"/>
              </a:ext>
            </a:extLst>
          </p:cNvPr>
          <p:cNvSpPr>
            <a:spLocks noGrp="1"/>
          </p:cNvSpPr>
          <p:nvPr>
            <p:ph type="title"/>
          </p:nvPr>
        </p:nvSpPr>
        <p:spPr>
          <a:xfrm>
            <a:off x="850075" y="211832"/>
            <a:ext cx="10515600" cy="1325563"/>
          </a:xfrm>
        </p:spPr>
        <p:txBody>
          <a:bodyPr/>
          <a:lstStyle/>
          <a:p>
            <a:r>
              <a:rPr lang="en-GB" dirty="0"/>
              <a:t>Community sustainability</a:t>
            </a:r>
          </a:p>
        </p:txBody>
      </p:sp>
    </p:spTree>
    <p:extLst>
      <p:ext uri="{BB962C8B-B14F-4D97-AF65-F5344CB8AC3E}">
        <p14:creationId xmlns:p14="http://schemas.microsoft.com/office/powerpoint/2010/main" val="1967736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6" name="Google Shape;646;p87"/>
          <p:cNvPicPr preferRelativeResize="0"/>
          <p:nvPr/>
        </p:nvPicPr>
        <p:blipFill>
          <a:blip r:embed="rId3">
            <a:alphaModFix/>
          </a:blip>
          <a:stretch>
            <a:fillRect/>
          </a:stretch>
        </p:blipFill>
        <p:spPr>
          <a:xfrm>
            <a:off x="155699" y="1287510"/>
            <a:ext cx="9700820" cy="5196417"/>
          </a:xfrm>
          <a:prstGeom prst="rect">
            <a:avLst/>
          </a:prstGeom>
          <a:noFill/>
          <a:ln>
            <a:noFill/>
          </a:ln>
        </p:spPr>
      </p:pic>
      <p:sp>
        <p:nvSpPr>
          <p:cNvPr id="2" name="Title 1">
            <a:extLst>
              <a:ext uri="{FF2B5EF4-FFF2-40B4-BE49-F238E27FC236}">
                <a16:creationId xmlns:a16="http://schemas.microsoft.com/office/drawing/2014/main" id="{6F60C9EA-F1E4-45A9-BF2B-59372A2A0745}"/>
              </a:ext>
            </a:extLst>
          </p:cNvPr>
          <p:cNvSpPr>
            <a:spLocks noGrp="1"/>
          </p:cNvSpPr>
          <p:nvPr>
            <p:ph type="title"/>
          </p:nvPr>
        </p:nvSpPr>
        <p:spPr>
          <a:xfrm>
            <a:off x="398813" y="222621"/>
            <a:ext cx="10515600" cy="1325563"/>
          </a:xfrm>
        </p:spPr>
        <p:txBody>
          <a:bodyPr/>
          <a:lstStyle/>
          <a:p>
            <a:r>
              <a:rPr lang="en-GB" dirty="0"/>
              <a:t>A Worldwide presence</a:t>
            </a:r>
          </a:p>
        </p:txBody>
      </p:sp>
    </p:spTree>
    <p:extLst>
      <p:ext uri="{BB962C8B-B14F-4D97-AF65-F5344CB8AC3E}">
        <p14:creationId xmlns:p14="http://schemas.microsoft.com/office/powerpoint/2010/main" val="1876778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3"/>
          <p:cNvSpPr txBox="1">
            <a:spLocks noGrp="1"/>
          </p:cNvSpPr>
          <p:nvPr>
            <p:ph type="title"/>
          </p:nvPr>
        </p:nvSpPr>
        <p:spPr>
          <a:prstGeom prst="rect">
            <a:avLst/>
          </a:prstGeom>
          <a:noFill/>
          <a:ln>
            <a:noFill/>
          </a:ln>
        </p:spPr>
        <p:txBody>
          <a:bodyPr spcFirstLastPara="1" vert="horz" wrap="square" lIns="121900" tIns="60933" rIns="121900" bIns="60933" rtlCol="0" anchor="ctr" anchorCtr="0">
            <a:noAutofit/>
          </a:bodyPr>
          <a:lstStyle/>
          <a:p>
            <a:pPr>
              <a:buClr>
                <a:schemeClr val="dk1"/>
              </a:buClr>
              <a:buSzPts val="1100"/>
            </a:pPr>
            <a:r>
              <a:rPr lang="en-US"/>
              <a:t>Why Samvera?</a:t>
            </a:r>
            <a:endParaRPr/>
          </a:p>
        </p:txBody>
      </p:sp>
      <p:sp>
        <p:nvSpPr>
          <p:cNvPr id="184" name="Google Shape;184;p33"/>
          <p:cNvSpPr txBox="1">
            <a:spLocks noGrp="1"/>
          </p:cNvSpPr>
          <p:nvPr>
            <p:ph idx="1"/>
          </p:nvPr>
        </p:nvSpPr>
        <p:spPr>
          <a:prstGeom prst="rect">
            <a:avLst/>
          </a:prstGeom>
          <a:noFill/>
          <a:ln>
            <a:noFill/>
          </a:ln>
        </p:spPr>
        <p:txBody>
          <a:bodyPr spcFirstLastPara="1" vert="horz" wrap="square" lIns="121900" tIns="60933" rIns="121900" bIns="60933" rtlCol="0" anchor="t" anchorCtr="0">
            <a:noAutofit/>
          </a:bodyPr>
          <a:lstStyle/>
          <a:p>
            <a:pPr marL="427565" indent="-342900">
              <a:lnSpc>
                <a:spcPct val="75000"/>
              </a:lnSpc>
              <a:buSzPct val="100000"/>
            </a:pPr>
            <a:r>
              <a:rPr lang="en-US" dirty="0"/>
              <a:t>Need a flexible, rich, robust repository solution</a:t>
            </a:r>
            <a:endParaRPr dirty="0"/>
          </a:p>
          <a:p>
            <a:pPr marL="427565" indent="-342900">
              <a:lnSpc>
                <a:spcPct val="75000"/>
              </a:lnSpc>
              <a:spcBef>
                <a:spcPts val="1600"/>
              </a:spcBef>
              <a:buSzPct val="100000"/>
            </a:pPr>
            <a:r>
              <a:rPr lang="en-US" dirty="0"/>
              <a:t>Be part of a community</a:t>
            </a:r>
            <a:endParaRPr dirty="0"/>
          </a:p>
          <a:p>
            <a:pPr marL="1003283" lvl="1" indent="-342900">
              <a:lnSpc>
                <a:spcPct val="75000"/>
              </a:lnSpc>
              <a:spcBef>
                <a:spcPts val="800"/>
              </a:spcBef>
              <a:buSzPct val="100000"/>
            </a:pPr>
            <a:r>
              <a:rPr lang="en-US" sz="2800" dirty="0"/>
              <a:t>Shared resources, shared risk, shared advances</a:t>
            </a:r>
            <a:endParaRPr sz="2800" dirty="0"/>
          </a:p>
          <a:p>
            <a:pPr marL="427565" indent="-342900">
              <a:lnSpc>
                <a:spcPct val="75000"/>
              </a:lnSpc>
              <a:spcBef>
                <a:spcPts val="1600"/>
              </a:spcBef>
              <a:buSzPct val="100000"/>
            </a:pPr>
            <a:r>
              <a:rPr lang="en-US" dirty="0"/>
              <a:t>The whole (we) is greater than its parts (each of us)</a:t>
            </a:r>
            <a:endParaRPr dirty="0"/>
          </a:p>
          <a:p>
            <a:pPr marL="1003283" lvl="1" indent="-342900">
              <a:lnSpc>
                <a:spcPct val="75000"/>
              </a:lnSpc>
              <a:spcBef>
                <a:spcPts val="800"/>
              </a:spcBef>
              <a:buSzPct val="100000"/>
            </a:pPr>
            <a:r>
              <a:rPr lang="en-US" sz="2800" dirty="0"/>
              <a:t>Especially in this crowd</a:t>
            </a:r>
            <a:endParaRPr sz="2800" dirty="0"/>
          </a:p>
          <a:p>
            <a:pPr marL="427565" indent="-342900">
              <a:lnSpc>
                <a:spcPct val="75000"/>
              </a:lnSpc>
              <a:spcBef>
                <a:spcPts val="1600"/>
              </a:spcBef>
              <a:buSzPct val="100000"/>
            </a:pPr>
            <a:r>
              <a:rPr lang="en-US" dirty="0"/>
              <a:t>Control your own destiny</a:t>
            </a:r>
            <a:endParaRPr dirty="0"/>
          </a:p>
          <a:p>
            <a:pPr marL="427565" indent="-342900">
              <a:lnSpc>
                <a:spcPct val="75000"/>
              </a:lnSpc>
              <a:spcBef>
                <a:spcPts val="1600"/>
              </a:spcBef>
              <a:buSzPct val="100000"/>
            </a:pPr>
            <a:r>
              <a:rPr lang="en-US" dirty="0"/>
              <a:t>Build institutional capacity</a:t>
            </a:r>
            <a:endParaRPr dirty="0"/>
          </a:p>
          <a:p>
            <a:pPr marL="427565" indent="-342900">
              <a:lnSpc>
                <a:spcPct val="75000"/>
              </a:lnSpc>
              <a:spcBef>
                <a:spcPts val="1600"/>
              </a:spcBef>
              <a:buSzPct val="100000"/>
            </a:pPr>
            <a:r>
              <a:rPr lang="en-US" dirty="0"/>
              <a:t>The way work is getting done now</a:t>
            </a:r>
            <a:endParaRPr dirty="0"/>
          </a:p>
          <a:p>
            <a:pPr marL="270927" indent="0">
              <a:lnSpc>
                <a:spcPct val="90000"/>
              </a:lnSpc>
              <a:spcBef>
                <a:spcPts val="800"/>
              </a:spcBef>
              <a:buSzPts val="3200"/>
              <a:buNone/>
            </a:pPr>
            <a:endParaRPr sz="4267" dirty="0">
              <a:latin typeface="Source Sans Pro"/>
              <a:ea typeface="Source Sans Pro"/>
              <a:cs typeface="Source Sans Pro"/>
              <a:sym typeface="Source Sans Pro"/>
            </a:endParaRPr>
          </a:p>
        </p:txBody>
      </p:sp>
    </p:spTree>
    <p:extLst>
      <p:ext uri="{BB962C8B-B14F-4D97-AF65-F5344CB8AC3E}">
        <p14:creationId xmlns:p14="http://schemas.microsoft.com/office/powerpoint/2010/main" val="13725218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8"/>
          <p:cNvSpPr txBox="1">
            <a:spLocks noGrp="1"/>
          </p:cNvSpPr>
          <p:nvPr>
            <p:ph type="title"/>
          </p:nvPr>
        </p:nvSpPr>
        <p:spPr>
          <a:xfrm>
            <a:off x="838200" y="210746"/>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err="1"/>
              <a:t>Samvera</a:t>
            </a:r>
            <a:r>
              <a:rPr lang="en-US" dirty="0"/>
              <a:t> Partners</a:t>
            </a:r>
            <a:endParaRPr dirty="0"/>
          </a:p>
        </p:txBody>
      </p:sp>
      <p:sp>
        <p:nvSpPr>
          <p:cNvPr id="653" name="Google Shape;653;p88"/>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indent="-393690">
              <a:lnSpc>
                <a:spcPct val="50000"/>
              </a:lnSpc>
              <a:spcBef>
                <a:spcPts val="1067"/>
              </a:spcBef>
              <a:buClr>
                <a:srgbClr val="333333"/>
              </a:buClr>
              <a:buSzPts val="1050"/>
              <a:buFont typeface="Arial"/>
              <a:buChar char="●"/>
            </a:pPr>
            <a:r>
              <a:rPr lang="en-US" sz="1400" dirty="0">
                <a:solidFill>
                  <a:srgbClr val="333333"/>
                </a:solidFill>
              </a:rPr>
              <a:t>DuraSpace</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Stanford University</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University of Hull </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University of Virginia </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University of Notre Dame</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Northwestern University</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Columbia University</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Penn State University</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Indiana University</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London School of Economics and Political Science</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Data Curation Experts</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WGBH</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Boston Public Library</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Duke University</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Yale University</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Virginia Tech</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University of Cincinnati</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Princeton University Library</a:t>
            </a:r>
            <a:endParaRPr sz="1400" dirty="0">
              <a:solidFill>
                <a:srgbClr val="333333"/>
              </a:solidFill>
            </a:endParaRPr>
          </a:p>
          <a:p>
            <a:pPr marL="0" indent="0">
              <a:lnSpc>
                <a:spcPct val="50000"/>
              </a:lnSpc>
            </a:pPr>
            <a:endParaRPr dirty="0"/>
          </a:p>
        </p:txBody>
      </p:sp>
      <p:sp>
        <p:nvSpPr>
          <p:cNvPr id="654" name="Google Shape;654;p88"/>
          <p:cNvSpPr txBox="1">
            <a:spLocks noGrp="1"/>
          </p:cNvSpPr>
          <p:nvPr>
            <p:ph type="body" idx="4294967295"/>
          </p:nvPr>
        </p:nvSpPr>
        <p:spPr>
          <a:xfrm>
            <a:off x="6865938" y="1825625"/>
            <a:ext cx="5326062" cy="4967288"/>
          </a:xfrm>
          <a:prstGeom prst="rect">
            <a:avLst/>
          </a:prstGeom>
          <a:noFill/>
          <a:ln>
            <a:noFill/>
          </a:ln>
        </p:spPr>
        <p:txBody>
          <a:bodyPr spcFirstLastPara="1" vert="horz" wrap="square" lIns="121900" tIns="121900" rIns="121900" bIns="121900" rtlCol="0" anchor="t" anchorCtr="0">
            <a:noAutofit/>
          </a:bodyPr>
          <a:lstStyle/>
          <a:p>
            <a:pPr indent="-393690">
              <a:lnSpc>
                <a:spcPct val="50000"/>
              </a:lnSpc>
              <a:spcBef>
                <a:spcPts val="1067"/>
              </a:spcBef>
              <a:buClr>
                <a:srgbClr val="333333"/>
              </a:buClr>
              <a:buSzPts val="1050"/>
              <a:buFont typeface="Arial"/>
              <a:buChar char="●"/>
            </a:pPr>
            <a:r>
              <a:rPr lang="en-US" sz="1400" dirty="0">
                <a:solidFill>
                  <a:srgbClr val="333333"/>
                </a:solidFill>
              </a:rPr>
              <a:t>Cornell University</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Oregon State University</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University of Oregon</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Tufts University</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University of Alberta</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Digital Public Library of America (DPLA)</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University of Michigan</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University of California, San Diego</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University of York </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Lafayette College</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Washington University in St. Louis (WUSTL)</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The Digital Repository of Ireland</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University of California, Santa Barbara</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University of Houston Libraries</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Emory University</a:t>
            </a:r>
            <a:endParaRPr sz="1400" dirty="0">
              <a:solidFill>
                <a:srgbClr val="333333"/>
              </a:solidFill>
            </a:endParaRPr>
          </a:p>
          <a:p>
            <a:pPr indent="-393690">
              <a:lnSpc>
                <a:spcPct val="50000"/>
              </a:lnSpc>
              <a:buClr>
                <a:srgbClr val="333333"/>
              </a:buClr>
              <a:buSzPts val="1050"/>
              <a:buFont typeface="Arial"/>
              <a:buChar char="●"/>
            </a:pPr>
            <a:r>
              <a:rPr lang="en-US" sz="1400" dirty="0">
                <a:solidFill>
                  <a:srgbClr val="333333"/>
                </a:solidFill>
              </a:rPr>
              <a:t>CoSector, University of London</a:t>
            </a:r>
            <a:endParaRPr lang="en-GB" sz="1400" dirty="0">
              <a:solidFill>
                <a:srgbClr val="333333"/>
              </a:solidFill>
            </a:endParaRPr>
          </a:p>
          <a:p>
            <a:pPr indent="-393690">
              <a:lnSpc>
                <a:spcPct val="50000"/>
              </a:lnSpc>
              <a:buClr>
                <a:srgbClr val="333333"/>
              </a:buClr>
              <a:buSzPts val="1050"/>
              <a:buFont typeface="Arial"/>
              <a:buChar char="●"/>
            </a:pPr>
            <a:endParaRPr lang="en-GB" sz="1400" dirty="0">
              <a:solidFill>
                <a:srgbClr val="333333"/>
              </a:solidFill>
            </a:endParaRPr>
          </a:p>
          <a:p>
            <a:pPr lvl="1" indent="-393690">
              <a:lnSpc>
                <a:spcPct val="50000"/>
              </a:lnSpc>
              <a:buClr>
                <a:srgbClr val="333333"/>
              </a:buClr>
              <a:buSzPts val="1050"/>
              <a:buFont typeface="Arial"/>
              <a:buChar char="●"/>
            </a:pPr>
            <a:r>
              <a:rPr lang="en-GB" sz="1000" dirty="0">
                <a:solidFill>
                  <a:srgbClr val="333333"/>
                </a:solidFill>
              </a:rPr>
              <a:t>As at October 2018</a:t>
            </a:r>
            <a:endParaRPr sz="1000" dirty="0">
              <a:solidFill>
                <a:srgbClr val="333333"/>
              </a:solidFill>
            </a:endParaRPr>
          </a:p>
        </p:txBody>
      </p:sp>
    </p:spTree>
    <p:extLst>
      <p:ext uri="{BB962C8B-B14F-4D97-AF65-F5344CB8AC3E}">
        <p14:creationId xmlns:p14="http://schemas.microsoft.com/office/powerpoint/2010/main" val="2429175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89"/>
          <p:cNvPicPr preferRelativeResize="0"/>
          <p:nvPr/>
        </p:nvPicPr>
        <p:blipFill rotWithShape="1">
          <a:blip r:embed="rId3">
            <a:alphaModFix/>
          </a:blip>
          <a:srcRect/>
          <a:stretch/>
        </p:blipFill>
        <p:spPr>
          <a:xfrm>
            <a:off x="0" y="0"/>
            <a:ext cx="12192000" cy="6856560"/>
          </a:xfrm>
          <a:prstGeom prst="rect">
            <a:avLst/>
          </a:prstGeom>
          <a:noFill/>
          <a:ln>
            <a:noFill/>
          </a:ln>
        </p:spPr>
      </p:pic>
    </p:spTree>
    <p:extLst>
      <p:ext uri="{BB962C8B-B14F-4D97-AF65-F5344CB8AC3E}">
        <p14:creationId xmlns:p14="http://schemas.microsoft.com/office/powerpoint/2010/main" val="3018449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56A36-57DA-4EE9-9EC6-D83BAFA0687E}"/>
              </a:ext>
            </a:extLst>
          </p:cNvPr>
          <p:cNvSpPr>
            <a:spLocks noGrp="1"/>
          </p:cNvSpPr>
          <p:nvPr>
            <p:ph type="title"/>
          </p:nvPr>
        </p:nvSpPr>
        <p:spPr>
          <a:xfrm>
            <a:off x="838200" y="175120"/>
            <a:ext cx="10515600" cy="1325563"/>
          </a:xfrm>
        </p:spPr>
        <p:txBody>
          <a:bodyPr/>
          <a:lstStyle/>
          <a:p>
            <a:r>
              <a:rPr lang="en-GB" dirty="0"/>
              <a:t>Resource Sustainability</a:t>
            </a:r>
          </a:p>
        </p:txBody>
      </p:sp>
      <p:sp>
        <p:nvSpPr>
          <p:cNvPr id="3" name="Content Placeholder 2">
            <a:extLst>
              <a:ext uri="{FF2B5EF4-FFF2-40B4-BE49-F238E27FC236}">
                <a16:creationId xmlns:a16="http://schemas.microsoft.com/office/drawing/2014/main" id="{82AECAAE-16EB-4D44-849A-54A164EB7483}"/>
              </a:ext>
            </a:extLst>
          </p:cNvPr>
          <p:cNvSpPr>
            <a:spLocks noGrp="1"/>
          </p:cNvSpPr>
          <p:nvPr>
            <p:ph idx="1"/>
          </p:nvPr>
        </p:nvSpPr>
        <p:spPr/>
        <p:txBody>
          <a:bodyPr/>
          <a:lstStyle/>
          <a:p>
            <a:pPr marL="609585" indent="-575719">
              <a:lnSpc>
                <a:spcPct val="100000"/>
              </a:lnSpc>
              <a:spcBef>
                <a:spcPts val="853"/>
              </a:spcBef>
              <a:buClr>
                <a:schemeClr val="dk1"/>
              </a:buClr>
              <a:buSzPts val="3200"/>
              <a:buFont typeface="Times"/>
              <a:buChar char="•"/>
            </a:pPr>
            <a:endParaRPr lang="en-GB" dirty="0">
              <a:solidFill>
                <a:schemeClr val="dk1"/>
              </a:solidFill>
              <a:ea typeface="Times"/>
              <a:cs typeface="Times"/>
              <a:sym typeface="Times"/>
            </a:endParaRPr>
          </a:p>
          <a:p>
            <a:pPr marL="609585" indent="-575719">
              <a:lnSpc>
                <a:spcPct val="100000"/>
              </a:lnSpc>
              <a:spcBef>
                <a:spcPts val="853"/>
              </a:spcBef>
              <a:buClr>
                <a:schemeClr val="dk1"/>
              </a:buClr>
              <a:buSzPts val="3200"/>
              <a:buFont typeface="Times"/>
              <a:buChar char="•"/>
            </a:pPr>
            <a:r>
              <a:rPr lang="en-GB" dirty="0">
                <a:solidFill>
                  <a:schemeClr val="dk1"/>
                </a:solidFill>
                <a:ea typeface="Times"/>
                <a:cs typeface="Times"/>
                <a:sym typeface="Times"/>
              </a:rPr>
              <a:t>New Approach for Cross Training </a:t>
            </a:r>
          </a:p>
          <a:p>
            <a:pPr marL="609585" indent="-575719">
              <a:lnSpc>
                <a:spcPct val="100000"/>
              </a:lnSpc>
              <a:spcBef>
                <a:spcPts val="853"/>
              </a:spcBef>
              <a:buClr>
                <a:schemeClr val="dk1"/>
              </a:buClr>
              <a:buSzPts val="3200"/>
              <a:buFont typeface="Times"/>
              <a:buChar char="•"/>
            </a:pPr>
            <a:endParaRPr lang="en-GB" dirty="0">
              <a:solidFill>
                <a:schemeClr val="dk1"/>
              </a:solidFill>
              <a:ea typeface="Times"/>
              <a:cs typeface="Times"/>
              <a:sym typeface="Times"/>
            </a:endParaRPr>
          </a:p>
          <a:p>
            <a:pPr marL="609585" indent="-575719">
              <a:lnSpc>
                <a:spcPct val="100000"/>
              </a:lnSpc>
              <a:spcBef>
                <a:spcPts val="0"/>
              </a:spcBef>
              <a:buClr>
                <a:schemeClr val="dk1"/>
              </a:buClr>
              <a:buSzPts val="3200"/>
              <a:buFont typeface="Times"/>
              <a:buChar char="•"/>
            </a:pPr>
            <a:r>
              <a:rPr lang="en-GB" dirty="0">
                <a:solidFill>
                  <a:schemeClr val="dk1"/>
                </a:solidFill>
                <a:ea typeface="Times"/>
                <a:cs typeface="Times"/>
                <a:sym typeface="Times"/>
              </a:rPr>
              <a:t>Reducing Turnover Impact</a:t>
            </a:r>
          </a:p>
          <a:p>
            <a:pPr marL="609585" indent="-575719">
              <a:lnSpc>
                <a:spcPct val="100000"/>
              </a:lnSpc>
              <a:spcBef>
                <a:spcPts val="0"/>
              </a:spcBef>
              <a:buClr>
                <a:schemeClr val="dk1"/>
              </a:buClr>
              <a:buSzPts val="3200"/>
              <a:buFont typeface="Times"/>
              <a:buChar char="•"/>
            </a:pPr>
            <a:endParaRPr lang="en-GB" dirty="0">
              <a:solidFill>
                <a:schemeClr val="dk1"/>
              </a:solidFill>
              <a:ea typeface="Times"/>
              <a:cs typeface="Times"/>
              <a:sym typeface="Times"/>
            </a:endParaRPr>
          </a:p>
          <a:p>
            <a:pPr marL="609585" indent="-575719">
              <a:lnSpc>
                <a:spcPct val="100000"/>
              </a:lnSpc>
              <a:spcBef>
                <a:spcPts val="0"/>
              </a:spcBef>
              <a:buClr>
                <a:schemeClr val="dk1"/>
              </a:buClr>
              <a:buSzPts val="3200"/>
              <a:buFont typeface="Times"/>
              <a:buChar char="•"/>
            </a:pPr>
            <a:r>
              <a:rPr lang="en-GB" dirty="0">
                <a:solidFill>
                  <a:schemeClr val="dk1"/>
                </a:solidFill>
                <a:ea typeface="Times"/>
                <a:cs typeface="Times"/>
                <a:sym typeface="Times"/>
              </a:rPr>
              <a:t>Time - If you want to go fast … </a:t>
            </a:r>
            <a:r>
              <a:rPr lang="en-GB" strike="sngStrike" dirty="0">
                <a:solidFill>
                  <a:schemeClr val="dk1"/>
                </a:solidFill>
                <a:ea typeface="Times"/>
                <a:cs typeface="Times"/>
                <a:sym typeface="Times"/>
              </a:rPr>
              <a:t>go alone</a:t>
            </a:r>
            <a:r>
              <a:rPr lang="en-GB" i="1" dirty="0">
                <a:solidFill>
                  <a:schemeClr val="dk1"/>
                </a:solidFill>
                <a:ea typeface="Times"/>
                <a:cs typeface="Times"/>
                <a:sym typeface="Times"/>
              </a:rPr>
              <a:t>  Use Samvera!</a:t>
            </a:r>
          </a:p>
          <a:p>
            <a:endParaRPr lang="en-GB" dirty="0"/>
          </a:p>
        </p:txBody>
      </p:sp>
    </p:spTree>
    <p:extLst>
      <p:ext uri="{BB962C8B-B14F-4D97-AF65-F5344CB8AC3E}">
        <p14:creationId xmlns:p14="http://schemas.microsoft.com/office/powerpoint/2010/main" val="15811598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CBDC-E0A8-42D3-B41E-C4F7B65D7737}"/>
              </a:ext>
            </a:extLst>
          </p:cNvPr>
          <p:cNvSpPr>
            <a:spLocks noGrp="1"/>
          </p:cNvSpPr>
          <p:nvPr>
            <p:ph type="title"/>
          </p:nvPr>
        </p:nvSpPr>
        <p:spPr>
          <a:xfrm>
            <a:off x="838200" y="258247"/>
            <a:ext cx="10515600" cy="1325563"/>
          </a:xfrm>
        </p:spPr>
        <p:txBody>
          <a:bodyPr/>
          <a:lstStyle/>
          <a:p>
            <a:r>
              <a:rPr lang="en-GB" dirty="0"/>
              <a:t>Solution Sustainability</a:t>
            </a:r>
          </a:p>
        </p:txBody>
      </p:sp>
      <p:sp>
        <p:nvSpPr>
          <p:cNvPr id="3" name="Content Placeholder 2">
            <a:extLst>
              <a:ext uri="{FF2B5EF4-FFF2-40B4-BE49-F238E27FC236}">
                <a16:creationId xmlns:a16="http://schemas.microsoft.com/office/drawing/2014/main" id="{31D70EE5-23A0-4415-B473-73FA068C2620}"/>
              </a:ext>
            </a:extLst>
          </p:cNvPr>
          <p:cNvSpPr>
            <a:spLocks noGrp="1"/>
          </p:cNvSpPr>
          <p:nvPr>
            <p:ph idx="1"/>
          </p:nvPr>
        </p:nvSpPr>
        <p:spPr/>
        <p:txBody>
          <a:bodyPr/>
          <a:lstStyle/>
          <a:p>
            <a:pPr marL="524932" indent="-457200">
              <a:buClr>
                <a:schemeClr val="dk1"/>
              </a:buClr>
              <a:buSzPts val="2800"/>
            </a:pPr>
            <a:endParaRPr lang="en-GB" dirty="0">
              <a:solidFill>
                <a:schemeClr val="dk1"/>
              </a:solidFill>
              <a:ea typeface="Source Sans Pro"/>
              <a:cs typeface="Source Sans Pro"/>
              <a:sym typeface="Source Sans Pro"/>
            </a:endParaRPr>
          </a:p>
          <a:p>
            <a:pPr marL="524932" indent="-457200">
              <a:buClr>
                <a:schemeClr val="dk1"/>
              </a:buClr>
              <a:buSzPts val="2800"/>
            </a:pPr>
            <a:r>
              <a:rPr lang="en-GB" dirty="0">
                <a:solidFill>
                  <a:schemeClr val="dk1"/>
                </a:solidFill>
                <a:ea typeface="Source Sans Pro"/>
                <a:cs typeface="Source Sans Pro"/>
                <a:sym typeface="Source Sans Pro"/>
              </a:rPr>
              <a:t>Protecting the partner &amp; funders’ investment - together build, leverage &amp; evolve</a:t>
            </a:r>
          </a:p>
          <a:p>
            <a:pPr marL="524932" indent="-457200">
              <a:buClr>
                <a:schemeClr val="dk1"/>
              </a:buClr>
              <a:buSzPts val="2800"/>
            </a:pPr>
            <a:endParaRPr lang="en-GB" dirty="0">
              <a:solidFill>
                <a:schemeClr val="dk1"/>
              </a:solidFill>
              <a:ea typeface="Source Sans Pro"/>
              <a:cs typeface="Source Sans Pro"/>
              <a:sym typeface="Source Sans Pro"/>
            </a:endParaRPr>
          </a:p>
          <a:p>
            <a:pPr marL="524932" indent="-457200">
              <a:buClr>
                <a:schemeClr val="dk1"/>
              </a:buClr>
              <a:buSzPts val="2800"/>
            </a:pPr>
            <a:r>
              <a:rPr lang="en-GB" dirty="0">
                <a:solidFill>
                  <a:schemeClr val="dk1"/>
                </a:solidFill>
                <a:ea typeface="Source Sans Pro"/>
                <a:cs typeface="Source Sans Pro"/>
                <a:sym typeface="Source Sans Pro"/>
              </a:rPr>
              <a:t>Organization &amp; Governance</a:t>
            </a:r>
          </a:p>
          <a:p>
            <a:pPr marL="524932" indent="-457200">
              <a:buClr>
                <a:schemeClr val="dk1"/>
              </a:buClr>
              <a:buSzPts val="2800"/>
            </a:pPr>
            <a:endParaRPr lang="en-GB" dirty="0">
              <a:solidFill>
                <a:schemeClr val="dk1"/>
              </a:solidFill>
              <a:ea typeface="Source Sans Pro"/>
              <a:cs typeface="Source Sans Pro"/>
              <a:sym typeface="Source Sans Pro"/>
            </a:endParaRPr>
          </a:p>
          <a:p>
            <a:pPr marL="524932" indent="-457200">
              <a:buClr>
                <a:schemeClr val="dk1"/>
              </a:buClr>
              <a:buSzPts val="2800"/>
            </a:pPr>
            <a:r>
              <a:rPr lang="en-GB" dirty="0">
                <a:solidFill>
                  <a:schemeClr val="dk1"/>
                </a:solidFill>
                <a:ea typeface="Source Sans Pro"/>
                <a:cs typeface="Source Sans Pro"/>
                <a:sym typeface="Source Sans Pro"/>
              </a:rPr>
              <a:t>Adopt best practices</a:t>
            </a:r>
          </a:p>
          <a:p>
            <a:endParaRPr lang="en-GB" dirty="0"/>
          </a:p>
        </p:txBody>
      </p:sp>
    </p:spTree>
    <p:extLst>
      <p:ext uri="{BB962C8B-B14F-4D97-AF65-F5344CB8AC3E}">
        <p14:creationId xmlns:p14="http://schemas.microsoft.com/office/powerpoint/2010/main" val="20156254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E0E6C-6881-4A4A-A91A-BC7DE2C10A82}"/>
              </a:ext>
            </a:extLst>
          </p:cNvPr>
          <p:cNvSpPr>
            <a:spLocks noGrp="1"/>
          </p:cNvSpPr>
          <p:nvPr>
            <p:ph type="title"/>
          </p:nvPr>
        </p:nvSpPr>
        <p:spPr>
          <a:xfrm>
            <a:off x="838200" y="210746"/>
            <a:ext cx="10515600" cy="1325563"/>
          </a:xfrm>
        </p:spPr>
        <p:txBody>
          <a:bodyPr/>
          <a:lstStyle/>
          <a:p>
            <a:r>
              <a:rPr lang="en-GB" dirty="0"/>
              <a:t>Samvera Code Snapshot (Oct 2018)</a:t>
            </a:r>
          </a:p>
        </p:txBody>
      </p:sp>
      <p:sp>
        <p:nvSpPr>
          <p:cNvPr id="3" name="Content Placeholder 2">
            <a:extLst>
              <a:ext uri="{FF2B5EF4-FFF2-40B4-BE49-F238E27FC236}">
                <a16:creationId xmlns:a16="http://schemas.microsoft.com/office/drawing/2014/main" id="{FA0320A0-0B6D-4E69-97AD-61A9C33DF3F4}"/>
              </a:ext>
            </a:extLst>
          </p:cNvPr>
          <p:cNvSpPr>
            <a:spLocks noGrp="1"/>
          </p:cNvSpPr>
          <p:nvPr>
            <p:ph idx="1"/>
          </p:nvPr>
        </p:nvSpPr>
        <p:spPr/>
        <p:txBody>
          <a:bodyPr/>
          <a:lstStyle/>
          <a:p>
            <a:pPr marL="0" indent="0">
              <a:lnSpc>
                <a:spcPct val="100000"/>
              </a:lnSpc>
              <a:spcBef>
                <a:spcPts val="853"/>
              </a:spcBef>
              <a:buClr>
                <a:schemeClr val="dk1"/>
              </a:buClr>
              <a:buSzPts val="3200"/>
              <a:buNone/>
            </a:pPr>
            <a:r>
              <a:rPr lang="en-GB" dirty="0">
                <a:solidFill>
                  <a:schemeClr val="dk1"/>
                </a:solidFill>
                <a:ea typeface="Times"/>
                <a:cs typeface="Times"/>
                <a:sym typeface="Times"/>
              </a:rPr>
              <a:t>1.4</a:t>
            </a:r>
            <a:r>
              <a:rPr lang="en-GB" dirty="0"/>
              <a:t>9</a:t>
            </a:r>
            <a:r>
              <a:rPr lang="en-GB" dirty="0">
                <a:solidFill>
                  <a:schemeClr val="dk1"/>
                </a:solidFill>
                <a:ea typeface="Times"/>
                <a:cs typeface="Times"/>
                <a:sym typeface="Times"/>
              </a:rPr>
              <a:t>M Lines of code</a:t>
            </a:r>
          </a:p>
          <a:p>
            <a:pPr marL="0" indent="0">
              <a:lnSpc>
                <a:spcPct val="100000"/>
              </a:lnSpc>
              <a:spcBef>
                <a:spcPts val="853"/>
              </a:spcBef>
              <a:buClr>
                <a:schemeClr val="dk1"/>
              </a:buClr>
              <a:buSzPts val="3200"/>
              <a:buNone/>
            </a:pPr>
            <a:r>
              <a:rPr lang="en-GB" dirty="0">
                <a:solidFill>
                  <a:schemeClr val="dk1"/>
                </a:solidFill>
                <a:ea typeface="Times"/>
                <a:cs typeface="Times"/>
                <a:sym typeface="Times"/>
              </a:rPr>
              <a:t>10</a:t>
            </a:r>
            <a:r>
              <a:rPr lang="en-GB" dirty="0"/>
              <a:t>1</a:t>
            </a:r>
            <a:r>
              <a:rPr lang="en-GB" dirty="0">
                <a:solidFill>
                  <a:schemeClr val="dk1"/>
                </a:solidFill>
                <a:ea typeface="Times"/>
                <a:cs typeface="Times"/>
                <a:sym typeface="Times"/>
              </a:rPr>
              <a:t> Current contributors</a:t>
            </a:r>
          </a:p>
          <a:p>
            <a:pPr marL="0" indent="0">
              <a:lnSpc>
                <a:spcPct val="100000"/>
              </a:lnSpc>
              <a:spcBef>
                <a:spcPts val="853"/>
              </a:spcBef>
              <a:buClr>
                <a:schemeClr val="dk1"/>
              </a:buClr>
              <a:buSzPts val="3200"/>
              <a:buNone/>
            </a:pPr>
            <a:r>
              <a:rPr lang="en-GB" dirty="0"/>
              <a:t>19 hours</a:t>
            </a:r>
            <a:r>
              <a:rPr lang="en-GB" dirty="0">
                <a:solidFill>
                  <a:schemeClr val="dk1"/>
                </a:solidFill>
                <a:ea typeface="Times"/>
                <a:cs typeface="Times"/>
                <a:sym typeface="Times"/>
              </a:rPr>
              <a:t> since the last commit</a:t>
            </a:r>
          </a:p>
          <a:p>
            <a:pPr marL="0" indent="0">
              <a:lnSpc>
                <a:spcPct val="100000"/>
              </a:lnSpc>
              <a:spcBef>
                <a:spcPts val="853"/>
              </a:spcBef>
              <a:buClr>
                <a:schemeClr val="dk1"/>
              </a:buClr>
              <a:buSzPts val="3200"/>
              <a:buNone/>
            </a:pPr>
            <a:r>
              <a:rPr lang="en-GB" dirty="0">
                <a:solidFill>
                  <a:schemeClr val="dk1"/>
                </a:solidFill>
                <a:ea typeface="Times"/>
                <a:cs typeface="Times"/>
                <a:sym typeface="Times"/>
              </a:rPr>
              <a:t>Activity Rating by Open Hub? </a:t>
            </a:r>
            <a:r>
              <a:rPr lang="en-GB" dirty="0">
                <a:solidFill>
                  <a:srgbClr val="DA0002"/>
                </a:solidFill>
                <a:ea typeface="Times"/>
                <a:cs typeface="Times"/>
                <a:sym typeface="Times"/>
              </a:rPr>
              <a:t>Very High</a:t>
            </a:r>
          </a:p>
          <a:p>
            <a:endParaRPr lang="en-GB" dirty="0"/>
          </a:p>
        </p:txBody>
      </p:sp>
    </p:spTree>
    <p:extLst>
      <p:ext uri="{BB962C8B-B14F-4D97-AF65-F5344CB8AC3E}">
        <p14:creationId xmlns:p14="http://schemas.microsoft.com/office/powerpoint/2010/main" val="22307999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FB0DA-1FB0-4C14-BB56-3D9EF796C29E}"/>
              </a:ext>
            </a:extLst>
          </p:cNvPr>
          <p:cNvSpPr>
            <a:spLocks noGrp="1"/>
          </p:cNvSpPr>
          <p:nvPr>
            <p:ph type="title"/>
          </p:nvPr>
        </p:nvSpPr>
        <p:spPr>
          <a:xfrm>
            <a:off x="838200" y="258247"/>
            <a:ext cx="10515600" cy="1325563"/>
          </a:xfrm>
        </p:spPr>
        <p:txBody>
          <a:bodyPr/>
          <a:lstStyle/>
          <a:p>
            <a:r>
              <a:rPr lang="en-GB" dirty="0"/>
              <a:t>What next?</a:t>
            </a:r>
          </a:p>
        </p:txBody>
      </p:sp>
      <p:sp>
        <p:nvSpPr>
          <p:cNvPr id="3" name="Content Placeholder 2">
            <a:extLst>
              <a:ext uri="{FF2B5EF4-FFF2-40B4-BE49-F238E27FC236}">
                <a16:creationId xmlns:a16="http://schemas.microsoft.com/office/drawing/2014/main" id="{5552F29F-15F8-4EAF-B015-C3E3C6E3C12D}"/>
              </a:ext>
            </a:extLst>
          </p:cNvPr>
          <p:cNvSpPr>
            <a:spLocks noGrp="1"/>
          </p:cNvSpPr>
          <p:nvPr>
            <p:ph idx="1"/>
          </p:nvPr>
        </p:nvSpPr>
        <p:spPr/>
        <p:txBody>
          <a:bodyPr/>
          <a:lstStyle/>
          <a:p>
            <a:endParaRPr lang="en-GB" dirty="0"/>
          </a:p>
          <a:p>
            <a:endParaRPr lang="en-GB" dirty="0"/>
          </a:p>
          <a:p>
            <a:endParaRPr lang="en-GB" dirty="0"/>
          </a:p>
          <a:p>
            <a:r>
              <a:rPr lang="en-GB" dirty="0"/>
              <a:t>What do I do back home?</a:t>
            </a:r>
          </a:p>
        </p:txBody>
      </p:sp>
    </p:spTree>
    <p:extLst>
      <p:ext uri="{BB962C8B-B14F-4D97-AF65-F5344CB8AC3E}">
        <p14:creationId xmlns:p14="http://schemas.microsoft.com/office/powerpoint/2010/main" val="3759385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94"/>
          <p:cNvSpPr txBox="1">
            <a:spLocks noGrp="1"/>
          </p:cNvSpPr>
          <p:nvPr>
            <p:ph type="title"/>
          </p:nvPr>
        </p:nvSpPr>
        <p:spPr>
          <a:xfrm>
            <a:off x="838200" y="246372"/>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Community Resources</a:t>
            </a:r>
            <a:endParaRPr dirty="0"/>
          </a:p>
        </p:txBody>
      </p:sp>
      <p:sp>
        <p:nvSpPr>
          <p:cNvPr id="697" name="Google Shape;697;p94"/>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marL="685783" indent="-634984">
              <a:spcBef>
                <a:spcPts val="1333"/>
              </a:spcBef>
              <a:buSzPts val="2400"/>
              <a:buFont typeface="Arial"/>
              <a:buChar char="●"/>
            </a:pPr>
            <a:r>
              <a:rPr lang="en-US" sz="3200" b="1" dirty="0"/>
              <a:t>Website - </a:t>
            </a:r>
            <a:r>
              <a:rPr lang="en-US" sz="3200" dirty="0"/>
              <a:t>for the managers</a:t>
            </a:r>
            <a:br>
              <a:rPr lang="en-US" sz="3200" dirty="0"/>
            </a:br>
            <a:r>
              <a:rPr lang="en-US" sz="3200" u="sng" dirty="0">
                <a:solidFill>
                  <a:schemeClr val="hlink"/>
                </a:solidFill>
                <a:hlinkClick r:id="rId3"/>
              </a:rPr>
              <a:t>https://samvera.org</a:t>
            </a:r>
            <a:endParaRPr sz="3200" b="1" dirty="0"/>
          </a:p>
          <a:p>
            <a:pPr marL="685783" indent="-634984">
              <a:spcBef>
                <a:spcPts val="1333"/>
              </a:spcBef>
              <a:buSzPts val="2400"/>
              <a:buFont typeface="Arial"/>
              <a:buChar char="●"/>
            </a:pPr>
            <a:r>
              <a:rPr lang="en-US" sz="3200" b="1" dirty="0"/>
              <a:t>Wiki - </a:t>
            </a:r>
            <a:r>
              <a:rPr lang="en-US" sz="3200" dirty="0"/>
              <a:t>for the doers</a:t>
            </a:r>
            <a:br>
              <a:rPr lang="en-US" sz="3200" dirty="0"/>
            </a:br>
            <a:r>
              <a:rPr lang="en-US" sz="3200" u="sng" dirty="0">
                <a:solidFill>
                  <a:schemeClr val="hlink"/>
                </a:solidFill>
                <a:hlinkClick r:id="rId4"/>
              </a:rPr>
              <a:t>https://samvera.org/wiki</a:t>
            </a:r>
            <a:endParaRPr sz="3200" dirty="0"/>
          </a:p>
          <a:p>
            <a:pPr marL="685783" indent="-634984">
              <a:spcBef>
                <a:spcPts val="1333"/>
              </a:spcBef>
              <a:spcAft>
                <a:spcPts val="1333"/>
              </a:spcAft>
              <a:buSzPts val="2400"/>
              <a:buFont typeface="Arial"/>
              <a:buChar char="●"/>
            </a:pPr>
            <a:r>
              <a:rPr lang="en-US" sz="3200" b="1" dirty="0"/>
              <a:t>Github - </a:t>
            </a:r>
            <a:r>
              <a:rPr lang="en-US" sz="3200" dirty="0"/>
              <a:t>for the makers</a:t>
            </a:r>
            <a:br>
              <a:rPr lang="en-US" sz="3200" b="1" dirty="0"/>
            </a:br>
            <a:r>
              <a:rPr lang="en-US" sz="3200" u="sng" dirty="0">
                <a:solidFill>
                  <a:schemeClr val="hlink"/>
                </a:solidFill>
                <a:hlinkClick r:id="rId5"/>
              </a:rPr>
              <a:t>https://github.com/samvera</a:t>
            </a:r>
            <a:br>
              <a:rPr lang="en-US" sz="3200" dirty="0"/>
            </a:br>
            <a:r>
              <a:rPr lang="en-US" sz="3200" u="sng" dirty="0">
                <a:solidFill>
                  <a:schemeClr val="hlink"/>
                </a:solidFill>
                <a:hlinkClick r:id="rId6"/>
              </a:rPr>
              <a:t>https://github.com/samvera-labs</a:t>
            </a:r>
            <a:br>
              <a:rPr lang="en-US" sz="3200" dirty="0"/>
            </a:br>
            <a:r>
              <a:rPr lang="en-US" sz="3200" u="sng" dirty="0">
                <a:solidFill>
                  <a:schemeClr val="hlink"/>
                </a:solidFill>
                <a:hlinkClick r:id="rId7"/>
              </a:rPr>
              <a:t>https://github.com/samvera-deprecated</a:t>
            </a:r>
            <a:r>
              <a:rPr lang="en-US" sz="3200" dirty="0"/>
              <a:t> </a:t>
            </a:r>
            <a:endParaRPr sz="3200" dirty="0"/>
          </a:p>
        </p:txBody>
      </p:sp>
    </p:spTree>
    <p:extLst>
      <p:ext uri="{BB962C8B-B14F-4D97-AF65-F5344CB8AC3E}">
        <p14:creationId xmlns:p14="http://schemas.microsoft.com/office/powerpoint/2010/main" val="39399002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95"/>
          <p:cNvSpPr txBox="1">
            <a:spLocks noGrp="1"/>
          </p:cNvSpPr>
          <p:nvPr>
            <p:ph type="title"/>
          </p:nvPr>
        </p:nvSpPr>
        <p:spPr>
          <a:xfrm>
            <a:off x="838200" y="222622"/>
            <a:ext cx="10515600" cy="1325563"/>
          </a:xfrm>
          <a:prstGeom prst="rect">
            <a:avLst/>
          </a:prstGeom>
          <a:noFill/>
          <a:ln>
            <a:noFill/>
          </a:ln>
        </p:spPr>
        <p:txBody>
          <a:bodyPr spcFirstLastPara="1" vert="horz" wrap="square" lIns="121900" tIns="121900" rIns="121900" bIns="121900" rtlCol="0" anchor="b" anchorCtr="0">
            <a:noAutofit/>
          </a:bodyPr>
          <a:lstStyle/>
          <a:p>
            <a:r>
              <a:rPr lang="en-US" dirty="0"/>
              <a:t>Try it out</a:t>
            </a:r>
            <a:endParaRPr dirty="0"/>
          </a:p>
        </p:txBody>
      </p:sp>
      <p:sp>
        <p:nvSpPr>
          <p:cNvPr id="703" name="Google Shape;703;p95"/>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marL="8467" indent="0">
              <a:spcBef>
                <a:spcPts val="1333"/>
              </a:spcBef>
              <a:buSzPts val="2900"/>
              <a:buNone/>
            </a:pPr>
            <a:r>
              <a:rPr lang="en-US" dirty="0"/>
              <a:t>https://github.com/samvera </a:t>
            </a:r>
            <a:endParaRPr dirty="0"/>
          </a:p>
          <a:p>
            <a:pPr marL="8467" indent="0">
              <a:spcBef>
                <a:spcPts val="1333"/>
              </a:spcBef>
              <a:buSzPts val="2900"/>
              <a:buNone/>
            </a:pPr>
            <a:r>
              <a:rPr lang="en-US" dirty="0"/>
              <a:t>Demo Sites:</a:t>
            </a:r>
            <a:endParaRPr dirty="0"/>
          </a:p>
          <a:p>
            <a:pPr marL="457200" lvl="1" indent="0">
              <a:spcBef>
                <a:spcPts val="1333"/>
              </a:spcBef>
              <a:buSzPts val="2900"/>
              <a:buNone/>
            </a:pPr>
            <a:r>
              <a:rPr lang="en-US" sz="2800" u="sng" dirty="0">
                <a:solidFill>
                  <a:schemeClr val="hlink"/>
                </a:solidFill>
                <a:hlinkClick r:id="rId3"/>
              </a:rPr>
              <a:t>https://tenejo.curationexperts.com/</a:t>
            </a:r>
            <a:endParaRPr sz="2800" dirty="0"/>
          </a:p>
          <a:p>
            <a:pPr marL="457200" lvl="1" indent="0">
              <a:buSzPts val="2300"/>
              <a:buNone/>
            </a:pPr>
            <a:r>
              <a:rPr lang="en-US" sz="2800" u="sng" dirty="0">
                <a:solidFill>
                  <a:schemeClr val="hlink"/>
                </a:solidFill>
                <a:hlinkClick r:id="rId4"/>
              </a:rPr>
              <a:t>http://connect18.demos.leaf.ulcc.ac.uk</a:t>
            </a:r>
            <a:endParaRPr sz="2800" dirty="0"/>
          </a:p>
          <a:p>
            <a:pPr marL="8467" indent="0">
              <a:spcBef>
                <a:spcPts val="1333"/>
              </a:spcBef>
              <a:buSzPts val="2900"/>
              <a:buNone/>
            </a:pPr>
            <a:r>
              <a:rPr lang="en-US" dirty="0"/>
              <a:t>Ask other partners for demos!</a:t>
            </a:r>
            <a:endParaRPr dirty="0"/>
          </a:p>
          <a:p>
            <a:pPr marL="457200" lvl="1" indent="0">
              <a:spcBef>
                <a:spcPts val="1333"/>
              </a:spcBef>
              <a:spcAft>
                <a:spcPts val="1333"/>
              </a:spcAft>
              <a:buSzPts val="1300"/>
              <a:buNone/>
            </a:pPr>
            <a:r>
              <a:rPr lang="en-US" sz="2800" dirty="0">
                <a:hlinkClick r:id="rId5"/>
              </a:rPr>
              <a:t>https://wiki.duraspace.org/display/samvera/Partners+and+Implementations</a:t>
            </a:r>
            <a:endParaRPr sz="2800" dirty="0"/>
          </a:p>
        </p:txBody>
      </p:sp>
    </p:spTree>
    <p:extLst>
      <p:ext uri="{BB962C8B-B14F-4D97-AF65-F5344CB8AC3E}">
        <p14:creationId xmlns:p14="http://schemas.microsoft.com/office/powerpoint/2010/main" val="11581084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96"/>
          <p:cNvSpPr txBox="1">
            <a:spLocks noGrp="1"/>
          </p:cNvSpPr>
          <p:nvPr>
            <p:ph type="title"/>
          </p:nvPr>
        </p:nvSpPr>
        <p:spPr>
          <a:xfrm>
            <a:off x="838200" y="305458"/>
            <a:ext cx="10515600" cy="1325563"/>
          </a:xfrm>
          <a:prstGeom prst="rect">
            <a:avLst/>
          </a:prstGeom>
          <a:noFill/>
          <a:ln>
            <a:noFill/>
          </a:ln>
        </p:spPr>
        <p:txBody>
          <a:bodyPr spcFirstLastPara="1" vert="horz" wrap="square" lIns="121900" tIns="121900" rIns="121900" bIns="121900" rtlCol="0" anchor="t" anchorCtr="0">
            <a:noAutofit/>
          </a:bodyPr>
          <a:lstStyle/>
          <a:p>
            <a:r>
              <a:rPr lang="en-US" sz="8000" dirty="0"/>
              <a:t>Questions</a:t>
            </a:r>
            <a:br>
              <a:rPr lang="en-US" sz="8800" dirty="0"/>
            </a:br>
            <a:endParaRPr sz="8800" dirty="0"/>
          </a:p>
        </p:txBody>
      </p:sp>
      <p:sp>
        <p:nvSpPr>
          <p:cNvPr id="709" name="Google Shape;709;p96"/>
          <p:cNvSpPr txBox="1">
            <a:spLocks noGrp="1"/>
          </p:cNvSpPr>
          <p:nvPr>
            <p:ph idx="1"/>
          </p:nvPr>
        </p:nvSpPr>
        <p:spPr>
          <a:xfrm>
            <a:off x="838200" y="2763776"/>
            <a:ext cx="4968834" cy="3411393"/>
          </a:xfrm>
          <a:prstGeom prst="rect">
            <a:avLst/>
          </a:prstGeom>
          <a:noFill/>
          <a:ln>
            <a:noFill/>
          </a:ln>
        </p:spPr>
        <p:txBody>
          <a:bodyPr spcFirstLastPara="1" vert="horz" wrap="square" lIns="121900" tIns="121900" rIns="121900" bIns="121900" rtlCol="0" anchor="t" anchorCtr="0">
            <a:noAutofit/>
          </a:bodyPr>
          <a:lstStyle/>
          <a:p>
            <a:pPr marL="0" indent="0">
              <a:lnSpc>
                <a:spcPct val="100000"/>
              </a:lnSpc>
              <a:spcBef>
                <a:spcPts val="0"/>
              </a:spcBef>
              <a:buClr>
                <a:schemeClr val="dk2"/>
              </a:buClr>
              <a:buSzPts val="1400"/>
              <a:buNone/>
            </a:pPr>
            <a:endParaRPr sz="6400" dirty="0">
              <a:solidFill>
                <a:schemeClr val="dk2"/>
              </a:solidFill>
              <a:latin typeface="Arial"/>
              <a:ea typeface="Arial"/>
              <a:cs typeface="Arial"/>
              <a:sym typeface="Arial"/>
            </a:endParaRPr>
          </a:p>
          <a:p>
            <a:pPr marL="0" indent="0">
              <a:lnSpc>
                <a:spcPct val="100000"/>
              </a:lnSpc>
              <a:spcBef>
                <a:spcPts val="0"/>
              </a:spcBef>
              <a:buClr>
                <a:schemeClr val="dk2"/>
              </a:buClr>
              <a:buSzPts val="1400"/>
              <a:buNone/>
            </a:pPr>
            <a:endParaRPr sz="6400" dirty="0">
              <a:solidFill>
                <a:schemeClr val="dk2"/>
              </a:solidFill>
              <a:latin typeface="Arial"/>
              <a:ea typeface="Arial"/>
              <a:cs typeface="Arial"/>
              <a:sym typeface="Arial"/>
            </a:endParaRPr>
          </a:p>
          <a:p>
            <a:pPr marL="0" indent="0">
              <a:lnSpc>
                <a:spcPct val="100000"/>
              </a:lnSpc>
              <a:spcBef>
                <a:spcPts val="0"/>
              </a:spcBef>
              <a:buClr>
                <a:schemeClr val="dk2"/>
              </a:buClr>
              <a:buSzPts val="1400"/>
              <a:buNone/>
            </a:pPr>
            <a:r>
              <a:rPr lang="en-US" sz="6400" dirty="0">
                <a:solidFill>
                  <a:schemeClr val="dk2"/>
                </a:solidFill>
                <a:ea typeface="Arial"/>
                <a:cs typeface="Arial"/>
                <a:sym typeface="Arial"/>
              </a:rPr>
              <a:t>Thank you</a:t>
            </a:r>
            <a:endParaRPr sz="4000" dirty="0">
              <a:solidFill>
                <a:schemeClr val="dk1"/>
              </a:solidFill>
              <a:ea typeface="Arial"/>
              <a:cs typeface="Arial"/>
              <a:sym typeface="Arial"/>
            </a:endParaRPr>
          </a:p>
        </p:txBody>
      </p:sp>
      <p:sp>
        <p:nvSpPr>
          <p:cNvPr id="710" name="Google Shape;710;p96"/>
          <p:cNvSpPr txBox="1"/>
          <p:nvPr/>
        </p:nvSpPr>
        <p:spPr>
          <a:xfrm>
            <a:off x="416170" y="2262335"/>
            <a:ext cx="11221647" cy="1371514"/>
          </a:xfrm>
          <a:prstGeom prst="rect">
            <a:avLst/>
          </a:prstGeom>
          <a:noFill/>
          <a:ln>
            <a:noFill/>
          </a:ln>
        </p:spPr>
        <p:txBody>
          <a:bodyPr spcFirstLastPara="1" wrap="square" lIns="121900" tIns="121900" rIns="121900" bIns="121900" anchor="t" anchorCtr="0">
            <a:noAutofit/>
          </a:bodyPr>
          <a:lstStyle/>
          <a:p>
            <a:pPr algn="r">
              <a:buClr>
                <a:schemeClr val="dk2"/>
              </a:buClr>
              <a:buSzPts val="2400"/>
            </a:pPr>
            <a:r>
              <a:rPr lang="en-US" sz="3200" u="sng" dirty="0">
                <a:solidFill>
                  <a:schemeClr val="hlink"/>
                </a:solidFill>
                <a:latin typeface="Arial"/>
                <a:ea typeface="Arial"/>
                <a:cs typeface="Arial"/>
                <a:sym typeface="Arial"/>
                <a:hlinkClick r:id="rId3"/>
              </a:rPr>
              <a:t>samvera-community@googlegroups.com</a:t>
            </a:r>
            <a:endParaRPr sz="3200" dirty="0">
              <a:solidFill>
                <a:schemeClr val="dk1"/>
              </a:solidFill>
              <a:latin typeface="Arial"/>
              <a:ea typeface="Arial"/>
              <a:cs typeface="Arial"/>
              <a:sym typeface="Arial"/>
            </a:endParaRPr>
          </a:p>
          <a:p>
            <a:pPr algn="r">
              <a:buClr>
                <a:schemeClr val="dk2"/>
              </a:buClr>
              <a:buSzPts val="2400"/>
            </a:pPr>
            <a:r>
              <a:rPr lang="en-US" sz="3200" u="sng" dirty="0">
                <a:solidFill>
                  <a:schemeClr val="hlink"/>
                </a:solidFill>
                <a:latin typeface="Arial"/>
                <a:ea typeface="Arial"/>
                <a:cs typeface="Arial"/>
                <a:sym typeface="Arial"/>
                <a:hlinkClick r:id="rId4"/>
              </a:rPr>
              <a:t>samvera-tech@googlegroups.com</a:t>
            </a:r>
            <a:endParaRPr sz="3200" dirty="0">
              <a:solidFill>
                <a:schemeClr val="dk1"/>
              </a:solidFill>
              <a:latin typeface="Arial"/>
              <a:ea typeface="Arial"/>
              <a:cs typeface="Arial"/>
              <a:sym typeface="Arial"/>
            </a:endParaRPr>
          </a:p>
          <a:p>
            <a:pPr marL="6095848">
              <a:buClr>
                <a:schemeClr val="dk2"/>
              </a:buClr>
              <a:buSzPts val="2400"/>
            </a:pPr>
            <a:endParaRPr sz="3200" dirty="0">
              <a:solidFill>
                <a:schemeClr val="dk1"/>
              </a:solidFill>
              <a:ea typeface="Arial"/>
              <a:cs typeface="Arial"/>
              <a:sym typeface="Arial"/>
            </a:endParaRPr>
          </a:p>
        </p:txBody>
      </p:sp>
    </p:spTree>
    <p:extLst>
      <p:ext uri="{BB962C8B-B14F-4D97-AF65-F5344CB8AC3E}">
        <p14:creationId xmlns:p14="http://schemas.microsoft.com/office/powerpoint/2010/main" val="1930359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4"/>
          <p:cNvSpPr txBox="1">
            <a:spLocks noGrp="1"/>
          </p:cNvSpPr>
          <p:nvPr>
            <p:ph type="title"/>
          </p:nvPr>
        </p:nvSpPr>
        <p:spPr>
          <a:prstGeom prst="rect">
            <a:avLst/>
          </a:prstGeom>
          <a:noFill/>
          <a:ln>
            <a:noFill/>
          </a:ln>
        </p:spPr>
        <p:txBody>
          <a:bodyPr spcFirstLastPara="1" vert="horz" wrap="square" lIns="121900" tIns="121900" rIns="121900" bIns="121900" rtlCol="0" anchor="b" anchorCtr="0">
            <a:noAutofit/>
          </a:bodyPr>
          <a:lstStyle/>
          <a:p>
            <a:pPr>
              <a:buClr>
                <a:srgbClr val="000000"/>
              </a:buClr>
              <a:buSzPts val="1100"/>
            </a:pPr>
            <a:r>
              <a:rPr lang="en-US"/>
              <a:t>Fundamental Assumption #1</a:t>
            </a:r>
            <a:endParaRPr/>
          </a:p>
        </p:txBody>
      </p:sp>
      <p:sp>
        <p:nvSpPr>
          <p:cNvPr id="190" name="Google Shape;190;p34"/>
          <p:cNvSpPr txBox="1">
            <a:spLocks noGrp="1"/>
          </p:cNvSpPr>
          <p:nvPr>
            <p:ph idx="1"/>
          </p:nvPr>
        </p:nvSpPr>
        <p:spPr>
          <a:prstGeom prst="rect">
            <a:avLst/>
          </a:prstGeom>
          <a:noFill/>
          <a:ln>
            <a:noFill/>
          </a:ln>
        </p:spPr>
        <p:txBody>
          <a:bodyPr spcFirstLastPara="1" vert="horz" wrap="square" lIns="121900" tIns="121900" rIns="121900" bIns="121900" rtlCol="0" anchor="t" anchorCtr="0">
            <a:noAutofit/>
          </a:bodyPr>
          <a:lstStyle/>
          <a:p>
            <a:pPr marL="152396" indent="0">
              <a:buNone/>
            </a:pPr>
            <a:endParaRPr lang="en-US" dirty="0"/>
          </a:p>
          <a:p>
            <a:pPr marL="152396" indent="0">
              <a:buNone/>
            </a:pPr>
            <a:r>
              <a:rPr lang="en-US" dirty="0"/>
              <a:t>No single system can provide the full range of repository-based solutions for a given institution’s needs,</a:t>
            </a:r>
          </a:p>
          <a:p>
            <a:pPr marL="152396" indent="0">
              <a:buNone/>
            </a:pPr>
            <a:endParaRPr dirty="0"/>
          </a:p>
          <a:p>
            <a:pPr marL="152396" indent="0" algn="r">
              <a:spcBef>
                <a:spcPts val="1600"/>
              </a:spcBef>
              <a:buNone/>
            </a:pPr>
            <a:r>
              <a:rPr lang="en-US" dirty="0"/>
              <a:t>…yet sustainable solutions require a </a:t>
            </a:r>
            <a:br>
              <a:rPr lang="en-US" dirty="0"/>
            </a:br>
            <a:r>
              <a:rPr lang="en-US" dirty="0"/>
              <a:t>common repository infrastructure.</a:t>
            </a:r>
            <a:endParaRPr dirty="0"/>
          </a:p>
          <a:p>
            <a:pPr marL="0" indent="0"/>
            <a:endParaRPr dirty="0"/>
          </a:p>
        </p:txBody>
      </p:sp>
    </p:spTree>
    <p:extLst>
      <p:ext uri="{BB962C8B-B14F-4D97-AF65-F5344CB8AC3E}">
        <p14:creationId xmlns:p14="http://schemas.microsoft.com/office/powerpoint/2010/main" val="1230491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5"/>
          <p:cNvPicPr preferRelativeResize="0"/>
          <p:nvPr/>
        </p:nvPicPr>
        <p:blipFill rotWithShape="1">
          <a:blip r:embed="rId3">
            <a:alphaModFix/>
          </a:blip>
          <a:srcRect/>
          <a:stretch/>
        </p:blipFill>
        <p:spPr>
          <a:xfrm>
            <a:off x="304801" y="304800"/>
            <a:ext cx="6019668" cy="5181600"/>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96" name="Google Shape;196;p35"/>
          <p:cNvPicPr preferRelativeResize="0"/>
          <p:nvPr/>
        </p:nvPicPr>
        <p:blipFill rotWithShape="1">
          <a:blip r:embed="rId4">
            <a:alphaModFix/>
          </a:blip>
          <a:srcRect/>
          <a:stretch/>
        </p:blipFill>
        <p:spPr>
          <a:xfrm>
            <a:off x="508000" y="457201"/>
            <a:ext cx="5715000" cy="5869927"/>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197" name="Google Shape;197;p35"/>
          <p:cNvSpPr txBox="1"/>
          <p:nvPr/>
        </p:nvSpPr>
        <p:spPr>
          <a:xfrm>
            <a:off x="9178966" y="609600"/>
            <a:ext cx="2814108" cy="5905020"/>
          </a:xfrm>
          <a:prstGeom prst="rect">
            <a:avLst/>
          </a:prstGeom>
          <a:noFill/>
          <a:ln>
            <a:noFill/>
          </a:ln>
        </p:spPr>
        <p:txBody>
          <a:bodyPr spcFirstLastPara="1" wrap="square" lIns="121900" tIns="60933" rIns="121900" bIns="60933" anchor="t" anchorCtr="0">
            <a:noAutofit/>
          </a:bodyPr>
          <a:lstStyle/>
          <a:p>
            <a:pPr>
              <a:buClr>
                <a:srgbClr val="000000"/>
              </a:buClr>
              <a:buSzPts val="2400"/>
            </a:pPr>
            <a:r>
              <a:rPr lang="en-US" sz="3200" dirty="0">
                <a:solidFill>
                  <a:schemeClr val="dk1"/>
                </a:solidFill>
                <a:ea typeface="Arial"/>
                <a:cs typeface="Arial"/>
                <a:sym typeface="Arial"/>
              </a:rPr>
              <a:t>Books</a:t>
            </a:r>
          </a:p>
          <a:p>
            <a:pPr>
              <a:buClr>
                <a:srgbClr val="000000"/>
              </a:buClr>
              <a:buSzPts val="2400"/>
            </a:pPr>
            <a:r>
              <a:rPr lang="en-US" sz="3200" dirty="0">
                <a:solidFill>
                  <a:schemeClr val="dk1"/>
                </a:solidFill>
                <a:ea typeface="Arial"/>
                <a:cs typeface="Arial"/>
                <a:sym typeface="Arial"/>
              </a:rPr>
              <a:t>Articles</a:t>
            </a:r>
          </a:p>
          <a:p>
            <a:pPr>
              <a:buClr>
                <a:srgbClr val="000000"/>
              </a:buClr>
              <a:buSzPts val="2400"/>
            </a:pPr>
            <a:r>
              <a:rPr lang="en-US" sz="3200" dirty="0">
                <a:solidFill>
                  <a:schemeClr val="dk1"/>
                </a:solidFill>
                <a:ea typeface="Arial"/>
                <a:cs typeface="Arial"/>
                <a:sym typeface="Arial"/>
              </a:rPr>
              <a:t>Theses</a:t>
            </a:r>
          </a:p>
          <a:p>
            <a:pPr>
              <a:buClr>
                <a:srgbClr val="000000"/>
              </a:buClr>
              <a:buSzPts val="2400"/>
            </a:pPr>
            <a:r>
              <a:rPr lang="en-US" sz="3200" dirty="0">
                <a:solidFill>
                  <a:schemeClr val="dk1"/>
                </a:solidFill>
                <a:ea typeface="Arial"/>
                <a:cs typeface="Arial"/>
                <a:sym typeface="Arial"/>
              </a:rPr>
              <a:t>Images</a:t>
            </a:r>
          </a:p>
          <a:p>
            <a:pPr>
              <a:buClr>
                <a:srgbClr val="000000"/>
              </a:buClr>
              <a:buSzPts val="2400"/>
            </a:pPr>
            <a:r>
              <a:rPr lang="en-US" sz="3200" dirty="0">
                <a:solidFill>
                  <a:schemeClr val="dk1"/>
                </a:solidFill>
                <a:ea typeface="Arial"/>
                <a:cs typeface="Arial"/>
                <a:sym typeface="Arial"/>
              </a:rPr>
              <a:t>Maps</a:t>
            </a:r>
          </a:p>
          <a:p>
            <a:pPr>
              <a:buClr>
                <a:srgbClr val="000000"/>
              </a:buClr>
              <a:buSzPts val="2400"/>
            </a:pPr>
            <a:r>
              <a:rPr lang="en-US" sz="3200" dirty="0">
                <a:solidFill>
                  <a:schemeClr val="dk1"/>
                </a:solidFill>
                <a:ea typeface="Arial"/>
                <a:cs typeface="Arial"/>
                <a:sym typeface="Arial"/>
              </a:rPr>
              <a:t>Data (Raster)</a:t>
            </a:r>
          </a:p>
          <a:p>
            <a:pPr>
              <a:buClr>
                <a:srgbClr val="000000"/>
              </a:buClr>
              <a:buSzPts val="2400"/>
            </a:pPr>
            <a:r>
              <a:rPr lang="en-US" sz="3200" dirty="0">
                <a:solidFill>
                  <a:schemeClr val="dk1"/>
                </a:solidFill>
                <a:ea typeface="Arial"/>
                <a:cs typeface="Arial"/>
                <a:sym typeface="Arial"/>
              </a:rPr>
              <a:t>Data (Comp.)</a:t>
            </a:r>
          </a:p>
          <a:p>
            <a:pPr>
              <a:buClr>
                <a:srgbClr val="000000"/>
              </a:buClr>
              <a:buSzPts val="2400"/>
            </a:pPr>
            <a:r>
              <a:rPr lang="en-US" sz="3200" dirty="0">
                <a:solidFill>
                  <a:schemeClr val="dk1"/>
                </a:solidFill>
                <a:ea typeface="Arial"/>
                <a:cs typeface="Arial"/>
                <a:sym typeface="Arial"/>
              </a:rPr>
              <a:t>Data (</a:t>
            </a:r>
            <a:r>
              <a:rPr lang="en-US" sz="3200" dirty="0" err="1">
                <a:solidFill>
                  <a:schemeClr val="dk1"/>
                </a:solidFill>
                <a:ea typeface="Arial"/>
                <a:cs typeface="Arial"/>
                <a:sym typeface="Arial"/>
              </a:rPr>
              <a:t>Observ</a:t>
            </a:r>
            <a:r>
              <a:rPr lang="en-US" sz="3200" dirty="0">
                <a:solidFill>
                  <a:schemeClr val="dk1"/>
                </a:solidFill>
                <a:ea typeface="Arial"/>
                <a:cs typeface="Arial"/>
                <a:sym typeface="Arial"/>
              </a:rPr>
              <a:t>.)</a:t>
            </a:r>
          </a:p>
          <a:p>
            <a:pPr>
              <a:buClr>
                <a:srgbClr val="000000"/>
              </a:buClr>
              <a:buSzPts val="2400"/>
            </a:pPr>
            <a:r>
              <a:rPr lang="en-US" sz="3200" dirty="0">
                <a:solidFill>
                  <a:schemeClr val="dk1"/>
                </a:solidFill>
                <a:ea typeface="Arial"/>
                <a:cs typeface="Arial"/>
                <a:sym typeface="Arial"/>
              </a:rPr>
              <a:t>Audio</a:t>
            </a:r>
          </a:p>
          <a:p>
            <a:pPr>
              <a:buClr>
                <a:srgbClr val="000000"/>
              </a:buClr>
              <a:buSzPts val="2400"/>
            </a:pPr>
            <a:r>
              <a:rPr lang="en-US" sz="3200" dirty="0">
                <a:solidFill>
                  <a:schemeClr val="dk1"/>
                </a:solidFill>
                <a:ea typeface="Arial"/>
                <a:cs typeface="Arial"/>
                <a:sym typeface="Arial"/>
              </a:rPr>
              <a:t>Video</a:t>
            </a:r>
          </a:p>
          <a:p>
            <a:pPr>
              <a:buClr>
                <a:srgbClr val="000000"/>
              </a:buClr>
              <a:buSzPts val="2400"/>
            </a:pPr>
            <a:r>
              <a:rPr lang="en-US" sz="3200" dirty="0">
                <a:solidFill>
                  <a:schemeClr val="dk1"/>
                </a:solidFill>
                <a:ea typeface="Arial"/>
                <a:cs typeface="Arial"/>
                <a:sym typeface="Arial"/>
              </a:rPr>
              <a:t>Documents</a:t>
            </a:r>
          </a:p>
          <a:p>
            <a:pPr>
              <a:buClr>
                <a:srgbClr val="000000"/>
              </a:buClr>
              <a:buSzPts val="2400"/>
            </a:pPr>
            <a:endParaRPr sz="3200" dirty="0">
              <a:solidFill>
                <a:srgbClr val="000000"/>
              </a:solidFill>
              <a:ea typeface="Arial"/>
              <a:cs typeface="Arial"/>
              <a:sym typeface="Arial"/>
            </a:endParaRPr>
          </a:p>
        </p:txBody>
      </p:sp>
      <p:pic>
        <p:nvPicPr>
          <p:cNvPr id="199" name="Google Shape;199;p35"/>
          <p:cNvPicPr preferRelativeResize="0"/>
          <p:nvPr/>
        </p:nvPicPr>
        <p:blipFill rotWithShape="1">
          <a:blip r:embed="rId5">
            <a:alphaModFix/>
          </a:blip>
          <a:srcRect/>
          <a:stretch/>
        </p:blipFill>
        <p:spPr>
          <a:xfrm>
            <a:off x="711201" y="609600"/>
            <a:ext cx="5788969" cy="4648200"/>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01" name="Google Shape;201;p35"/>
          <p:cNvPicPr preferRelativeResize="0"/>
          <p:nvPr/>
        </p:nvPicPr>
        <p:blipFill rotWithShape="1">
          <a:blip r:embed="rId6">
            <a:alphaModFix/>
          </a:blip>
          <a:srcRect/>
          <a:stretch/>
        </p:blipFill>
        <p:spPr>
          <a:xfrm>
            <a:off x="914400" y="761999"/>
            <a:ext cx="4648200" cy="5702043"/>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03" name="Google Shape;203;p35"/>
          <p:cNvPicPr preferRelativeResize="0"/>
          <p:nvPr/>
        </p:nvPicPr>
        <p:blipFill rotWithShape="1">
          <a:blip r:embed="rId7">
            <a:alphaModFix/>
          </a:blip>
          <a:srcRect/>
          <a:stretch/>
        </p:blipFill>
        <p:spPr>
          <a:xfrm>
            <a:off x="1117600" y="914399"/>
            <a:ext cx="4267200" cy="5676421"/>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05" name="Google Shape;205;p35"/>
          <p:cNvPicPr preferRelativeResize="0"/>
          <p:nvPr/>
        </p:nvPicPr>
        <p:blipFill rotWithShape="1">
          <a:blip r:embed="rId8">
            <a:alphaModFix/>
          </a:blip>
          <a:srcRect/>
          <a:stretch/>
        </p:blipFill>
        <p:spPr>
          <a:xfrm>
            <a:off x="1422400" y="1142999"/>
            <a:ext cx="5105400" cy="5123251"/>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07" name="Google Shape;207;p35"/>
          <p:cNvPicPr preferRelativeResize="0"/>
          <p:nvPr/>
        </p:nvPicPr>
        <p:blipFill rotWithShape="1">
          <a:blip r:embed="rId9">
            <a:alphaModFix/>
          </a:blip>
          <a:srcRect/>
          <a:stretch/>
        </p:blipFill>
        <p:spPr>
          <a:xfrm>
            <a:off x="1625600" y="1295399"/>
            <a:ext cx="6299200" cy="5387775"/>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09" name="Google Shape;209;p35" descr="C:\Documents and Settings\lowood\Desktop\saa2009\Open House July 31 09 Snapshot.png"/>
          <p:cNvPicPr preferRelativeResize="0"/>
          <p:nvPr/>
        </p:nvPicPr>
        <p:blipFill rotWithShape="1">
          <a:blip r:embed="rId10">
            <a:alphaModFix/>
          </a:blip>
          <a:srcRect/>
          <a:stretch/>
        </p:blipFill>
        <p:spPr>
          <a:xfrm>
            <a:off x="1828800" y="1447801"/>
            <a:ext cx="5029200" cy="3496865"/>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11" name="Google Shape;211;p35"/>
          <p:cNvPicPr preferRelativeResize="0"/>
          <p:nvPr/>
        </p:nvPicPr>
        <p:blipFill rotWithShape="1">
          <a:blip r:embed="rId11">
            <a:alphaModFix/>
          </a:blip>
          <a:srcRect/>
          <a:stretch/>
        </p:blipFill>
        <p:spPr>
          <a:xfrm>
            <a:off x="1930401" y="1524000"/>
            <a:ext cx="5056833" cy="2514600"/>
          </a:xfrm>
          <a:prstGeom prst="rect">
            <a:avLst/>
          </a:prstGeom>
          <a:noFill/>
          <a:ln w="12700" cap="flat" cmpd="sng">
            <a:solidFill>
              <a:schemeClr val="dk1"/>
            </a:solidFill>
            <a:prstDash val="solid"/>
            <a:round/>
            <a:headEnd type="none" w="sm" len="sm"/>
            <a:tailEnd type="none" w="sm" len="sm"/>
          </a:ln>
        </p:spPr>
      </p:pic>
      <p:pic>
        <p:nvPicPr>
          <p:cNvPr id="213" name="Google Shape;213;p35"/>
          <p:cNvPicPr preferRelativeResize="0"/>
          <p:nvPr/>
        </p:nvPicPr>
        <p:blipFill rotWithShape="1">
          <a:blip r:embed="rId12">
            <a:alphaModFix/>
          </a:blip>
          <a:srcRect/>
          <a:stretch/>
        </p:blipFill>
        <p:spPr>
          <a:xfrm>
            <a:off x="2133600" y="1676399"/>
            <a:ext cx="4953000" cy="3517157"/>
          </a:xfrm>
          <a:prstGeom prst="rect">
            <a:avLst/>
          </a:prstGeom>
          <a:noFill/>
          <a:ln w="12700" cap="flat" cmpd="sng">
            <a:solidFill>
              <a:schemeClr val="dk1"/>
            </a:solidFill>
            <a:prstDash val="solid"/>
            <a:round/>
            <a:headEnd type="none" w="sm" len="sm"/>
            <a:tailEnd type="none" w="sm" len="sm"/>
          </a:ln>
        </p:spPr>
      </p:pic>
      <p:pic>
        <p:nvPicPr>
          <p:cNvPr id="215" name="Google Shape;215;p35"/>
          <p:cNvPicPr preferRelativeResize="0"/>
          <p:nvPr/>
        </p:nvPicPr>
        <p:blipFill rotWithShape="1">
          <a:blip r:embed="rId13">
            <a:alphaModFix/>
          </a:blip>
          <a:srcRect l="1814" t="2121" r="1879" b="37570"/>
          <a:stretch/>
        </p:blipFill>
        <p:spPr>
          <a:xfrm>
            <a:off x="2345795" y="1828800"/>
            <a:ext cx="6443664" cy="4114800"/>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59420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6"/>
          <p:cNvSpPr/>
          <p:nvPr/>
        </p:nvSpPr>
        <p:spPr>
          <a:xfrm>
            <a:off x="254000" y="4874603"/>
            <a:ext cx="1524000" cy="570000"/>
          </a:xfrm>
          <a:prstGeom prst="rect">
            <a:avLst/>
          </a:prstGeom>
          <a:noFill/>
          <a:ln>
            <a:noFill/>
          </a:ln>
        </p:spPr>
        <p:txBody>
          <a:bodyPr spcFirstLastPara="1" wrap="square" lIns="121900" tIns="60933" rIns="121900" bIns="60933" anchor="ctr" anchorCtr="0">
            <a:noAutofit/>
          </a:bodyPr>
          <a:lstStyle/>
          <a:p>
            <a:pPr algn="ctr">
              <a:lnSpc>
                <a:spcPct val="85000"/>
              </a:lnSpc>
              <a:buClr>
                <a:srgbClr val="000000"/>
              </a:buClr>
              <a:buSzPts val="1400"/>
            </a:pPr>
            <a:endParaRPr sz="1867" dirty="0">
              <a:solidFill>
                <a:schemeClr val="dk1"/>
              </a:solidFill>
              <a:latin typeface="Arial"/>
              <a:ea typeface="Arial"/>
              <a:cs typeface="Arial"/>
              <a:sym typeface="Arial"/>
            </a:endParaRPr>
          </a:p>
          <a:p>
            <a:pPr algn="ctr">
              <a:lnSpc>
                <a:spcPct val="85000"/>
              </a:lnSpc>
              <a:buClr>
                <a:srgbClr val="000000"/>
              </a:buClr>
              <a:buSzPts val="1400"/>
            </a:pPr>
            <a:r>
              <a:rPr lang="en-US" sz="1867" dirty="0">
                <a:solidFill>
                  <a:schemeClr val="dk1"/>
                </a:solidFill>
                <a:ea typeface="Arial"/>
                <a:cs typeface="Arial"/>
                <a:sym typeface="Arial"/>
              </a:rPr>
              <a:t>ETDs (Theses)</a:t>
            </a:r>
            <a:br>
              <a:rPr lang="en-US" sz="2400" dirty="0">
                <a:solidFill>
                  <a:schemeClr val="dk1"/>
                </a:solidFill>
                <a:latin typeface="Source Sans Pro"/>
                <a:ea typeface="Source Sans Pro"/>
                <a:cs typeface="Source Sans Pro"/>
                <a:sym typeface="Source Sans Pro"/>
              </a:rPr>
            </a:br>
            <a:endParaRPr sz="2400" dirty="0">
              <a:solidFill>
                <a:schemeClr val="dk1"/>
              </a:solidFill>
              <a:latin typeface="Source Sans Pro"/>
              <a:ea typeface="Source Sans Pro"/>
              <a:cs typeface="Source Sans Pro"/>
              <a:sym typeface="Source Sans Pro"/>
            </a:endParaRPr>
          </a:p>
        </p:txBody>
      </p:sp>
      <p:sp>
        <p:nvSpPr>
          <p:cNvPr id="223" name="Google Shape;223;p36"/>
          <p:cNvSpPr/>
          <p:nvPr/>
        </p:nvSpPr>
        <p:spPr>
          <a:xfrm>
            <a:off x="2031984" y="4874609"/>
            <a:ext cx="1320800" cy="570000"/>
          </a:xfrm>
          <a:prstGeom prst="rect">
            <a:avLst/>
          </a:prstGeom>
          <a:noFill/>
          <a:ln>
            <a:noFill/>
          </a:ln>
        </p:spPr>
        <p:txBody>
          <a:bodyPr spcFirstLastPara="1" wrap="square" lIns="121900" tIns="60933" rIns="121900" bIns="60933" anchor="ctr" anchorCtr="0">
            <a:noAutofit/>
          </a:bodyPr>
          <a:lstStyle/>
          <a:p>
            <a:pPr algn="ctr">
              <a:lnSpc>
                <a:spcPct val="85000"/>
              </a:lnSpc>
              <a:buClr>
                <a:srgbClr val="000000"/>
              </a:buClr>
              <a:buSzPts val="1400"/>
            </a:pPr>
            <a:r>
              <a:rPr lang="en-US" sz="1867" dirty="0">
                <a:solidFill>
                  <a:schemeClr val="dk1"/>
                </a:solidFill>
                <a:ea typeface="Arial"/>
                <a:cs typeface="Arial"/>
                <a:sym typeface="Arial"/>
              </a:rPr>
              <a:t>Books, Articles</a:t>
            </a:r>
            <a:endParaRPr sz="1867" dirty="0">
              <a:solidFill>
                <a:srgbClr val="000000"/>
              </a:solidFill>
              <a:ea typeface="Arial"/>
              <a:cs typeface="Arial"/>
              <a:sym typeface="Arial"/>
            </a:endParaRPr>
          </a:p>
        </p:txBody>
      </p:sp>
      <p:sp>
        <p:nvSpPr>
          <p:cNvPr id="224" name="Google Shape;224;p36"/>
          <p:cNvSpPr/>
          <p:nvPr/>
        </p:nvSpPr>
        <p:spPr>
          <a:xfrm>
            <a:off x="3606800" y="4874615"/>
            <a:ext cx="1320800" cy="334800"/>
          </a:xfrm>
          <a:prstGeom prst="rect">
            <a:avLst/>
          </a:prstGeom>
          <a:noFill/>
          <a:ln>
            <a:noFill/>
          </a:ln>
        </p:spPr>
        <p:txBody>
          <a:bodyPr spcFirstLastPara="1" wrap="square" lIns="121900" tIns="60933" rIns="121900" bIns="60933" anchor="ctr" anchorCtr="0">
            <a:noAutofit/>
          </a:bodyPr>
          <a:lstStyle/>
          <a:p>
            <a:pPr algn="ctr">
              <a:lnSpc>
                <a:spcPct val="85000"/>
              </a:lnSpc>
              <a:buClr>
                <a:srgbClr val="000000"/>
              </a:buClr>
              <a:buSzPts val="1400"/>
            </a:pPr>
            <a:r>
              <a:rPr lang="en-US" sz="1867" dirty="0">
                <a:solidFill>
                  <a:schemeClr val="dk1"/>
                </a:solidFill>
                <a:ea typeface="Arial"/>
                <a:cs typeface="Arial"/>
                <a:sym typeface="Arial"/>
              </a:rPr>
              <a:t>Images</a:t>
            </a:r>
            <a:endParaRPr sz="1867" dirty="0">
              <a:solidFill>
                <a:srgbClr val="000000"/>
              </a:solidFill>
              <a:ea typeface="Arial"/>
              <a:cs typeface="Arial"/>
              <a:sym typeface="Arial"/>
            </a:endParaRPr>
          </a:p>
        </p:txBody>
      </p:sp>
      <p:sp>
        <p:nvSpPr>
          <p:cNvPr id="225" name="Google Shape;225;p36"/>
          <p:cNvSpPr/>
          <p:nvPr/>
        </p:nvSpPr>
        <p:spPr>
          <a:xfrm>
            <a:off x="5274284" y="4874595"/>
            <a:ext cx="1320800" cy="570000"/>
          </a:xfrm>
          <a:prstGeom prst="rect">
            <a:avLst/>
          </a:prstGeom>
          <a:noFill/>
          <a:ln>
            <a:noFill/>
          </a:ln>
        </p:spPr>
        <p:txBody>
          <a:bodyPr spcFirstLastPara="1" wrap="square" lIns="121900" tIns="60933" rIns="121900" bIns="60933" anchor="ctr" anchorCtr="0">
            <a:noAutofit/>
          </a:bodyPr>
          <a:lstStyle/>
          <a:p>
            <a:pPr algn="ctr">
              <a:lnSpc>
                <a:spcPct val="85000"/>
              </a:lnSpc>
              <a:buClr>
                <a:srgbClr val="000000"/>
              </a:buClr>
              <a:buSzPts val="1400"/>
            </a:pPr>
            <a:r>
              <a:rPr lang="en-US" sz="1867" dirty="0">
                <a:solidFill>
                  <a:schemeClr val="dk1"/>
                </a:solidFill>
                <a:ea typeface="Arial"/>
                <a:cs typeface="Arial"/>
                <a:sym typeface="Arial"/>
              </a:rPr>
              <a:t>Audio-</a:t>
            </a:r>
            <a:endParaRPr sz="1867" dirty="0">
              <a:solidFill>
                <a:schemeClr val="dk1"/>
              </a:solidFill>
              <a:ea typeface="Arial"/>
              <a:cs typeface="Arial"/>
              <a:sym typeface="Arial"/>
            </a:endParaRPr>
          </a:p>
          <a:p>
            <a:pPr algn="ctr">
              <a:lnSpc>
                <a:spcPct val="85000"/>
              </a:lnSpc>
              <a:buClr>
                <a:srgbClr val="000000"/>
              </a:buClr>
              <a:buSzPts val="1400"/>
            </a:pPr>
            <a:r>
              <a:rPr lang="en-US" sz="1867" dirty="0">
                <a:solidFill>
                  <a:schemeClr val="dk1"/>
                </a:solidFill>
                <a:ea typeface="Arial"/>
                <a:cs typeface="Arial"/>
                <a:sym typeface="Arial"/>
              </a:rPr>
              <a:t>Visual</a:t>
            </a:r>
            <a:endParaRPr sz="1867" dirty="0">
              <a:solidFill>
                <a:srgbClr val="000000"/>
              </a:solidFill>
              <a:ea typeface="Arial"/>
              <a:cs typeface="Arial"/>
              <a:sym typeface="Arial"/>
            </a:endParaRPr>
          </a:p>
        </p:txBody>
      </p:sp>
      <p:sp>
        <p:nvSpPr>
          <p:cNvPr id="226" name="Google Shape;226;p36"/>
          <p:cNvSpPr/>
          <p:nvPr/>
        </p:nvSpPr>
        <p:spPr>
          <a:xfrm>
            <a:off x="6941800" y="4874593"/>
            <a:ext cx="1524000" cy="570000"/>
          </a:xfrm>
          <a:prstGeom prst="rect">
            <a:avLst/>
          </a:prstGeom>
          <a:noFill/>
          <a:ln>
            <a:noFill/>
          </a:ln>
        </p:spPr>
        <p:txBody>
          <a:bodyPr spcFirstLastPara="1" wrap="square" lIns="121900" tIns="60933" rIns="121900" bIns="60933" anchor="ctr" anchorCtr="0">
            <a:noAutofit/>
          </a:bodyPr>
          <a:lstStyle/>
          <a:p>
            <a:pPr algn="ctr">
              <a:lnSpc>
                <a:spcPct val="85000"/>
              </a:lnSpc>
              <a:buClr>
                <a:srgbClr val="000000"/>
              </a:buClr>
              <a:buSzPts val="1400"/>
            </a:pPr>
            <a:r>
              <a:rPr lang="en-US" sz="1867" dirty="0">
                <a:solidFill>
                  <a:schemeClr val="dk1"/>
                </a:solidFill>
                <a:ea typeface="Arial"/>
                <a:cs typeface="Arial"/>
                <a:sym typeface="Arial"/>
              </a:rPr>
              <a:t>Research Data</a:t>
            </a:r>
            <a:endParaRPr sz="1867" dirty="0">
              <a:solidFill>
                <a:srgbClr val="000000"/>
              </a:solidFill>
              <a:ea typeface="Arial"/>
              <a:cs typeface="Arial"/>
              <a:sym typeface="Arial"/>
            </a:endParaRPr>
          </a:p>
        </p:txBody>
      </p:sp>
      <p:sp>
        <p:nvSpPr>
          <p:cNvPr id="227" name="Google Shape;227;p36"/>
          <p:cNvSpPr/>
          <p:nvPr/>
        </p:nvSpPr>
        <p:spPr>
          <a:xfrm>
            <a:off x="8516600" y="4874593"/>
            <a:ext cx="1320800" cy="570000"/>
          </a:xfrm>
          <a:prstGeom prst="rect">
            <a:avLst/>
          </a:prstGeom>
          <a:noFill/>
          <a:ln>
            <a:noFill/>
          </a:ln>
        </p:spPr>
        <p:txBody>
          <a:bodyPr spcFirstLastPara="1" wrap="square" lIns="121900" tIns="60933" rIns="121900" bIns="60933" anchor="ctr" anchorCtr="0">
            <a:noAutofit/>
          </a:bodyPr>
          <a:lstStyle/>
          <a:p>
            <a:pPr algn="ctr">
              <a:lnSpc>
                <a:spcPct val="85000"/>
              </a:lnSpc>
              <a:buClr>
                <a:srgbClr val="000000"/>
              </a:buClr>
              <a:buSzPts val="1400"/>
            </a:pPr>
            <a:r>
              <a:rPr lang="en-US" sz="1867" dirty="0">
                <a:solidFill>
                  <a:schemeClr val="dk1"/>
                </a:solidFill>
                <a:ea typeface="Arial"/>
                <a:cs typeface="Arial"/>
                <a:sym typeface="Arial"/>
              </a:rPr>
              <a:t>Maps </a:t>
            </a:r>
            <a:br>
              <a:rPr lang="en-US" sz="1867" dirty="0">
                <a:solidFill>
                  <a:schemeClr val="dk1"/>
                </a:solidFill>
                <a:ea typeface="Arial"/>
                <a:cs typeface="Arial"/>
                <a:sym typeface="Arial"/>
              </a:rPr>
            </a:br>
            <a:r>
              <a:rPr lang="en-US" sz="1867" dirty="0">
                <a:solidFill>
                  <a:schemeClr val="dk1"/>
                </a:solidFill>
                <a:ea typeface="Arial"/>
                <a:cs typeface="Arial"/>
                <a:sym typeface="Arial"/>
              </a:rPr>
              <a:t>&amp; GIS</a:t>
            </a:r>
            <a:endParaRPr sz="1867" dirty="0">
              <a:solidFill>
                <a:srgbClr val="000000"/>
              </a:solidFill>
              <a:ea typeface="Arial"/>
              <a:cs typeface="Arial"/>
              <a:sym typeface="Arial"/>
            </a:endParaRPr>
          </a:p>
        </p:txBody>
      </p:sp>
      <p:sp>
        <p:nvSpPr>
          <p:cNvPr id="228" name="Google Shape;228;p36"/>
          <p:cNvSpPr/>
          <p:nvPr/>
        </p:nvSpPr>
        <p:spPr>
          <a:xfrm>
            <a:off x="10160000" y="4757000"/>
            <a:ext cx="1771200" cy="570000"/>
          </a:xfrm>
          <a:prstGeom prst="rect">
            <a:avLst/>
          </a:prstGeom>
          <a:noFill/>
          <a:ln>
            <a:noFill/>
          </a:ln>
        </p:spPr>
        <p:txBody>
          <a:bodyPr spcFirstLastPara="1" wrap="square" lIns="121900" tIns="60933" rIns="121900" bIns="60933" anchor="ctr" anchorCtr="0">
            <a:noAutofit/>
          </a:bodyPr>
          <a:lstStyle/>
          <a:p>
            <a:pPr algn="ctr">
              <a:lnSpc>
                <a:spcPct val="85000"/>
              </a:lnSpc>
              <a:buClr>
                <a:srgbClr val="000000"/>
              </a:buClr>
              <a:buSzPts val="1400"/>
            </a:pPr>
            <a:r>
              <a:rPr lang="en-US" sz="1867" dirty="0">
                <a:solidFill>
                  <a:schemeClr val="dk1"/>
                </a:solidFill>
                <a:ea typeface="Arial"/>
                <a:cs typeface="Arial"/>
                <a:sym typeface="Arial"/>
              </a:rPr>
              <a:t>Documents</a:t>
            </a:r>
            <a:endParaRPr sz="1867" dirty="0">
              <a:solidFill>
                <a:schemeClr val="dk1"/>
              </a:solidFill>
              <a:ea typeface="Arial"/>
              <a:cs typeface="Arial"/>
              <a:sym typeface="Arial"/>
            </a:endParaRPr>
          </a:p>
        </p:txBody>
      </p:sp>
      <p:sp>
        <p:nvSpPr>
          <p:cNvPr id="229" name="Google Shape;229;p36"/>
          <p:cNvSpPr/>
          <p:nvPr/>
        </p:nvSpPr>
        <p:spPr>
          <a:xfrm>
            <a:off x="304800" y="3584448"/>
            <a:ext cx="1422400" cy="987552"/>
          </a:xfrm>
          <a:prstGeom prst="can">
            <a:avLst>
              <a:gd name="adj" fmla="val 25000"/>
            </a:avLst>
          </a:prstGeom>
          <a:solidFill>
            <a:srgbClr val="800000"/>
          </a:solidFill>
          <a:ln w="25400" cap="flat" cmpd="sng">
            <a:solidFill>
              <a:srgbClr val="20206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chemeClr val="accent3"/>
              </a:buClr>
              <a:buSzPts val="1800"/>
            </a:pPr>
            <a:r>
              <a:rPr lang="en-US" sz="2400" b="1">
                <a:solidFill>
                  <a:schemeClr val="accent3"/>
                </a:solidFill>
                <a:latin typeface="Source Sans Pro"/>
                <a:ea typeface="Source Sans Pro"/>
                <a:cs typeface="Source Sans Pro"/>
                <a:sym typeface="Source Sans Pro"/>
              </a:rPr>
              <a:t>ETD </a:t>
            </a:r>
            <a:endParaRPr sz="1867">
              <a:solidFill>
                <a:srgbClr val="000000"/>
              </a:solidFill>
              <a:latin typeface="Arial"/>
              <a:ea typeface="Arial"/>
              <a:cs typeface="Arial"/>
              <a:sym typeface="Arial"/>
            </a:endParaRPr>
          </a:p>
        </p:txBody>
      </p:sp>
      <p:sp>
        <p:nvSpPr>
          <p:cNvPr id="230" name="Google Shape;230;p36"/>
          <p:cNvSpPr/>
          <p:nvPr/>
        </p:nvSpPr>
        <p:spPr>
          <a:xfrm>
            <a:off x="1930400" y="3584448"/>
            <a:ext cx="1422400" cy="987552"/>
          </a:xfrm>
          <a:prstGeom prst="can">
            <a:avLst>
              <a:gd name="adj" fmla="val 25000"/>
            </a:avLst>
          </a:prstGeom>
          <a:solidFill>
            <a:srgbClr val="808000"/>
          </a:solidFill>
          <a:ln w="25400" cap="flat" cmpd="sng">
            <a:solidFill>
              <a:srgbClr val="20206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chemeClr val="accent3"/>
              </a:buClr>
              <a:buSzPts val="1800"/>
            </a:pPr>
            <a:r>
              <a:rPr lang="en-US" sz="2400" b="1">
                <a:solidFill>
                  <a:schemeClr val="accent3"/>
                </a:solidFill>
                <a:latin typeface="Source Sans Pro"/>
                <a:ea typeface="Source Sans Pro"/>
                <a:cs typeface="Source Sans Pro"/>
                <a:sym typeface="Source Sans Pro"/>
              </a:rPr>
              <a:t>IR</a:t>
            </a:r>
            <a:endParaRPr sz="1867">
              <a:solidFill>
                <a:srgbClr val="000000"/>
              </a:solidFill>
              <a:latin typeface="Arial"/>
              <a:ea typeface="Arial"/>
              <a:cs typeface="Arial"/>
              <a:sym typeface="Arial"/>
            </a:endParaRPr>
          </a:p>
        </p:txBody>
      </p:sp>
      <p:sp>
        <p:nvSpPr>
          <p:cNvPr id="231" name="Google Shape;231;p36"/>
          <p:cNvSpPr/>
          <p:nvPr/>
        </p:nvSpPr>
        <p:spPr>
          <a:xfrm>
            <a:off x="3556000" y="3584448"/>
            <a:ext cx="1422400" cy="987552"/>
          </a:xfrm>
          <a:prstGeom prst="can">
            <a:avLst>
              <a:gd name="adj" fmla="val 25000"/>
            </a:avLst>
          </a:prstGeom>
          <a:solidFill>
            <a:srgbClr val="804000"/>
          </a:solidFill>
          <a:ln w="25400" cap="flat" cmpd="sng">
            <a:solidFill>
              <a:srgbClr val="20206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chemeClr val="accent3"/>
              </a:buClr>
              <a:buSzPts val="1800"/>
            </a:pPr>
            <a:r>
              <a:rPr lang="en-US" sz="2400" b="1">
                <a:solidFill>
                  <a:schemeClr val="accent3"/>
                </a:solidFill>
                <a:latin typeface="Source Sans Pro"/>
                <a:ea typeface="Source Sans Pro"/>
                <a:cs typeface="Source Sans Pro"/>
                <a:sym typeface="Source Sans Pro"/>
              </a:rPr>
              <a:t>Image DB</a:t>
            </a:r>
            <a:endParaRPr sz="1867">
              <a:solidFill>
                <a:srgbClr val="000000"/>
              </a:solidFill>
              <a:latin typeface="Arial"/>
              <a:ea typeface="Arial"/>
              <a:cs typeface="Arial"/>
              <a:sym typeface="Arial"/>
            </a:endParaRPr>
          </a:p>
        </p:txBody>
      </p:sp>
      <p:sp>
        <p:nvSpPr>
          <p:cNvPr id="232" name="Google Shape;232;p36"/>
          <p:cNvSpPr/>
          <p:nvPr/>
        </p:nvSpPr>
        <p:spPr>
          <a:xfrm>
            <a:off x="5181600" y="3584448"/>
            <a:ext cx="1422400" cy="987552"/>
          </a:xfrm>
          <a:prstGeom prst="can">
            <a:avLst>
              <a:gd name="adj" fmla="val 25000"/>
            </a:avLst>
          </a:prstGeom>
          <a:solidFill>
            <a:srgbClr val="008000"/>
          </a:solidFill>
          <a:ln w="25400" cap="flat" cmpd="sng">
            <a:solidFill>
              <a:srgbClr val="20206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chemeClr val="accent3"/>
              </a:buClr>
              <a:buSzPts val="1800"/>
            </a:pPr>
            <a:r>
              <a:rPr lang="en-US" sz="2400" b="1">
                <a:solidFill>
                  <a:schemeClr val="accent3"/>
                </a:solidFill>
                <a:latin typeface="Source Sans Pro"/>
                <a:ea typeface="Source Sans Pro"/>
                <a:cs typeface="Source Sans Pro"/>
                <a:sym typeface="Source Sans Pro"/>
              </a:rPr>
              <a:t>DAM</a:t>
            </a:r>
            <a:endParaRPr sz="1867">
              <a:solidFill>
                <a:srgbClr val="000000"/>
              </a:solidFill>
              <a:latin typeface="Arial"/>
              <a:ea typeface="Arial"/>
              <a:cs typeface="Arial"/>
              <a:sym typeface="Arial"/>
            </a:endParaRPr>
          </a:p>
        </p:txBody>
      </p:sp>
      <p:sp>
        <p:nvSpPr>
          <p:cNvPr id="233" name="Google Shape;233;p36"/>
          <p:cNvSpPr/>
          <p:nvPr/>
        </p:nvSpPr>
        <p:spPr>
          <a:xfrm>
            <a:off x="6863645" y="3584448"/>
            <a:ext cx="1422400" cy="987552"/>
          </a:xfrm>
          <a:prstGeom prst="can">
            <a:avLst>
              <a:gd name="adj" fmla="val 25000"/>
            </a:avLst>
          </a:prstGeom>
          <a:solidFill>
            <a:srgbClr val="7F7F7F"/>
          </a:solidFill>
          <a:ln w="25400" cap="flat" cmpd="sng">
            <a:solidFill>
              <a:srgbClr val="20206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chemeClr val="accent3"/>
              </a:buClr>
              <a:buSzPts val="2000"/>
            </a:pPr>
            <a:r>
              <a:rPr lang="en-US" sz="2667" b="1">
                <a:solidFill>
                  <a:schemeClr val="accent3"/>
                </a:solidFill>
                <a:latin typeface="Source Sans Pro"/>
                <a:ea typeface="Source Sans Pro"/>
                <a:cs typeface="Source Sans Pro"/>
                <a:sym typeface="Source Sans Pro"/>
              </a:rPr>
              <a:t>?</a:t>
            </a:r>
            <a:endParaRPr sz="1867">
              <a:solidFill>
                <a:srgbClr val="000000"/>
              </a:solidFill>
              <a:latin typeface="Arial"/>
              <a:ea typeface="Arial"/>
              <a:cs typeface="Arial"/>
              <a:sym typeface="Arial"/>
            </a:endParaRPr>
          </a:p>
        </p:txBody>
      </p:sp>
      <p:sp>
        <p:nvSpPr>
          <p:cNvPr id="234" name="Google Shape;234;p36"/>
          <p:cNvSpPr/>
          <p:nvPr/>
        </p:nvSpPr>
        <p:spPr>
          <a:xfrm>
            <a:off x="8534400" y="3584448"/>
            <a:ext cx="1422400" cy="987552"/>
          </a:xfrm>
          <a:prstGeom prst="can">
            <a:avLst>
              <a:gd name="adj" fmla="val 25000"/>
            </a:avLst>
          </a:prstGeom>
          <a:solidFill>
            <a:schemeClr val="accent6"/>
          </a:solidFill>
          <a:ln w="25400" cap="flat" cmpd="sng">
            <a:solidFill>
              <a:srgbClr val="20206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chemeClr val="accent3"/>
              </a:buClr>
              <a:buSzPts val="1800"/>
            </a:pPr>
            <a:r>
              <a:rPr lang="en-US" sz="2400" b="1">
                <a:solidFill>
                  <a:schemeClr val="accent3"/>
                </a:solidFill>
                <a:latin typeface="Source Sans Pro"/>
                <a:ea typeface="Source Sans Pro"/>
                <a:cs typeface="Source Sans Pro"/>
                <a:sym typeface="Source Sans Pro"/>
              </a:rPr>
              <a:t>Geospa-tial Inf.</a:t>
            </a:r>
            <a:endParaRPr sz="2400" b="1">
              <a:solidFill>
                <a:schemeClr val="accent3"/>
              </a:solidFill>
              <a:latin typeface="Source Sans Pro"/>
              <a:ea typeface="Source Sans Pro"/>
              <a:cs typeface="Source Sans Pro"/>
              <a:sym typeface="Source Sans Pro"/>
            </a:endParaRPr>
          </a:p>
        </p:txBody>
      </p:sp>
      <p:sp>
        <p:nvSpPr>
          <p:cNvPr id="235" name="Google Shape;235;p36"/>
          <p:cNvSpPr/>
          <p:nvPr/>
        </p:nvSpPr>
        <p:spPr>
          <a:xfrm>
            <a:off x="10160000" y="3584448"/>
            <a:ext cx="1422400" cy="987552"/>
          </a:xfrm>
          <a:prstGeom prst="can">
            <a:avLst>
              <a:gd name="adj" fmla="val 25000"/>
            </a:avLst>
          </a:prstGeom>
          <a:solidFill>
            <a:srgbClr val="800080"/>
          </a:solidFill>
          <a:ln w="25400" cap="flat" cmpd="sng">
            <a:solidFill>
              <a:srgbClr val="20206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chemeClr val="accent3"/>
              </a:buClr>
              <a:buSzPts val="1800"/>
            </a:pPr>
            <a:r>
              <a:rPr lang="en-US" sz="2400" b="1">
                <a:solidFill>
                  <a:schemeClr val="accent3"/>
                </a:solidFill>
                <a:latin typeface="Source Sans Pro"/>
                <a:ea typeface="Source Sans Pro"/>
                <a:cs typeface="Source Sans Pro"/>
                <a:sym typeface="Source Sans Pro"/>
              </a:rPr>
              <a:t>Records Mgmt.</a:t>
            </a:r>
            <a:endParaRPr sz="2400" b="1">
              <a:solidFill>
                <a:schemeClr val="accent3"/>
              </a:solidFill>
              <a:latin typeface="Source Sans Pro"/>
              <a:ea typeface="Source Sans Pro"/>
              <a:cs typeface="Source Sans Pro"/>
              <a:sym typeface="Source Sans Pro"/>
            </a:endParaRPr>
          </a:p>
        </p:txBody>
      </p:sp>
      <p:sp>
        <p:nvSpPr>
          <p:cNvPr id="236" name="Google Shape;236;p36"/>
          <p:cNvSpPr/>
          <p:nvPr/>
        </p:nvSpPr>
        <p:spPr>
          <a:xfrm>
            <a:off x="790224" y="2743200"/>
            <a:ext cx="428977" cy="934381"/>
          </a:xfrm>
          <a:prstGeom prst="downArrow">
            <a:avLst>
              <a:gd name="adj1" fmla="val 50000"/>
              <a:gd name="adj2" fmla="val 50000"/>
            </a:avLst>
          </a:prstGeom>
          <a:solidFill>
            <a:srgbClr val="595959"/>
          </a:solidFill>
          <a:ln w="9525" cap="flat" cmpd="sng">
            <a:solidFill>
              <a:schemeClr val="accent4"/>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121900" tIns="60933" rIns="121900" bIns="60933" anchor="t" anchorCtr="0">
            <a:noAutofit/>
          </a:bodyPr>
          <a:lstStyle/>
          <a:p>
            <a:pPr>
              <a:buClr>
                <a:schemeClr val="dk1"/>
              </a:buClr>
              <a:buSzPts val="2400"/>
            </a:pPr>
            <a:endParaRPr sz="3200" b="1">
              <a:solidFill>
                <a:schemeClr val="dk1"/>
              </a:solidFill>
              <a:latin typeface="Times"/>
              <a:ea typeface="Times"/>
              <a:cs typeface="Times"/>
              <a:sym typeface="Times"/>
            </a:endParaRPr>
          </a:p>
        </p:txBody>
      </p:sp>
      <p:sp>
        <p:nvSpPr>
          <p:cNvPr id="237" name="Google Shape;237;p36"/>
          <p:cNvSpPr/>
          <p:nvPr/>
        </p:nvSpPr>
        <p:spPr>
          <a:xfrm>
            <a:off x="2438400" y="3051048"/>
            <a:ext cx="451555" cy="626533"/>
          </a:xfrm>
          <a:prstGeom prst="downArrow">
            <a:avLst>
              <a:gd name="adj1" fmla="val 50000"/>
              <a:gd name="adj2" fmla="val 50000"/>
            </a:avLst>
          </a:prstGeom>
          <a:solidFill>
            <a:srgbClr val="595959"/>
          </a:solidFill>
          <a:ln w="9525" cap="flat" cmpd="sng">
            <a:solidFill>
              <a:schemeClr val="accent4"/>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121900" tIns="60933" rIns="121900" bIns="60933" anchor="t" anchorCtr="0">
            <a:noAutofit/>
          </a:bodyPr>
          <a:lstStyle/>
          <a:p>
            <a:pPr>
              <a:buClr>
                <a:schemeClr val="dk1"/>
              </a:buClr>
              <a:buSzPts val="2400"/>
            </a:pPr>
            <a:endParaRPr sz="3200" b="1">
              <a:solidFill>
                <a:schemeClr val="dk1"/>
              </a:solidFill>
              <a:latin typeface="Times"/>
              <a:ea typeface="Times"/>
              <a:cs typeface="Times"/>
              <a:sym typeface="Times"/>
            </a:endParaRPr>
          </a:p>
        </p:txBody>
      </p:sp>
      <p:sp>
        <p:nvSpPr>
          <p:cNvPr id="238" name="Google Shape;238;p36"/>
          <p:cNvSpPr/>
          <p:nvPr/>
        </p:nvSpPr>
        <p:spPr>
          <a:xfrm>
            <a:off x="4064000" y="3051048"/>
            <a:ext cx="451555" cy="626533"/>
          </a:xfrm>
          <a:prstGeom prst="downArrow">
            <a:avLst>
              <a:gd name="adj1" fmla="val 50000"/>
              <a:gd name="adj2" fmla="val 50000"/>
            </a:avLst>
          </a:prstGeom>
          <a:solidFill>
            <a:srgbClr val="595959"/>
          </a:solidFill>
          <a:ln w="9525" cap="flat" cmpd="sng">
            <a:solidFill>
              <a:schemeClr val="accent4"/>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121900" tIns="60933" rIns="121900" bIns="60933" anchor="t" anchorCtr="0">
            <a:noAutofit/>
          </a:bodyPr>
          <a:lstStyle/>
          <a:p>
            <a:pPr>
              <a:buClr>
                <a:schemeClr val="dk1"/>
              </a:buClr>
              <a:buSzPts val="2400"/>
            </a:pPr>
            <a:endParaRPr sz="3200" b="1">
              <a:solidFill>
                <a:schemeClr val="dk1"/>
              </a:solidFill>
              <a:latin typeface="Times"/>
              <a:ea typeface="Times"/>
              <a:cs typeface="Times"/>
              <a:sym typeface="Times"/>
            </a:endParaRPr>
          </a:p>
        </p:txBody>
      </p:sp>
      <p:sp>
        <p:nvSpPr>
          <p:cNvPr id="239" name="Google Shape;239;p36"/>
          <p:cNvSpPr/>
          <p:nvPr/>
        </p:nvSpPr>
        <p:spPr>
          <a:xfrm>
            <a:off x="5689600" y="3051048"/>
            <a:ext cx="451555" cy="626533"/>
          </a:xfrm>
          <a:prstGeom prst="downArrow">
            <a:avLst>
              <a:gd name="adj1" fmla="val 50000"/>
              <a:gd name="adj2" fmla="val 50000"/>
            </a:avLst>
          </a:prstGeom>
          <a:solidFill>
            <a:srgbClr val="595959"/>
          </a:solidFill>
          <a:ln w="9525" cap="flat" cmpd="sng">
            <a:solidFill>
              <a:schemeClr val="accent4"/>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121900" tIns="60933" rIns="121900" bIns="60933" anchor="t" anchorCtr="0">
            <a:noAutofit/>
          </a:bodyPr>
          <a:lstStyle/>
          <a:p>
            <a:pPr>
              <a:buClr>
                <a:schemeClr val="dk1"/>
              </a:buClr>
              <a:buSzPts val="2400"/>
            </a:pPr>
            <a:endParaRPr sz="3200" b="1">
              <a:solidFill>
                <a:schemeClr val="dk1"/>
              </a:solidFill>
              <a:latin typeface="Times"/>
              <a:ea typeface="Times"/>
              <a:cs typeface="Times"/>
              <a:sym typeface="Times"/>
            </a:endParaRPr>
          </a:p>
        </p:txBody>
      </p:sp>
      <p:sp>
        <p:nvSpPr>
          <p:cNvPr id="240" name="Google Shape;240;p36"/>
          <p:cNvSpPr/>
          <p:nvPr/>
        </p:nvSpPr>
        <p:spPr>
          <a:xfrm>
            <a:off x="7326491" y="2971800"/>
            <a:ext cx="508000" cy="705781"/>
          </a:xfrm>
          <a:prstGeom prst="downArrow">
            <a:avLst>
              <a:gd name="adj1" fmla="val 50000"/>
              <a:gd name="adj2" fmla="val 50000"/>
            </a:avLst>
          </a:prstGeom>
          <a:solidFill>
            <a:srgbClr val="595959"/>
          </a:solidFill>
          <a:ln w="9525" cap="flat" cmpd="sng">
            <a:solidFill>
              <a:schemeClr val="accent4"/>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121900" tIns="60933" rIns="121900" bIns="60933" anchor="t" anchorCtr="0">
            <a:noAutofit/>
          </a:bodyPr>
          <a:lstStyle/>
          <a:p>
            <a:pPr>
              <a:buClr>
                <a:schemeClr val="dk1"/>
              </a:buClr>
              <a:buSzPts val="2400"/>
            </a:pPr>
            <a:endParaRPr sz="3200" b="1">
              <a:solidFill>
                <a:schemeClr val="dk1"/>
              </a:solidFill>
              <a:latin typeface="Times"/>
              <a:ea typeface="Times"/>
              <a:cs typeface="Times"/>
              <a:sym typeface="Times"/>
            </a:endParaRPr>
          </a:p>
        </p:txBody>
      </p:sp>
      <p:sp>
        <p:nvSpPr>
          <p:cNvPr id="241" name="Google Shape;241;p36"/>
          <p:cNvSpPr/>
          <p:nvPr/>
        </p:nvSpPr>
        <p:spPr>
          <a:xfrm>
            <a:off x="8997245" y="3051048"/>
            <a:ext cx="451555" cy="626533"/>
          </a:xfrm>
          <a:prstGeom prst="downArrow">
            <a:avLst>
              <a:gd name="adj1" fmla="val 50000"/>
              <a:gd name="adj2" fmla="val 50000"/>
            </a:avLst>
          </a:prstGeom>
          <a:solidFill>
            <a:srgbClr val="595959"/>
          </a:solidFill>
          <a:ln w="9525" cap="flat" cmpd="sng">
            <a:solidFill>
              <a:schemeClr val="accent4"/>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121900" tIns="60933" rIns="121900" bIns="60933" anchor="t" anchorCtr="0">
            <a:noAutofit/>
          </a:bodyPr>
          <a:lstStyle/>
          <a:p>
            <a:pPr>
              <a:buClr>
                <a:schemeClr val="dk1"/>
              </a:buClr>
              <a:buSzPts val="2400"/>
            </a:pPr>
            <a:endParaRPr sz="3200" b="1">
              <a:solidFill>
                <a:schemeClr val="dk1"/>
              </a:solidFill>
              <a:latin typeface="Times"/>
              <a:ea typeface="Times"/>
              <a:cs typeface="Times"/>
              <a:sym typeface="Times"/>
            </a:endParaRPr>
          </a:p>
        </p:txBody>
      </p:sp>
      <p:sp>
        <p:nvSpPr>
          <p:cNvPr id="242" name="Google Shape;242;p36"/>
          <p:cNvSpPr/>
          <p:nvPr/>
        </p:nvSpPr>
        <p:spPr>
          <a:xfrm>
            <a:off x="10668000" y="3051048"/>
            <a:ext cx="451555" cy="626533"/>
          </a:xfrm>
          <a:prstGeom prst="downArrow">
            <a:avLst>
              <a:gd name="adj1" fmla="val 50000"/>
              <a:gd name="adj2" fmla="val 50000"/>
            </a:avLst>
          </a:prstGeom>
          <a:solidFill>
            <a:srgbClr val="595959"/>
          </a:solidFill>
          <a:ln w="9525" cap="flat" cmpd="sng">
            <a:solidFill>
              <a:schemeClr val="accent4"/>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121900" tIns="60933" rIns="121900" bIns="60933" anchor="t" anchorCtr="0">
            <a:noAutofit/>
          </a:bodyPr>
          <a:lstStyle/>
          <a:p>
            <a:pPr>
              <a:buClr>
                <a:schemeClr val="dk1"/>
              </a:buClr>
              <a:buSzPts val="2400"/>
            </a:pPr>
            <a:endParaRPr sz="3200" b="1">
              <a:solidFill>
                <a:schemeClr val="dk1"/>
              </a:solidFill>
              <a:latin typeface="Times"/>
              <a:ea typeface="Times"/>
              <a:cs typeface="Times"/>
              <a:sym typeface="Times"/>
            </a:endParaRPr>
          </a:p>
        </p:txBody>
      </p:sp>
      <p:pic>
        <p:nvPicPr>
          <p:cNvPr id="243" name="Google Shape;243;p36"/>
          <p:cNvPicPr preferRelativeResize="0"/>
          <p:nvPr/>
        </p:nvPicPr>
        <p:blipFill rotWithShape="1">
          <a:blip r:embed="rId3">
            <a:alphaModFix/>
          </a:blip>
          <a:srcRect/>
          <a:stretch/>
        </p:blipFill>
        <p:spPr>
          <a:xfrm>
            <a:off x="1874820" y="1924981"/>
            <a:ext cx="1131147" cy="973667"/>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44" name="Google Shape;244;p36"/>
          <p:cNvPicPr preferRelativeResize="0"/>
          <p:nvPr/>
        </p:nvPicPr>
        <p:blipFill rotWithShape="1">
          <a:blip r:embed="rId4">
            <a:alphaModFix/>
          </a:blip>
          <a:srcRect/>
          <a:stretch/>
        </p:blipFill>
        <p:spPr>
          <a:xfrm>
            <a:off x="2133601" y="2136649"/>
            <a:ext cx="966913" cy="993127"/>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45" name="Google Shape;245;p36"/>
          <p:cNvPicPr preferRelativeResize="0"/>
          <p:nvPr/>
        </p:nvPicPr>
        <p:blipFill rotWithShape="1">
          <a:blip r:embed="rId5">
            <a:alphaModFix/>
          </a:blip>
          <a:srcRect/>
          <a:stretch/>
        </p:blipFill>
        <p:spPr>
          <a:xfrm>
            <a:off x="203201" y="1908048"/>
            <a:ext cx="1138815" cy="914400"/>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46" name="Google Shape;246;p36"/>
          <p:cNvPicPr preferRelativeResize="0"/>
          <p:nvPr/>
        </p:nvPicPr>
        <p:blipFill rotWithShape="1">
          <a:blip r:embed="rId6">
            <a:alphaModFix/>
          </a:blip>
          <a:srcRect/>
          <a:stretch/>
        </p:blipFill>
        <p:spPr>
          <a:xfrm>
            <a:off x="3657600" y="1908048"/>
            <a:ext cx="931753" cy="114300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47" name="Google Shape;247;p36"/>
          <p:cNvPicPr preferRelativeResize="0"/>
          <p:nvPr/>
        </p:nvPicPr>
        <p:blipFill rotWithShape="1">
          <a:blip r:embed="rId7">
            <a:alphaModFix/>
          </a:blip>
          <a:srcRect/>
          <a:stretch/>
        </p:blipFill>
        <p:spPr>
          <a:xfrm>
            <a:off x="5181600" y="1908049"/>
            <a:ext cx="1056752" cy="525489"/>
          </a:xfrm>
          <a:prstGeom prst="rect">
            <a:avLst/>
          </a:prstGeom>
          <a:noFill/>
          <a:ln w="9525" cap="flat" cmpd="sng">
            <a:solidFill>
              <a:schemeClr val="dk1"/>
            </a:solidFill>
            <a:prstDash val="solid"/>
            <a:round/>
            <a:headEnd type="none" w="sm" len="sm"/>
            <a:tailEnd type="none" w="sm" len="sm"/>
          </a:ln>
        </p:spPr>
      </p:pic>
      <p:pic>
        <p:nvPicPr>
          <p:cNvPr id="248" name="Google Shape;248;p36"/>
          <p:cNvPicPr preferRelativeResize="0"/>
          <p:nvPr/>
        </p:nvPicPr>
        <p:blipFill rotWithShape="1">
          <a:blip r:embed="rId8">
            <a:alphaModFix/>
          </a:blip>
          <a:srcRect/>
          <a:stretch/>
        </p:blipFill>
        <p:spPr>
          <a:xfrm>
            <a:off x="5181600" y="2402199"/>
            <a:ext cx="1066800" cy="757541"/>
          </a:xfrm>
          <a:prstGeom prst="rect">
            <a:avLst/>
          </a:prstGeom>
          <a:noFill/>
          <a:ln w="9525" cap="flat" cmpd="sng">
            <a:solidFill>
              <a:schemeClr val="dk1"/>
            </a:solidFill>
            <a:prstDash val="solid"/>
            <a:round/>
            <a:headEnd type="none" w="sm" len="sm"/>
            <a:tailEnd type="none" w="sm" len="sm"/>
          </a:ln>
        </p:spPr>
      </p:pic>
      <p:pic>
        <p:nvPicPr>
          <p:cNvPr id="249" name="Google Shape;249;p36"/>
          <p:cNvPicPr preferRelativeResize="0"/>
          <p:nvPr/>
        </p:nvPicPr>
        <p:blipFill rotWithShape="1">
          <a:blip r:embed="rId9">
            <a:alphaModFix/>
          </a:blip>
          <a:srcRect/>
          <a:stretch/>
        </p:blipFill>
        <p:spPr>
          <a:xfrm>
            <a:off x="6941760" y="1908047"/>
            <a:ext cx="1287841" cy="1101507"/>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50" name="Google Shape;250;p36"/>
          <p:cNvPicPr preferRelativeResize="0"/>
          <p:nvPr/>
        </p:nvPicPr>
        <p:blipFill rotWithShape="1">
          <a:blip r:embed="rId10">
            <a:alphaModFix/>
          </a:blip>
          <a:srcRect/>
          <a:stretch/>
        </p:blipFill>
        <p:spPr>
          <a:xfrm>
            <a:off x="8534400" y="1908048"/>
            <a:ext cx="859240" cy="114300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51" name="Google Shape;251;p36"/>
          <p:cNvPicPr preferRelativeResize="0"/>
          <p:nvPr/>
        </p:nvPicPr>
        <p:blipFill rotWithShape="1">
          <a:blip r:embed="rId11">
            <a:alphaModFix/>
          </a:blip>
          <a:srcRect/>
          <a:stretch/>
        </p:blipFill>
        <p:spPr>
          <a:xfrm>
            <a:off x="9144001" y="2593848"/>
            <a:ext cx="515900" cy="517704"/>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52" name="Google Shape;252;p36"/>
          <p:cNvPicPr preferRelativeResize="0"/>
          <p:nvPr/>
        </p:nvPicPr>
        <p:blipFill rotWithShape="1">
          <a:blip r:embed="rId12">
            <a:alphaModFix/>
          </a:blip>
          <a:srcRect l="1814" t="2121" r="1879" b="37570"/>
          <a:stretch/>
        </p:blipFill>
        <p:spPr>
          <a:xfrm>
            <a:off x="10160000" y="1908048"/>
            <a:ext cx="1219201" cy="1143000"/>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258" name="Google Shape;258;p36"/>
          <p:cNvSpPr txBox="1">
            <a:spLocks noGrp="1"/>
          </p:cNvSpPr>
          <p:nvPr>
            <p:ph type="title"/>
          </p:nvPr>
        </p:nvSpPr>
        <p:spPr>
          <a:prstGeom prst="rect">
            <a:avLst/>
          </a:prstGeom>
          <a:noFill/>
          <a:ln>
            <a:noFill/>
          </a:ln>
        </p:spPr>
        <p:txBody>
          <a:bodyPr spcFirstLastPara="1" vert="horz" wrap="square" lIns="121900" tIns="121900" rIns="121900" bIns="121900" rtlCol="0" anchor="b" anchorCtr="0">
            <a:noAutofit/>
          </a:bodyPr>
          <a:lstStyle/>
          <a:p>
            <a:pPr>
              <a:buClr>
                <a:schemeClr val="dk1"/>
              </a:buClr>
            </a:pPr>
            <a:r>
              <a:rPr lang="en-US" sz="4000" dirty="0"/>
              <a:t>Point Solution Approach -  </a:t>
            </a:r>
            <a:r>
              <a:rPr lang="en-US" sz="4000" dirty="0" err="1"/>
              <a:t>Siloville</a:t>
            </a:r>
            <a:r>
              <a:rPr lang="en-US" sz="4000" dirty="0"/>
              <a:t>!</a:t>
            </a:r>
            <a:endParaRPr sz="4000" dirty="0"/>
          </a:p>
        </p:txBody>
      </p:sp>
      <p:sp>
        <p:nvSpPr>
          <p:cNvPr id="2" name="TextBox 1">
            <a:extLst>
              <a:ext uri="{FF2B5EF4-FFF2-40B4-BE49-F238E27FC236}">
                <a16:creationId xmlns:a16="http://schemas.microsoft.com/office/drawing/2014/main" id="{51866CEA-39CF-C146-B618-0D8B55093FFE}"/>
              </a:ext>
            </a:extLst>
          </p:cNvPr>
          <p:cNvSpPr txBox="1"/>
          <p:nvPr/>
        </p:nvSpPr>
        <p:spPr>
          <a:xfrm>
            <a:off x="534390" y="5747186"/>
            <a:ext cx="11048010" cy="523220"/>
          </a:xfrm>
          <a:prstGeom prst="rect">
            <a:avLst/>
          </a:prstGeom>
          <a:noFill/>
        </p:spPr>
        <p:txBody>
          <a:bodyPr wrap="square" rtlCol="0">
            <a:spAutoFit/>
          </a:bodyPr>
          <a:lstStyle/>
          <a:p>
            <a:r>
              <a:rPr lang="en-US" sz="2800" dirty="0">
                <a:solidFill>
                  <a:schemeClr val="accent2"/>
                </a:solidFill>
              </a:rPr>
              <a:t>Management?    Access?    Preservation?    Effective?    Sustainable?</a:t>
            </a:r>
          </a:p>
        </p:txBody>
      </p:sp>
    </p:spTree>
    <p:extLst>
      <p:ext uri="{BB962C8B-B14F-4D97-AF65-F5344CB8AC3E}">
        <p14:creationId xmlns:p14="http://schemas.microsoft.com/office/powerpoint/2010/main" val="4036671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TotalTime>
  <Words>2925</Words>
  <Application>Microsoft Macintosh PowerPoint</Application>
  <PresentationFormat>Widescreen</PresentationFormat>
  <Paragraphs>516</Paragraphs>
  <Slides>68</Slides>
  <Notes>59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Calibri Light</vt:lpstr>
      <vt:lpstr>Source Sans Pro</vt:lpstr>
      <vt:lpstr>Times</vt:lpstr>
      <vt:lpstr>Calibri</vt:lpstr>
      <vt:lpstr>Lucida Sans</vt:lpstr>
      <vt:lpstr>Lato</vt:lpstr>
      <vt:lpstr>Arial</vt:lpstr>
      <vt:lpstr>Merriweather Sans</vt:lpstr>
      <vt:lpstr>Office Theme</vt:lpstr>
      <vt:lpstr>  Workshop:  An Introduction to Samvera   </vt:lpstr>
      <vt:lpstr>Let’s Start with You</vt:lpstr>
      <vt:lpstr>What we’ll cover</vt:lpstr>
      <vt:lpstr>Samvera Overview</vt:lpstr>
      <vt:lpstr>What is Samvera?</vt:lpstr>
      <vt:lpstr>Why Samvera?</vt:lpstr>
      <vt:lpstr>Fundamental Assumption #1</vt:lpstr>
      <vt:lpstr>PowerPoint Presentation</vt:lpstr>
      <vt:lpstr>Point Solution Approach -  Siloville!</vt:lpstr>
      <vt:lpstr>Repository Powered Approach</vt:lpstr>
      <vt:lpstr>CRUD in Repositories</vt:lpstr>
      <vt:lpstr>CRUD in Repositories</vt:lpstr>
      <vt:lpstr>Used by:                    Used for:</vt:lpstr>
      <vt:lpstr>Next up:</vt:lpstr>
      <vt:lpstr>Fundamental Assumption #2</vt:lpstr>
      <vt:lpstr>Samvera Philosophy: A Community</vt:lpstr>
      <vt:lpstr>The Samvera Way</vt:lpstr>
      <vt:lpstr>Community</vt:lpstr>
      <vt:lpstr>Community Structure</vt:lpstr>
      <vt:lpstr>Samvera Partners</vt:lpstr>
      <vt:lpstr>Training &amp; Connecting</vt:lpstr>
      <vt:lpstr>Get Involved: Many Hands Make Light Work</vt:lpstr>
      <vt:lpstr>Stay Connected</vt:lpstr>
      <vt:lpstr>Interest &amp; Working Groups</vt:lpstr>
      <vt:lpstr>Communication Channels</vt:lpstr>
      <vt:lpstr>Community Resources</vt:lpstr>
      <vt:lpstr>Code Licensing</vt:lpstr>
      <vt:lpstr>Example sites</vt:lpstr>
      <vt:lpstr>Indiana University: Media Collections Online</vt:lpstr>
      <vt:lpstr>Alexandria Digital Research Library</vt:lpstr>
      <vt:lpstr>Earthworks</vt:lpstr>
      <vt:lpstr>King’s Fund Digital Archive</vt:lpstr>
      <vt:lpstr>Emory ETD Repository</vt:lpstr>
      <vt:lpstr>Hands-On</vt:lpstr>
      <vt:lpstr>Create an account</vt:lpstr>
      <vt:lpstr>Deposit a new work</vt:lpstr>
      <vt:lpstr>Edit your work</vt:lpstr>
      <vt:lpstr>Browse content</vt:lpstr>
      <vt:lpstr>Deposit a new work</vt:lpstr>
      <vt:lpstr>View your work?</vt:lpstr>
      <vt:lpstr>Other features to try</vt:lpstr>
      <vt:lpstr>Tech details</vt:lpstr>
      <vt:lpstr>Major Components</vt:lpstr>
      <vt:lpstr>A Note on Fedora</vt:lpstr>
      <vt:lpstr>Current status of Fedora</vt:lpstr>
      <vt:lpstr>A Note on Rails</vt:lpstr>
      <vt:lpstr>Hyrax Repository Engine</vt:lpstr>
      <vt:lpstr>Hyku</vt:lpstr>
      <vt:lpstr>The Stack</vt:lpstr>
      <vt:lpstr>The Stack</vt:lpstr>
      <vt:lpstr>The Stack</vt:lpstr>
      <vt:lpstr>PCDM (interlude)</vt:lpstr>
      <vt:lpstr>PowerPoint Presentation</vt:lpstr>
      <vt:lpstr>The Stack</vt:lpstr>
      <vt:lpstr>The Stack</vt:lpstr>
      <vt:lpstr>The Stack</vt:lpstr>
      <vt:lpstr>The Samvera Elevator Pitch</vt:lpstr>
      <vt:lpstr>Community sustainability</vt:lpstr>
      <vt:lpstr>A Worldwide presence</vt:lpstr>
      <vt:lpstr>Samvera Partners</vt:lpstr>
      <vt:lpstr>PowerPoint Presentation</vt:lpstr>
      <vt:lpstr>Resource Sustainability</vt:lpstr>
      <vt:lpstr>Solution Sustainability</vt:lpstr>
      <vt:lpstr>Samvera Code Snapshot (Oct 2018)</vt:lpstr>
      <vt:lpstr>What next?</vt:lpstr>
      <vt:lpstr>Community Resources</vt:lpstr>
      <vt:lpstr>Try it out</vt:lpstr>
      <vt:lpstr>Questions </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Steering Group report</dc:title>
  <dc:creator>Richard Green</dc:creator>
  <cp:lastModifiedBy>Karen Cariani</cp:lastModifiedBy>
  <cp:revision>76</cp:revision>
  <dcterms:created xsi:type="dcterms:W3CDTF">2017-07-10T12:22:02Z</dcterms:created>
  <dcterms:modified xsi:type="dcterms:W3CDTF">2019-02-27T19:01:48Z</dcterms:modified>
</cp:coreProperties>
</file>