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sldIdLst>
    <p:sldId id="256" r:id="rId2"/>
    <p:sldId id="395" r:id="rId3"/>
    <p:sldId id="369" r:id="rId4"/>
    <p:sldId id="396" r:id="rId5"/>
    <p:sldId id="408" r:id="rId6"/>
    <p:sldId id="393" r:id="rId7"/>
    <p:sldId id="401" r:id="rId8"/>
    <p:sldId id="402" r:id="rId9"/>
    <p:sldId id="405" r:id="rId10"/>
    <p:sldId id="399" r:id="rId11"/>
    <p:sldId id="403" r:id="rId12"/>
    <p:sldId id="404" r:id="rId13"/>
    <p:sldId id="394" r:id="rId14"/>
    <p:sldId id="376" r:id="rId15"/>
    <p:sldId id="366" r:id="rId16"/>
    <p:sldId id="397" r:id="rId17"/>
    <p:sldId id="377" r:id="rId18"/>
    <p:sldId id="406" r:id="rId19"/>
    <p:sldId id="407" r:id="rId20"/>
    <p:sldId id="388" r:id="rId21"/>
    <p:sldId id="259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54" autoAdjust="0"/>
    <p:restoredTop sz="88116" autoAdjust="0"/>
  </p:normalViewPr>
  <p:slideViewPr>
    <p:cSldViewPr snapToGrid="0" snapToObjects="1">
      <p:cViewPr>
        <p:scale>
          <a:sx n="103" d="100"/>
          <a:sy n="103" d="100"/>
        </p:scale>
        <p:origin x="-15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5" d="100"/>
        <a:sy n="14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1D17F-DB06-184D-9755-E55AA49B9598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8C0ED-546D-1D42-9740-4199E6150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511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E39F-1134-4E40-B3B5-6E4AA75A2373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D309-374D-4A46-977A-B5E9DE85728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9BF5E39F-1134-4E40-B3B5-6E4AA75A2373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B1BDD309-374D-4A46-977A-B5E9DE857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E39F-1134-4E40-B3B5-6E4AA75A2373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D309-374D-4A46-977A-B5E9DE857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9BF5E39F-1134-4E40-B3B5-6E4AA75A2373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B1BDD309-374D-4A46-977A-B5E9DE857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E39F-1134-4E40-B3B5-6E4AA75A2373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D309-374D-4A46-977A-B5E9DE857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9BF5E39F-1134-4E40-B3B5-6E4AA75A2373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D309-374D-4A46-977A-B5E9DE85728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E39F-1134-4E40-B3B5-6E4AA75A2373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D309-374D-4A46-977A-B5E9DE857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E39F-1134-4E40-B3B5-6E4AA75A2373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D309-374D-4A46-977A-B5E9DE85728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E39F-1134-4E40-B3B5-6E4AA75A2373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D309-374D-4A46-977A-B5E9DE857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E39F-1134-4E40-B3B5-6E4AA75A2373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D309-374D-4A46-977A-B5E9DE857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E39F-1134-4E40-B3B5-6E4AA75A2373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D309-374D-4A46-977A-B5E9DE857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E39F-1134-4E40-B3B5-6E4AA75A2373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D309-374D-4A46-977A-B5E9DE85728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E39F-1134-4E40-B3B5-6E4AA75A2373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D309-374D-4A46-977A-B5E9DE857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9BF5E39F-1134-4E40-B3B5-6E4AA75A2373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B1BDD309-374D-4A46-977A-B5E9DE857285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9BF5E39F-1134-4E40-B3B5-6E4AA75A2373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B1BDD309-374D-4A46-977A-B5E9DE85728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github.com/ld4l/ore_rdf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github.com/ld4l/ore_rdf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github.com/ld4l-labs/questioning_authority" TargetMode="External"/><Relationship Id="rId3" Type="http://schemas.openxmlformats.org/officeDocument/2006/relationships/hyperlink" Target="https://github.com/ld4l/ore_rdf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github.com/ld4l/ore_rdf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FFFF"/>
                </a:solidFill>
              </a:rPr>
              <a:t>Questioning Authority Gem </a:t>
            </a:r>
            <a:br>
              <a:rPr lang="en-US" sz="3600" dirty="0" smtClean="0">
                <a:solidFill>
                  <a:srgbClr val="FFFFFF"/>
                </a:solidFill>
              </a:rPr>
            </a:br>
            <a:r>
              <a:rPr lang="en-US" sz="3600" dirty="0" smtClean="0">
                <a:solidFill>
                  <a:srgbClr val="FFFFFF"/>
                </a:solidFill>
              </a:rPr>
              <a:t>and Linked Data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lvl="0">
              <a:defRPr>
                <a:solidFill>
                  <a:srgbClr val="000000"/>
                </a:solidFill>
                <a:effectLst/>
              </a:defRPr>
            </a:pPr>
            <a:endParaRPr lang="en-US" dirty="0" smtClean="0">
              <a:solidFill>
                <a:srgbClr val="333333"/>
              </a:solidFill>
              <a:effectLst>
                <a:outerShdw blurRad="63500" dir="2700000" rotWithShape="0">
                  <a:srgbClr val="FFFFFF">
                    <a:alpha val="40000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  <a:p>
            <a:pPr lvl="0">
              <a:defRPr>
                <a:solidFill>
                  <a:srgbClr val="000000"/>
                </a:solidFill>
                <a:effectLst/>
              </a:defRPr>
            </a:pPr>
            <a:endParaRPr lang="en-US" dirty="0">
              <a:solidFill>
                <a:srgbClr val="333333"/>
              </a:solidFill>
              <a:effectLst>
                <a:outerShdw blurRad="63500" dir="2700000" rotWithShape="0">
                  <a:srgbClr val="FFFFFF">
                    <a:alpha val="40000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  <a:p>
            <a:pPr lvl="0">
              <a:defRPr>
                <a:solidFill>
                  <a:srgbClr val="000000"/>
                </a:solidFill>
                <a:effectLst/>
              </a:defRPr>
            </a:pPr>
            <a:endParaRPr lang="en-US" dirty="0" smtClean="0">
              <a:solidFill>
                <a:srgbClr val="333333"/>
              </a:solidFill>
              <a:effectLst>
                <a:outerShdw blurRad="63500" dir="2700000" rotWithShape="0">
                  <a:srgbClr val="FFFFFF">
                    <a:alpha val="40000"/>
                  </a:srgbClr>
                </a:outerShdw>
              </a:effectLst>
              <a:latin typeface="Arial"/>
              <a:ea typeface="Arial"/>
              <a:cs typeface="Arial"/>
              <a:sym typeface="Arial"/>
            </a:endParaRPr>
          </a:p>
          <a:p>
            <a:pPr lvl="0">
              <a:defRPr>
                <a:solidFill>
                  <a:srgbClr val="000000"/>
                </a:solidFill>
                <a:effectLst/>
              </a:defRPr>
            </a:pPr>
            <a:r>
              <a:rPr lang="en-US" dirty="0" smtClean="0">
                <a:solidFill>
                  <a:srgbClr val="333333"/>
                </a:solidFill>
                <a:effectLst>
                  <a:outerShdw blurRad="63500" dir="2700000" rotWithShape="0">
                    <a:srgbClr val="FFFFFF">
                      <a:alpha val="40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E</a:t>
            </a:r>
            <a:r>
              <a:rPr lang="en-US" dirty="0">
                <a:solidFill>
                  <a:srgbClr val="333333"/>
                </a:solidFill>
                <a:effectLst>
                  <a:outerShdw blurRad="63500" dir="2700000" rotWithShape="0">
                    <a:srgbClr val="FFFFFF">
                      <a:alpha val="40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. Lynette Rayle</a:t>
            </a:r>
          </a:p>
          <a:p>
            <a:pPr lvl="0">
              <a:defRPr>
                <a:solidFill>
                  <a:srgbClr val="000000"/>
                </a:solidFill>
                <a:effectLst/>
              </a:defRPr>
            </a:pPr>
            <a:r>
              <a:rPr lang="en-US" dirty="0">
                <a:solidFill>
                  <a:srgbClr val="333333"/>
                </a:solidFill>
                <a:effectLst>
                  <a:outerShdw blurRad="63500" dir="2700000" rotWithShape="0">
                    <a:srgbClr val="FFFFFF">
                      <a:alpha val="40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Cornell University</a:t>
            </a:r>
          </a:p>
          <a:p>
            <a:endParaRPr lang="en-US" dirty="0"/>
          </a:p>
        </p:txBody>
      </p:sp>
      <p:sp>
        <p:nvSpPr>
          <p:cNvPr id="5" name="Shape 95"/>
          <p:cNvSpPr/>
          <p:nvPr/>
        </p:nvSpPr>
        <p:spPr>
          <a:xfrm>
            <a:off x="7587408" y="6437629"/>
            <a:ext cx="1344965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7A282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400" dirty="0" smtClean="0">
                <a:solidFill>
                  <a:srgbClr val="7A2828"/>
                </a:solidFill>
              </a:rPr>
              <a:t>November </a:t>
            </a:r>
            <a:r>
              <a:rPr sz="1400" dirty="0" smtClean="0">
                <a:solidFill>
                  <a:srgbClr val="7A2828"/>
                </a:solidFill>
              </a:rPr>
              <a:t>201</a:t>
            </a:r>
            <a:r>
              <a:rPr lang="en-US" sz="1400" dirty="0" smtClean="0">
                <a:solidFill>
                  <a:srgbClr val="7A2828"/>
                </a:solidFill>
              </a:rPr>
              <a:t>6</a:t>
            </a:r>
            <a:endParaRPr sz="1400" dirty="0">
              <a:solidFill>
                <a:srgbClr val="7A2828"/>
              </a:solidFill>
            </a:endParaRPr>
          </a:p>
        </p:txBody>
      </p:sp>
      <p:sp>
        <p:nvSpPr>
          <p:cNvPr id="6" name="Shape 95"/>
          <p:cNvSpPr/>
          <p:nvPr/>
        </p:nvSpPr>
        <p:spPr>
          <a:xfrm>
            <a:off x="221645" y="6438064"/>
            <a:ext cx="977389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1400">
                <a:solidFill>
                  <a:srgbClr val="7A282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1400" dirty="0" smtClean="0">
                <a:solidFill>
                  <a:srgbClr val="7A2828"/>
                </a:solidFill>
              </a:rPr>
              <a:t>LD4L Labs</a:t>
            </a:r>
            <a:endParaRPr sz="1400" dirty="0">
              <a:solidFill>
                <a:srgbClr val="7A28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128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SEARCH RESULTS</a:t>
            </a:r>
            <a:br>
              <a:rPr lang="en-US" sz="3600" dirty="0" smtClean="0"/>
            </a:br>
            <a:r>
              <a:rPr lang="en-US" sz="2400" dirty="0" smtClean="0"/>
              <a:t>within Authority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275" y="1917700"/>
            <a:ext cx="8828052" cy="47926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http://localhost:3000/</a:t>
            </a:r>
            <a:r>
              <a:rPr lang="en-US" sz="2000" b="1" dirty="0" err="1">
                <a:latin typeface="Courier New"/>
                <a:cs typeface="Courier New"/>
              </a:rPr>
              <a:t>qa</a:t>
            </a:r>
            <a:r>
              <a:rPr lang="en-US" sz="2000" b="1" dirty="0">
                <a:latin typeface="Courier New"/>
                <a:cs typeface="Courier New"/>
              </a:rPr>
              <a:t>/search/</a:t>
            </a:r>
            <a:r>
              <a:rPr lang="en-US" sz="2000" b="1" dirty="0" err="1">
                <a:latin typeface="Courier New"/>
                <a:cs typeface="Courier New"/>
              </a:rPr>
              <a:t>linked_data</a:t>
            </a:r>
            <a:r>
              <a:rPr lang="en-US" sz="2000" b="1" dirty="0">
                <a:latin typeface="Courier New"/>
                <a:cs typeface="Courier New"/>
              </a:rPr>
              <a:t>/</a:t>
            </a:r>
            <a:r>
              <a:rPr lang="en-US" sz="2000" b="1" dirty="0" err="1">
                <a:solidFill>
                  <a:schemeClr val="bg1"/>
                </a:solidFill>
                <a:latin typeface="Courier New"/>
                <a:cs typeface="Courier New"/>
              </a:rPr>
              <a:t>oclc_fast</a:t>
            </a:r>
            <a:r>
              <a:rPr lang="en-US" sz="2000" b="1" dirty="0" err="1">
                <a:latin typeface="Courier New"/>
                <a:cs typeface="Courier New"/>
              </a:rPr>
              <a:t>?</a:t>
            </a:r>
            <a:r>
              <a:rPr lang="en-US" sz="2000" b="1" dirty="0" err="1">
                <a:solidFill>
                  <a:schemeClr val="bg1"/>
                </a:solidFill>
                <a:latin typeface="Courier New"/>
                <a:cs typeface="Courier New"/>
              </a:rPr>
              <a:t>q</a:t>
            </a:r>
            <a:r>
              <a:rPr lang="en-US" sz="2000" b="1" dirty="0">
                <a:solidFill>
                  <a:schemeClr val="bg1"/>
                </a:solidFill>
                <a:latin typeface="Courier New"/>
                <a:cs typeface="Courier New"/>
              </a:rPr>
              <a:t>=</a:t>
            </a:r>
            <a:r>
              <a:rPr lang="en-US" sz="2000" b="1" dirty="0" err="1">
                <a:solidFill>
                  <a:schemeClr val="bg1"/>
                </a:solidFill>
                <a:latin typeface="Courier New"/>
                <a:cs typeface="Courier New"/>
              </a:rPr>
              <a:t>Cornell</a:t>
            </a:r>
            <a:r>
              <a:rPr lang="en-US" sz="2000" b="1" dirty="0" err="1">
                <a:latin typeface="Courier New"/>
                <a:cs typeface="Courier New"/>
              </a:rPr>
              <a:t>&amp;</a:t>
            </a:r>
            <a:r>
              <a:rPr lang="en-US" sz="2000" b="1" dirty="0" err="1">
                <a:solidFill>
                  <a:srgbClr val="921F07"/>
                </a:solidFill>
                <a:latin typeface="Courier New"/>
                <a:cs typeface="Courier New"/>
              </a:rPr>
              <a:t>maximumRecords</a:t>
            </a:r>
            <a:r>
              <a:rPr lang="en-US" sz="2000" b="1" dirty="0">
                <a:solidFill>
                  <a:srgbClr val="921F07"/>
                </a:solidFill>
                <a:latin typeface="Courier New"/>
                <a:cs typeface="Courier New"/>
              </a:rPr>
              <a:t>=</a:t>
            </a:r>
            <a:r>
              <a:rPr lang="en-US" sz="2000" b="1" dirty="0" smtClean="0">
                <a:solidFill>
                  <a:srgbClr val="921F07"/>
                </a:solidFill>
                <a:latin typeface="Courier New"/>
                <a:cs typeface="Courier New"/>
              </a:rPr>
              <a:t>3</a:t>
            </a:r>
          </a:p>
          <a:p>
            <a:pPr marL="0" indent="0">
              <a:buNone/>
            </a:pPr>
            <a:endParaRPr lang="en-US" sz="20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[{"</a:t>
            </a:r>
            <a:r>
              <a:rPr lang="en-US" sz="2000" b="1" dirty="0" err="1">
                <a:latin typeface="Courier New"/>
                <a:cs typeface="Courier New"/>
              </a:rPr>
              <a:t>uri</a:t>
            </a:r>
            <a:r>
              <a:rPr lang="en-US" sz="2000" b="1" dirty="0">
                <a:latin typeface="Courier New"/>
                <a:cs typeface="Courier New"/>
              </a:rPr>
              <a:t>":"http://</a:t>
            </a:r>
            <a:r>
              <a:rPr lang="en-US" sz="2000" b="1" dirty="0" err="1">
                <a:latin typeface="Courier New"/>
                <a:cs typeface="Courier New"/>
              </a:rPr>
              <a:t>id.worldcat.org</a:t>
            </a:r>
            <a:r>
              <a:rPr lang="en-US" sz="2000" b="1" dirty="0">
                <a:latin typeface="Courier New"/>
                <a:cs typeface="Courier New"/>
              </a:rPr>
              <a:t>/fast/530369"</a:t>
            </a:r>
            <a:r>
              <a:rPr lang="en-US" sz="2000" b="1" dirty="0" smtClean="0">
                <a:latin typeface="Courier New"/>
                <a:cs typeface="Courier New"/>
              </a:rPr>
              <a:t>,   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  "</a:t>
            </a:r>
            <a:r>
              <a:rPr lang="en-US" sz="2000" b="1" dirty="0">
                <a:latin typeface="Courier New"/>
                <a:cs typeface="Courier New"/>
              </a:rPr>
              <a:t>id":"530369"</a:t>
            </a:r>
            <a:r>
              <a:rPr lang="en-US" sz="2000" b="1" dirty="0" smtClean="0">
                <a:latin typeface="Courier New"/>
                <a:cs typeface="Courier New"/>
              </a:rPr>
              <a:t>,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  "</a:t>
            </a:r>
            <a:r>
              <a:rPr lang="en-US" sz="2000" b="1" dirty="0">
                <a:latin typeface="Courier New"/>
                <a:cs typeface="Courier New"/>
              </a:rPr>
              <a:t>label":"Cornell University"}</a:t>
            </a:r>
            <a:r>
              <a:rPr lang="en-US" sz="2000" b="1" dirty="0" smtClean="0">
                <a:latin typeface="Courier New"/>
                <a:cs typeface="Courier New"/>
              </a:rPr>
              <a:t>,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>
                <a:latin typeface="Courier New"/>
                <a:cs typeface="Courier New"/>
              </a:rPr>
              <a:t>{"</a:t>
            </a:r>
            <a:r>
              <a:rPr lang="en-US" sz="2000" b="1" dirty="0" err="1">
                <a:latin typeface="Courier New"/>
                <a:cs typeface="Courier New"/>
              </a:rPr>
              <a:t>uri</a:t>
            </a:r>
            <a:r>
              <a:rPr lang="en-US" sz="2000" b="1" dirty="0">
                <a:latin typeface="Courier New"/>
                <a:cs typeface="Courier New"/>
              </a:rPr>
              <a:t>":"http://</a:t>
            </a:r>
            <a:r>
              <a:rPr lang="en-US" sz="2000" b="1" dirty="0" err="1">
                <a:latin typeface="Courier New"/>
                <a:cs typeface="Courier New"/>
              </a:rPr>
              <a:t>id.worldcat.org</a:t>
            </a:r>
            <a:r>
              <a:rPr lang="en-US" sz="2000" b="1" dirty="0">
                <a:latin typeface="Courier New"/>
                <a:cs typeface="Courier New"/>
              </a:rPr>
              <a:t>/fast/5140"</a:t>
            </a:r>
            <a:r>
              <a:rPr lang="en-US" sz="2000" b="1" dirty="0" smtClean="0">
                <a:latin typeface="Courier New"/>
                <a:cs typeface="Courier New"/>
              </a:rPr>
              <a:t>,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  "</a:t>
            </a:r>
            <a:r>
              <a:rPr lang="en-US" sz="2000" b="1" dirty="0">
                <a:latin typeface="Courier New"/>
                <a:cs typeface="Courier New"/>
              </a:rPr>
              <a:t>id":"5140"</a:t>
            </a:r>
            <a:r>
              <a:rPr lang="en-US" sz="2000" b="1" dirty="0" smtClean="0">
                <a:latin typeface="Courier New"/>
                <a:cs typeface="Courier New"/>
              </a:rPr>
              <a:t>,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  "</a:t>
            </a:r>
            <a:r>
              <a:rPr lang="en-US" sz="2000" b="1" dirty="0">
                <a:latin typeface="Courier New"/>
                <a:cs typeface="Courier New"/>
              </a:rPr>
              <a:t>label":"Cornell, Joseph"}</a:t>
            </a:r>
            <a:r>
              <a:rPr lang="en-US" sz="2000" b="1" dirty="0" smtClean="0">
                <a:latin typeface="Courier New"/>
                <a:cs typeface="Courier New"/>
              </a:rPr>
              <a:t>,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>
                <a:latin typeface="Courier New"/>
                <a:cs typeface="Courier New"/>
              </a:rPr>
              <a:t>{"</a:t>
            </a:r>
            <a:r>
              <a:rPr lang="en-US" sz="2000" b="1" dirty="0" err="1">
                <a:latin typeface="Courier New"/>
                <a:cs typeface="Courier New"/>
              </a:rPr>
              <a:t>uri</a:t>
            </a:r>
            <a:r>
              <a:rPr lang="en-US" sz="2000" b="1" dirty="0">
                <a:latin typeface="Courier New"/>
                <a:cs typeface="Courier New"/>
              </a:rPr>
              <a:t>":"http://</a:t>
            </a:r>
            <a:r>
              <a:rPr lang="en-US" sz="2000" b="1" dirty="0" err="1">
                <a:latin typeface="Courier New"/>
                <a:cs typeface="Courier New"/>
              </a:rPr>
              <a:t>id.worldcat.org</a:t>
            </a:r>
            <a:r>
              <a:rPr lang="en-US" sz="2000" b="1" dirty="0">
                <a:latin typeface="Courier New"/>
                <a:cs typeface="Courier New"/>
              </a:rPr>
              <a:t>/fast/557490"</a:t>
            </a:r>
            <a:r>
              <a:rPr lang="en-US" sz="2000" b="1" dirty="0" smtClean="0">
                <a:latin typeface="Courier New"/>
                <a:cs typeface="Courier New"/>
              </a:rPr>
              <a:t>,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  "</a:t>
            </a:r>
            <a:r>
              <a:rPr lang="en-US" sz="2000" b="1" dirty="0">
                <a:latin typeface="Courier New"/>
                <a:cs typeface="Courier New"/>
              </a:rPr>
              <a:t>id":"557490"</a:t>
            </a:r>
            <a:r>
              <a:rPr lang="en-US" sz="2000" b="1" dirty="0" smtClean="0">
                <a:latin typeface="Courier New"/>
                <a:cs typeface="Courier New"/>
              </a:rPr>
              <a:t>,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  "</a:t>
            </a:r>
            <a:r>
              <a:rPr lang="en-US" sz="2000" b="1" dirty="0">
                <a:latin typeface="Courier New"/>
                <a:cs typeface="Courier New"/>
              </a:rPr>
              <a:t>label":"New York State School of Industrial and </a:t>
            </a:r>
            <a:r>
              <a:rPr lang="en-US" sz="2000" b="1" dirty="0" smtClean="0">
                <a:latin typeface="Courier New"/>
                <a:cs typeface="Courier New"/>
              </a:rPr>
              <a:t/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           Labor </a:t>
            </a:r>
            <a:r>
              <a:rPr lang="en-US" sz="2000" b="1" dirty="0">
                <a:latin typeface="Courier New"/>
                <a:cs typeface="Courier New"/>
              </a:rPr>
              <a:t>Relations"}]</a:t>
            </a:r>
          </a:p>
        </p:txBody>
      </p:sp>
    </p:spTree>
    <p:extLst>
      <p:ext uri="{BB962C8B-B14F-4D97-AF65-F5344CB8AC3E}">
        <p14:creationId xmlns:p14="http://schemas.microsoft.com/office/powerpoint/2010/main" val="3801805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SEARCH RESULTS</a:t>
            </a:r>
            <a:br>
              <a:rPr lang="en-US" sz="3600" dirty="0" smtClean="0"/>
            </a:br>
            <a:r>
              <a:rPr lang="en-US" sz="2400" dirty="0" smtClean="0"/>
              <a:t>within Sub-authority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275" y="1917700"/>
            <a:ext cx="8828052" cy="47926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http://localhost:3000/</a:t>
            </a:r>
            <a:r>
              <a:rPr lang="en-US" sz="2000" b="1" dirty="0" err="1">
                <a:latin typeface="Courier New"/>
                <a:cs typeface="Courier New"/>
              </a:rPr>
              <a:t>qa</a:t>
            </a:r>
            <a:r>
              <a:rPr lang="en-US" sz="2000" b="1" dirty="0">
                <a:latin typeface="Courier New"/>
                <a:cs typeface="Courier New"/>
              </a:rPr>
              <a:t>/search/</a:t>
            </a:r>
            <a:r>
              <a:rPr lang="en-US" sz="2000" b="1" dirty="0" err="1">
                <a:latin typeface="Courier New"/>
                <a:cs typeface="Courier New"/>
              </a:rPr>
              <a:t>linked_data</a:t>
            </a:r>
            <a:r>
              <a:rPr lang="en-US" sz="2000" b="1" dirty="0">
                <a:latin typeface="Courier New"/>
                <a:cs typeface="Courier New"/>
              </a:rPr>
              <a:t>/</a:t>
            </a:r>
            <a:r>
              <a:rPr lang="en-US" sz="2000" b="1" dirty="0" err="1">
                <a:solidFill>
                  <a:srgbClr val="977120"/>
                </a:solidFill>
                <a:latin typeface="Courier New"/>
                <a:cs typeface="Courier New"/>
              </a:rPr>
              <a:t>oclc_fast</a:t>
            </a:r>
            <a:r>
              <a:rPr lang="en-US" sz="2000" b="1" dirty="0">
                <a:latin typeface="Courier New"/>
                <a:cs typeface="Courier New"/>
              </a:rPr>
              <a:t>/</a:t>
            </a:r>
            <a:r>
              <a:rPr lang="en-US" sz="2000" b="1" dirty="0" err="1">
                <a:solidFill>
                  <a:schemeClr val="bg1"/>
                </a:solidFill>
                <a:latin typeface="Courier New"/>
                <a:cs typeface="Courier New"/>
              </a:rPr>
              <a:t>personal_name</a:t>
            </a:r>
            <a:r>
              <a:rPr lang="en-US" sz="2000" b="1" dirty="0" err="1">
                <a:latin typeface="Courier New"/>
                <a:cs typeface="Courier New"/>
              </a:rPr>
              <a:t>?</a:t>
            </a:r>
            <a:r>
              <a:rPr lang="en-US" sz="2000" b="1" dirty="0" err="1">
                <a:solidFill>
                  <a:srgbClr val="977120"/>
                </a:solidFill>
                <a:latin typeface="Courier New"/>
                <a:cs typeface="Courier New"/>
              </a:rPr>
              <a:t>q</a:t>
            </a:r>
            <a:r>
              <a:rPr lang="en-US" sz="2000" b="1" dirty="0">
                <a:solidFill>
                  <a:srgbClr val="977120"/>
                </a:solidFill>
                <a:latin typeface="Courier New"/>
                <a:cs typeface="Courier New"/>
              </a:rPr>
              <a:t>=</a:t>
            </a:r>
            <a:r>
              <a:rPr lang="en-US" sz="2000" b="1" dirty="0" err="1">
                <a:solidFill>
                  <a:srgbClr val="977120"/>
                </a:solidFill>
                <a:latin typeface="Courier New"/>
                <a:cs typeface="Courier New"/>
              </a:rPr>
              <a:t>Cornell</a:t>
            </a:r>
            <a:r>
              <a:rPr lang="en-US" sz="2000" b="1" dirty="0" err="1">
                <a:latin typeface="Courier New"/>
                <a:cs typeface="Courier New"/>
              </a:rPr>
              <a:t>&amp;</a:t>
            </a:r>
            <a:r>
              <a:rPr lang="en-US" sz="2000" b="1" dirty="0" err="1">
                <a:solidFill>
                  <a:srgbClr val="977120"/>
                </a:solidFill>
                <a:latin typeface="Courier New"/>
                <a:cs typeface="Courier New"/>
              </a:rPr>
              <a:t>maximumRecords</a:t>
            </a:r>
            <a:r>
              <a:rPr lang="en-US" sz="2000" b="1" dirty="0">
                <a:solidFill>
                  <a:srgbClr val="977120"/>
                </a:solidFill>
                <a:latin typeface="Courier New"/>
                <a:cs typeface="Courier New"/>
              </a:rPr>
              <a:t>=3</a:t>
            </a:r>
            <a:endParaRPr lang="en-US" sz="2000" b="1" dirty="0" smtClean="0">
              <a:solidFill>
                <a:srgbClr val="977120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000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[{"</a:t>
            </a:r>
            <a:r>
              <a:rPr lang="en-US" sz="2000" b="1" dirty="0" err="1">
                <a:latin typeface="Courier New"/>
                <a:cs typeface="Courier New"/>
              </a:rPr>
              <a:t>uri</a:t>
            </a:r>
            <a:r>
              <a:rPr lang="en-US" sz="2000" b="1" dirty="0">
                <a:latin typeface="Courier New"/>
                <a:cs typeface="Courier New"/>
              </a:rPr>
              <a:t>":"http://</a:t>
            </a:r>
            <a:r>
              <a:rPr lang="en-US" sz="2000" b="1" dirty="0" err="1">
                <a:latin typeface="Courier New"/>
                <a:cs typeface="Courier New"/>
              </a:rPr>
              <a:t>id.worldcat.org</a:t>
            </a:r>
            <a:r>
              <a:rPr lang="en-US" sz="2000" b="1" dirty="0">
                <a:latin typeface="Courier New"/>
                <a:cs typeface="Courier New"/>
              </a:rPr>
              <a:t>/fast/5140"</a:t>
            </a:r>
            <a:r>
              <a:rPr lang="en-US" sz="2000" b="1" dirty="0" smtClean="0">
                <a:latin typeface="Courier New"/>
                <a:cs typeface="Courier New"/>
              </a:rPr>
              <a:t>,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  "</a:t>
            </a:r>
            <a:r>
              <a:rPr lang="en-US" sz="2000" b="1" dirty="0">
                <a:latin typeface="Courier New"/>
                <a:cs typeface="Courier New"/>
              </a:rPr>
              <a:t>id":"5140"</a:t>
            </a:r>
            <a:r>
              <a:rPr lang="en-US" sz="2000" b="1" dirty="0" smtClean="0">
                <a:latin typeface="Courier New"/>
                <a:cs typeface="Courier New"/>
              </a:rPr>
              <a:t>,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  "</a:t>
            </a:r>
            <a:r>
              <a:rPr lang="en-US" sz="2000" b="1" dirty="0">
                <a:latin typeface="Courier New"/>
                <a:cs typeface="Courier New"/>
              </a:rPr>
              <a:t>label":"Cornell, Joseph"}</a:t>
            </a:r>
            <a:r>
              <a:rPr lang="en-US" sz="2000" b="1" dirty="0" smtClean="0">
                <a:latin typeface="Courier New"/>
                <a:cs typeface="Courier New"/>
              </a:rPr>
              <a:t>,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>
                <a:latin typeface="Courier New"/>
                <a:cs typeface="Courier New"/>
              </a:rPr>
              <a:t>{"</a:t>
            </a:r>
            <a:r>
              <a:rPr lang="en-US" sz="2000" b="1" dirty="0" err="1">
                <a:latin typeface="Courier New"/>
                <a:cs typeface="Courier New"/>
              </a:rPr>
              <a:t>uri</a:t>
            </a:r>
            <a:r>
              <a:rPr lang="en-US" sz="2000" b="1" dirty="0">
                <a:latin typeface="Courier New"/>
                <a:cs typeface="Courier New"/>
              </a:rPr>
              <a:t>":"http://</a:t>
            </a:r>
            <a:r>
              <a:rPr lang="en-US" sz="2000" b="1" dirty="0" err="1">
                <a:latin typeface="Courier New"/>
                <a:cs typeface="Courier New"/>
              </a:rPr>
              <a:t>id.worldcat.org</a:t>
            </a:r>
            <a:r>
              <a:rPr lang="en-US" sz="2000" b="1" dirty="0">
                <a:latin typeface="Courier New"/>
                <a:cs typeface="Courier New"/>
              </a:rPr>
              <a:t>/fast/72456"</a:t>
            </a:r>
            <a:r>
              <a:rPr lang="en-US" sz="2000" b="1" dirty="0" smtClean="0">
                <a:latin typeface="Courier New"/>
                <a:cs typeface="Courier New"/>
              </a:rPr>
              <a:t>,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  "</a:t>
            </a:r>
            <a:r>
              <a:rPr lang="en-US" sz="2000" b="1" dirty="0">
                <a:latin typeface="Courier New"/>
                <a:cs typeface="Courier New"/>
              </a:rPr>
              <a:t>id":"72456"</a:t>
            </a:r>
            <a:r>
              <a:rPr lang="en-US" sz="2000" b="1" dirty="0" smtClean="0">
                <a:latin typeface="Courier New"/>
                <a:cs typeface="Courier New"/>
              </a:rPr>
              <a:t>,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  "</a:t>
            </a:r>
            <a:r>
              <a:rPr lang="en-US" sz="2000" b="1" dirty="0">
                <a:latin typeface="Courier New"/>
                <a:cs typeface="Courier New"/>
              </a:rPr>
              <a:t>label":"Cornell, Sarah Maria, 1802-1832"}</a:t>
            </a:r>
            <a:r>
              <a:rPr lang="en-US" sz="2000" b="1" dirty="0" smtClean="0">
                <a:latin typeface="Courier New"/>
                <a:cs typeface="Courier New"/>
              </a:rPr>
              <a:t>,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>
                <a:latin typeface="Courier New"/>
                <a:cs typeface="Courier New"/>
              </a:rPr>
              <a:t>{"</a:t>
            </a:r>
            <a:r>
              <a:rPr lang="en-US" sz="2000" b="1" dirty="0" err="1">
                <a:latin typeface="Courier New"/>
                <a:cs typeface="Courier New"/>
              </a:rPr>
              <a:t>uri</a:t>
            </a:r>
            <a:r>
              <a:rPr lang="en-US" sz="2000" b="1" dirty="0">
                <a:latin typeface="Courier New"/>
                <a:cs typeface="Courier New"/>
              </a:rPr>
              <a:t>":"http://</a:t>
            </a:r>
            <a:r>
              <a:rPr lang="en-US" sz="2000" b="1" dirty="0" err="1">
                <a:latin typeface="Courier New"/>
                <a:cs typeface="Courier New"/>
              </a:rPr>
              <a:t>id.worldcat.org</a:t>
            </a:r>
            <a:r>
              <a:rPr lang="en-US" sz="2000" b="1" dirty="0">
                <a:latin typeface="Courier New"/>
                <a:cs typeface="Courier New"/>
              </a:rPr>
              <a:t>/fast/409667"</a:t>
            </a:r>
            <a:r>
              <a:rPr lang="en-US" sz="2000" b="1" dirty="0" smtClean="0">
                <a:latin typeface="Courier New"/>
                <a:cs typeface="Courier New"/>
              </a:rPr>
              <a:t>,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  "</a:t>
            </a:r>
            <a:r>
              <a:rPr lang="en-US" sz="2000" b="1" dirty="0">
                <a:latin typeface="Courier New"/>
                <a:cs typeface="Courier New"/>
              </a:rPr>
              <a:t>id":"409667"</a:t>
            </a:r>
            <a:r>
              <a:rPr lang="en-US" sz="2000" b="1" dirty="0" smtClean="0">
                <a:latin typeface="Courier New"/>
                <a:cs typeface="Courier New"/>
              </a:rPr>
              <a:t>,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  "</a:t>
            </a:r>
            <a:r>
              <a:rPr lang="en-US" sz="2000" b="1" dirty="0">
                <a:latin typeface="Courier New"/>
                <a:cs typeface="Courier New"/>
              </a:rPr>
              <a:t>label":"Cornell, Ezra, 1807-1874"}]</a:t>
            </a:r>
          </a:p>
        </p:txBody>
      </p:sp>
    </p:spTree>
    <p:extLst>
      <p:ext uri="{BB962C8B-B14F-4D97-AF65-F5344CB8AC3E}">
        <p14:creationId xmlns:p14="http://schemas.microsoft.com/office/powerpoint/2010/main" val="578967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286" y="62753"/>
            <a:ext cx="8828051" cy="1283167"/>
          </a:xfrm>
        </p:spPr>
        <p:txBody>
          <a:bodyPr/>
          <a:lstStyle/>
          <a:p>
            <a:r>
              <a:rPr lang="en-US" sz="3600" dirty="0" smtClean="0"/>
              <a:t>Configuring Linked Data field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286" y="1828800"/>
            <a:ext cx="8828051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property </a:t>
            </a:r>
            <a:r>
              <a:rPr lang="en-US" sz="2000" b="1" dirty="0">
                <a:effectLst/>
                <a:latin typeface="Courier New"/>
                <a:cs typeface="Courier New"/>
              </a:rPr>
              <a:t>:</a:t>
            </a:r>
            <a:r>
              <a:rPr lang="en-US" sz="2000" b="1" dirty="0" err="1">
                <a:effectLst/>
                <a:latin typeface="Courier New"/>
                <a:cs typeface="Courier New"/>
              </a:rPr>
              <a:t>keyword_uri</a:t>
            </a:r>
            <a:r>
              <a:rPr lang="en-US" sz="2000" b="1" dirty="0">
                <a:effectLst/>
                <a:latin typeface="Courier New"/>
                <a:cs typeface="Courier New"/>
              </a:rPr>
              <a:t>, </a:t>
            </a:r>
            <a:r>
              <a:rPr lang="en-US" sz="2000" b="1" dirty="0" smtClean="0">
                <a:effectLst/>
                <a:latin typeface="Courier New"/>
                <a:cs typeface="Courier New"/>
              </a:rPr>
              <a:t>  </a:t>
            </a:r>
            <a:br>
              <a:rPr lang="en-US" sz="2000" b="1" dirty="0" smtClean="0">
                <a:effectLst/>
                <a:latin typeface="Courier New"/>
                <a:cs typeface="Courier New"/>
              </a:rPr>
            </a:br>
            <a:r>
              <a:rPr lang="en-US" sz="2000" b="1" dirty="0" smtClean="0">
                <a:effectLst/>
                <a:latin typeface="Courier New"/>
                <a:cs typeface="Courier New"/>
              </a:rPr>
              <a:t>  predicate</a:t>
            </a:r>
            <a:r>
              <a:rPr lang="en-US" sz="2000" b="1" dirty="0">
                <a:latin typeface="Courier New"/>
                <a:cs typeface="Courier New"/>
              </a:rPr>
              <a:t>: ::</a:t>
            </a:r>
            <a:r>
              <a:rPr lang="en-US" sz="2000" b="1" dirty="0">
                <a:effectLst/>
                <a:latin typeface="Courier New"/>
                <a:cs typeface="Courier New"/>
              </a:rPr>
              <a:t>RDF</a:t>
            </a:r>
            <a:r>
              <a:rPr lang="en-US" sz="2000" b="1" dirty="0">
                <a:latin typeface="Courier New"/>
                <a:cs typeface="Courier New"/>
              </a:rPr>
              <a:t>::</a:t>
            </a:r>
            <a:r>
              <a:rPr lang="en-US" sz="2000" b="1" dirty="0" err="1">
                <a:effectLst/>
                <a:latin typeface="Courier New"/>
                <a:cs typeface="Courier New"/>
              </a:rPr>
              <a:t>URI</a:t>
            </a:r>
            <a:r>
              <a:rPr lang="en-US" sz="2000" b="1" dirty="0" err="1">
                <a:latin typeface="Courier New"/>
                <a:cs typeface="Courier New"/>
              </a:rPr>
              <a:t>.new</a:t>
            </a:r>
            <a:r>
              <a:rPr lang="en-US" sz="2000" b="1" dirty="0">
                <a:latin typeface="Courier New"/>
                <a:cs typeface="Courier New"/>
              </a:rPr>
              <a:t>(</a:t>
            </a:r>
            <a:r>
              <a:rPr lang="en-US" sz="2000" b="1" dirty="0">
                <a:effectLst/>
                <a:latin typeface="Courier New"/>
                <a:cs typeface="Courier New"/>
              </a:rPr>
              <a:t>'http://</a:t>
            </a:r>
            <a:r>
              <a:rPr lang="en-US" sz="2000" b="1" dirty="0" err="1">
                <a:effectLst/>
                <a:latin typeface="Courier New"/>
                <a:cs typeface="Courier New"/>
              </a:rPr>
              <a:t>www.teeal.org</a:t>
            </a:r>
            <a:r>
              <a:rPr lang="en-US" sz="2000" b="1" dirty="0">
                <a:effectLst/>
                <a:latin typeface="Courier New"/>
                <a:cs typeface="Courier New"/>
              </a:rPr>
              <a:t>/</a:t>
            </a:r>
            <a:r>
              <a:rPr lang="en-US" sz="2000" b="1" dirty="0" err="1">
                <a:effectLst/>
                <a:latin typeface="Courier New"/>
                <a:cs typeface="Courier New"/>
              </a:rPr>
              <a:t>ns#agrovoc_keyword</a:t>
            </a:r>
            <a:r>
              <a:rPr lang="en-US" sz="2000" b="1" dirty="0">
                <a:effectLst/>
                <a:latin typeface="Courier New"/>
                <a:cs typeface="Courier New"/>
              </a:rPr>
              <a:t>'</a:t>
            </a:r>
            <a:r>
              <a:rPr lang="en-US" sz="2000" b="1" dirty="0">
                <a:latin typeface="Courier New"/>
                <a:cs typeface="Courier New"/>
              </a:rPr>
              <a:t>)</a:t>
            </a:r>
            <a:r>
              <a:rPr lang="en-US" sz="2000" b="1" dirty="0">
                <a:effectLst/>
                <a:latin typeface="Courier New"/>
                <a:cs typeface="Courier New"/>
              </a:rPr>
              <a:t>, </a:t>
            </a:r>
            <a:r>
              <a:rPr lang="en-US" sz="2000" b="1" dirty="0" smtClean="0">
                <a:effectLst/>
                <a:latin typeface="Courier New"/>
                <a:cs typeface="Courier New"/>
              </a:rPr>
              <a:t/>
            </a:r>
            <a:br>
              <a:rPr lang="en-US" sz="2000" b="1" dirty="0" smtClean="0">
                <a:effectLst/>
                <a:latin typeface="Courier New"/>
                <a:cs typeface="Courier New"/>
              </a:rPr>
            </a:br>
            <a:r>
              <a:rPr lang="en-US" sz="2000" b="1" dirty="0" smtClean="0">
                <a:effectLst/>
                <a:latin typeface="Courier New"/>
                <a:cs typeface="Courier New"/>
              </a:rPr>
              <a:t>  multiple</a:t>
            </a:r>
            <a:r>
              <a:rPr lang="en-US" sz="2000" b="1" dirty="0">
                <a:latin typeface="Courier New"/>
                <a:cs typeface="Courier New"/>
              </a:rPr>
              <a:t>: </a:t>
            </a:r>
            <a:r>
              <a:rPr lang="en-US" sz="2000" b="1" dirty="0" smtClean="0">
                <a:effectLst/>
                <a:latin typeface="Courier New"/>
                <a:cs typeface="Courier New"/>
              </a:rPr>
              <a:t>false</a:t>
            </a:r>
          </a:p>
          <a:p>
            <a:pPr marL="0" indent="0">
              <a:buNone/>
            </a:pPr>
            <a:r>
              <a:rPr lang="en-US" sz="2000" b="1" dirty="0">
                <a:effectLst/>
                <a:latin typeface="Courier New"/>
                <a:cs typeface="Courier New"/>
              </a:rPr>
              <a:t/>
            </a:r>
            <a:br>
              <a:rPr lang="en-US" sz="2000" b="1" dirty="0">
                <a:effectLst/>
                <a:latin typeface="Courier New"/>
                <a:cs typeface="Courier New"/>
              </a:rPr>
            </a:br>
            <a:r>
              <a:rPr lang="en-US" sz="2000" b="1" dirty="0">
                <a:latin typeface="Courier New"/>
                <a:cs typeface="Courier New"/>
              </a:rPr>
              <a:t>property </a:t>
            </a:r>
            <a:r>
              <a:rPr lang="en-US" sz="2000" b="1" dirty="0">
                <a:effectLst/>
                <a:latin typeface="Courier New"/>
                <a:cs typeface="Courier New"/>
              </a:rPr>
              <a:t>:keyword, </a:t>
            </a:r>
            <a:r>
              <a:rPr lang="en-US" sz="2000" b="1" dirty="0" smtClean="0">
                <a:effectLst/>
                <a:latin typeface="Courier New"/>
                <a:cs typeface="Courier New"/>
              </a:rPr>
              <a:t/>
            </a:r>
            <a:br>
              <a:rPr lang="en-US" sz="2000" b="1" dirty="0" smtClean="0">
                <a:effectLst/>
                <a:latin typeface="Courier New"/>
                <a:cs typeface="Courier New"/>
              </a:rPr>
            </a:br>
            <a:r>
              <a:rPr lang="en-US" sz="2000" b="1" dirty="0" smtClean="0">
                <a:effectLst/>
                <a:latin typeface="Courier New"/>
                <a:cs typeface="Courier New"/>
              </a:rPr>
              <a:t>  predicate</a:t>
            </a:r>
            <a:r>
              <a:rPr lang="en-US" sz="2000" b="1" dirty="0">
                <a:latin typeface="Courier New"/>
                <a:cs typeface="Courier New"/>
              </a:rPr>
              <a:t>: ::</a:t>
            </a:r>
            <a:r>
              <a:rPr lang="en-US" sz="2000" b="1" dirty="0">
                <a:effectLst/>
                <a:latin typeface="Courier New"/>
                <a:cs typeface="Courier New"/>
              </a:rPr>
              <a:t>RDF</a:t>
            </a:r>
            <a:r>
              <a:rPr lang="en-US" sz="2000" b="1" dirty="0">
                <a:latin typeface="Courier New"/>
                <a:cs typeface="Courier New"/>
              </a:rPr>
              <a:t>::</a:t>
            </a:r>
            <a:r>
              <a:rPr lang="en-US" sz="2000" b="1" dirty="0" err="1">
                <a:effectLst/>
                <a:latin typeface="Courier New"/>
                <a:cs typeface="Courier New"/>
              </a:rPr>
              <a:t>URI</a:t>
            </a:r>
            <a:r>
              <a:rPr lang="en-US" sz="2000" b="1" dirty="0" err="1">
                <a:latin typeface="Courier New"/>
                <a:cs typeface="Courier New"/>
              </a:rPr>
              <a:t>.new</a:t>
            </a:r>
            <a:r>
              <a:rPr lang="en-US" sz="2000" b="1" dirty="0">
                <a:latin typeface="Courier New"/>
                <a:cs typeface="Courier New"/>
              </a:rPr>
              <a:t>(</a:t>
            </a:r>
            <a:r>
              <a:rPr lang="en-US" sz="2000" b="1" dirty="0">
                <a:effectLst/>
                <a:latin typeface="Courier New"/>
                <a:cs typeface="Courier New"/>
              </a:rPr>
              <a:t>'http://</a:t>
            </a:r>
            <a:r>
              <a:rPr lang="en-US" sz="2000" b="1" dirty="0" err="1">
                <a:effectLst/>
                <a:latin typeface="Courier New"/>
                <a:cs typeface="Courier New"/>
              </a:rPr>
              <a:t>www.teeal.org</a:t>
            </a:r>
            <a:r>
              <a:rPr lang="en-US" sz="2000" b="1" dirty="0">
                <a:effectLst/>
                <a:latin typeface="Courier New"/>
                <a:cs typeface="Courier New"/>
              </a:rPr>
              <a:t>/</a:t>
            </a:r>
            <a:r>
              <a:rPr lang="en-US" sz="2000" b="1" dirty="0" err="1">
                <a:effectLst/>
                <a:latin typeface="Courier New"/>
                <a:cs typeface="Courier New"/>
              </a:rPr>
              <a:t>ns#keyword_label</a:t>
            </a:r>
            <a:r>
              <a:rPr lang="en-US" sz="2000" b="1" dirty="0">
                <a:effectLst/>
                <a:latin typeface="Courier New"/>
                <a:cs typeface="Courier New"/>
              </a:rPr>
              <a:t>'</a:t>
            </a:r>
            <a:r>
              <a:rPr lang="en-US" sz="2000" b="1" dirty="0">
                <a:latin typeface="Courier New"/>
                <a:cs typeface="Courier New"/>
              </a:rPr>
              <a:t>)</a:t>
            </a:r>
            <a:r>
              <a:rPr lang="en-US" sz="2000" b="1" dirty="0">
                <a:effectLst/>
                <a:latin typeface="Courier New"/>
                <a:cs typeface="Courier New"/>
              </a:rPr>
              <a:t>, </a:t>
            </a:r>
            <a:r>
              <a:rPr lang="en-US" sz="2000" b="1" dirty="0">
                <a:effectLst/>
                <a:latin typeface="Courier New"/>
                <a:cs typeface="Courier New"/>
              </a:rPr>
              <a:t/>
            </a:r>
            <a:br>
              <a:rPr lang="en-US" sz="2000" b="1" dirty="0">
                <a:effectLst/>
                <a:latin typeface="Courier New"/>
                <a:cs typeface="Courier New"/>
              </a:rPr>
            </a:br>
            <a:r>
              <a:rPr lang="en-US" sz="2000" b="1" dirty="0" smtClean="0">
                <a:effectLst/>
                <a:latin typeface="Courier New"/>
                <a:cs typeface="Courier New"/>
              </a:rPr>
              <a:t>  multiple</a:t>
            </a:r>
            <a:r>
              <a:rPr lang="en-US" sz="2000" b="1" dirty="0">
                <a:latin typeface="Courier New"/>
                <a:cs typeface="Courier New"/>
              </a:rPr>
              <a:t>: </a:t>
            </a:r>
            <a:r>
              <a:rPr lang="en-US" sz="2000" b="1" dirty="0">
                <a:effectLst/>
                <a:latin typeface="Courier New"/>
                <a:cs typeface="Courier New"/>
              </a:rPr>
              <a:t>false do |</a:t>
            </a:r>
            <a:r>
              <a:rPr lang="en-US" sz="2000" b="1" i="1" dirty="0">
                <a:effectLst/>
                <a:latin typeface="Courier New"/>
                <a:cs typeface="Courier New"/>
              </a:rPr>
              <a:t>index</a:t>
            </a:r>
            <a:r>
              <a:rPr lang="en-US" sz="2000" b="1" dirty="0">
                <a:effectLst/>
                <a:latin typeface="Courier New"/>
                <a:cs typeface="Courier New"/>
              </a:rPr>
              <a:t>|</a:t>
            </a:r>
            <a:br>
              <a:rPr lang="en-US" sz="2000" b="1" dirty="0">
                <a:effectLst/>
                <a:latin typeface="Courier New"/>
                <a:cs typeface="Courier New"/>
              </a:rPr>
            </a:br>
            <a:r>
              <a:rPr lang="en-US" sz="2000" b="1" dirty="0">
                <a:effectLst/>
                <a:latin typeface="Courier New"/>
                <a:cs typeface="Courier New"/>
              </a:rPr>
              <a:t>  </a:t>
            </a:r>
            <a:r>
              <a:rPr lang="en-US" sz="2000" b="1" dirty="0" smtClean="0">
                <a:effectLst/>
                <a:latin typeface="Courier New"/>
                <a:cs typeface="Courier New"/>
              </a:rPr>
              <a:t>  </a:t>
            </a:r>
            <a:r>
              <a:rPr lang="en-US" sz="2000" b="1" i="1" dirty="0" err="1" smtClean="0">
                <a:effectLst/>
                <a:latin typeface="Courier New"/>
                <a:cs typeface="Courier New"/>
              </a:rPr>
              <a:t>index</a:t>
            </a:r>
            <a:r>
              <a:rPr lang="en-US" sz="2000" b="1" dirty="0" err="1" smtClean="0">
                <a:latin typeface="Courier New"/>
                <a:cs typeface="Courier New"/>
              </a:rPr>
              <a:t>.as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>
                <a:effectLst/>
                <a:latin typeface="Courier New"/>
                <a:cs typeface="Courier New"/>
              </a:rPr>
              <a:t>:</a:t>
            </a:r>
            <a:r>
              <a:rPr lang="en-US" sz="2000" b="1" dirty="0" err="1">
                <a:effectLst/>
                <a:latin typeface="Courier New"/>
                <a:cs typeface="Courier New"/>
              </a:rPr>
              <a:t>stored_searchable</a:t>
            </a:r>
            <a:r>
              <a:rPr lang="en-US" sz="2000" b="1" dirty="0">
                <a:effectLst/>
                <a:latin typeface="Courier New"/>
                <a:cs typeface="Courier New"/>
              </a:rPr>
              <a:t>, :</a:t>
            </a:r>
            <a:r>
              <a:rPr lang="en-US" sz="2000" b="1" dirty="0" err="1">
                <a:effectLst/>
                <a:latin typeface="Courier New"/>
                <a:cs typeface="Courier New"/>
              </a:rPr>
              <a:t>facetable</a:t>
            </a:r>
            <a:r>
              <a:rPr lang="en-US" sz="2000" b="1" dirty="0">
                <a:effectLst/>
                <a:latin typeface="Courier New"/>
                <a:cs typeface="Courier New"/>
              </a:rPr>
              <a:t/>
            </a:r>
            <a:br>
              <a:rPr lang="en-US" sz="2000" b="1" dirty="0">
                <a:effectLst/>
                <a:latin typeface="Courier New"/>
                <a:cs typeface="Courier New"/>
              </a:rPr>
            </a:br>
            <a:r>
              <a:rPr lang="en-US" sz="2000" b="1" dirty="0" smtClean="0">
                <a:effectLst/>
                <a:latin typeface="Courier New"/>
                <a:cs typeface="Courier New"/>
              </a:rPr>
              <a:t>  end</a:t>
            </a:r>
            <a:endParaRPr lang="en-US" sz="20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58609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Demo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983615"/>
            <a:ext cx="7583488" cy="372674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Auto complete</a:t>
            </a:r>
          </a:p>
          <a:p>
            <a:pPr marL="0" indent="0" algn="ctr">
              <a:buNone/>
            </a:pPr>
            <a:r>
              <a:rPr lang="en-US" dirty="0" smtClean="0"/>
              <a:t>Show page links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380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50800" dist="12700" dir="2700000" rotWithShape="0">
                    <a:srgbClr val="000000">
                      <a:alpha val="60000"/>
                    </a:srgbClr>
                  </a:outerShdw>
                </a:effectLst>
              </a:rPr>
              <a:t>Challenges Connecting to Linked Data Sources</a:t>
            </a:r>
            <a:endParaRPr sz="3600" dirty="0">
              <a:solidFill>
                <a:srgbClr val="FFFFFF"/>
              </a:solidFill>
              <a:effectLst>
                <a:outerShdw blurRad="50800" dist="12700" dir="2700000" rotWithShape="0">
                  <a:srgbClr val="000000">
                    <a:alpha val="60000"/>
                  </a:srgbClr>
                </a:outerShdw>
              </a:effectLst>
            </a:endParaRPr>
          </a:p>
        </p:txBody>
      </p:sp>
      <p:sp>
        <p:nvSpPr>
          <p:cNvPr id="266" name="Shape 26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u="sng">
                <a:solidFill>
                  <a:srgbClr val="933926"/>
                </a:solidFill>
                <a:uFill>
                  <a:solidFill>
                    <a:srgbClr val="933926"/>
                  </a:solidFill>
                </a:uFill>
                <a:hlinkClick r:id=""/>
              </a:defRPr>
            </a:lvl1pPr>
          </a:lstStyle>
          <a:p>
            <a:pPr lvl="0">
              <a:defRPr u="none">
                <a:solidFill>
                  <a:srgbClr val="000000"/>
                </a:solidFill>
                <a:effectLst/>
                <a:uFillTx/>
              </a:defRPr>
            </a:pPr>
            <a:endParaRPr u="sng" dirty="0">
              <a:solidFill>
                <a:srgbClr val="933926"/>
              </a:solidFill>
              <a:effectLst>
                <a:outerShdw blurRad="63500" dir="2700000" rotWithShape="0">
                  <a:srgbClr val="FFFFFF">
                    <a:alpha val="40000"/>
                  </a:srgbClr>
                </a:outerShdw>
              </a:effectLst>
              <a:uFill>
                <a:solidFill>
                  <a:srgbClr val="933926"/>
                </a:solidFill>
              </a:uFill>
              <a:hlinkClick r:id="rId2"/>
            </a:endParaRPr>
          </a:p>
        </p:txBody>
      </p:sp>
      <p:sp>
        <p:nvSpPr>
          <p:cNvPr id="267" name="Shape 267"/>
          <p:cNvSpPr>
            <a:spLocks noGrp="1"/>
          </p:cNvSpPr>
          <p:nvPr>
            <p:ph type="sldNum" sz="quarter" idx="4294967295"/>
          </p:nvPr>
        </p:nvSpPr>
        <p:spPr>
          <a:xfrm>
            <a:off x="4267200" y="6404292"/>
            <a:ext cx="609600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fld id="{86CB4B4D-7CA3-9044-876B-883B54F8677D}" type="slidenum">
              <a:rPr sz="1200">
                <a:solidFill>
                  <a:srgbClr val="333333"/>
                </a:solidFill>
                <a:effectLst>
                  <a:outerShdw blurRad="63500" dir="2700000" rotWithShape="0">
                    <a:srgbClr val="FFFFFF">
                      <a:alpha val="40000"/>
                    </a:srgbClr>
                  </a:outerShdw>
                </a:effectLst>
              </a:rPr>
              <a:t>14</a:t>
            </a:fld>
            <a:endParaRPr sz="1200">
              <a:solidFill>
                <a:srgbClr val="333333"/>
              </a:solidFill>
              <a:effectLst>
                <a:outerShdw blurRad="63500" dir="2700000" rotWithShape="0">
                  <a:srgbClr val="FFFFFF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2513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62753"/>
            <a:ext cx="8775700" cy="1283167"/>
          </a:xfrm>
        </p:spPr>
        <p:txBody>
          <a:bodyPr/>
          <a:lstStyle/>
          <a:p>
            <a:r>
              <a:rPr lang="en-US" sz="3600" dirty="0" smtClean="0"/>
              <a:t>Access Challenges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79463" y="2071270"/>
            <a:ext cx="7583488" cy="4054893"/>
          </a:xfrm>
        </p:spPr>
        <p:txBody>
          <a:bodyPr>
            <a:normAutofit/>
          </a:bodyPr>
          <a:lstStyle/>
          <a:p>
            <a:r>
              <a:rPr lang="en-US" dirty="0" smtClean="0"/>
              <a:t>Inconsistent mechanism for accessing authorities</a:t>
            </a:r>
          </a:p>
          <a:p>
            <a:pPr lvl="1"/>
            <a:r>
              <a:rPr lang="en-US" dirty="0" smtClean="0"/>
              <a:t>content negotiation returning RDF  </a:t>
            </a:r>
            <a:r>
              <a:rPr lang="en-US" sz="2000" dirty="0" smtClean="0">
                <a:solidFill>
                  <a:srgbClr val="666666"/>
                </a:solidFill>
              </a:rPr>
              <a:t>(preferred)</a:t>
            </a:r>
          </a:p>
          <a:p>
            <a:pPr lvl="3"/>
            <a:r>
              <a:rPr lang="en-US" dirty="0" smtClean="0"/>
              <a:t>parameterized – search terms, return count, etc.</a:t>
            </a:r>
          </a:p>
          <a:p>
            <a:pPr lvl="3"/>
            <a:r>
              <a:rPr lang="en-US" dirty="0" smtClean="0"/>
              <a:t>post document – </a:t>
            </a:r>
            <a:r>
              <a:rPr lang="en-US" dirty="0" err="1" smtClean="0"/>
              <a:t>DBpedia</a:t>
            </a:r>
            <a:r>
              <a:rPr lang="en-US" dirty="0"/>
              <a:t> </a:t>
            </a:r>
            <a:r>
              <a:rPr lang="en-US" dirty="0" smtClean="0"/>
              <a:t>requires an xml query document</a:t>
            </a:r>
          </a:p>
          <a:p>
            <a:pPr lvl="1"/>
            <a:r>
              <a:rPr lang="en-US" dirty="0" smtClean="0"/>
              <a:t>SPARQL queries  </a:t>
            </a:r>
            <a:r>
              <a:rPr lang="en-US" sz="20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(potential)</a:t>
            </a:r>
            <a:endParaRPr lang="en-US" dirty="0" smtClean="0">
              <a:solidFill>
                <a:schemeClr val="bg2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/>
              <a:t>Restrictions on accessing authorities</a:t>
            </a:r>
          </a:p>
          <a:p>
            <a:pPr lvl="1"/>
            <a:r>
              <a:rPr lang="en-US" dirty="0" smtClean="0"/>
              <a:t>pre-registration of username (</a:t>
            </a:r>
            <a:r>
              <a:rPr lang="en-US" dirty="0" err="1" smtClean="0"/>
              <a:t>GeoNames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login with content negotiation  (</a:t>
            </a:r>
            <a:r>
              <a:rPr lang="en-US" dirty="0" err="1" smtClean="0"/>
              <a:t>GeoNames</a:t>
            </a:r>
            <a:r>
              <a:rPr lang="en-US" dirty="0" smtClean="0"/>
              <a:t>, Fedora)</a:t>
            </a:r>
            <a:endParaRPr lang="en-US" dirty="0" smtClean="0"/>
          </a:p>
          <a:p>
            <a:pPr lvl="1"/>
            <a:r>
              <a:rPr lang="en-US" dirty="0" smtClean="0"/>
              <a:t>limited number of queries allowed  (</a:t>
            </a:r>
            <a:r>
              <a:rPr lang="en-US" dirty="0" err="1" smtClean="0"/>
              <a:t>LoC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903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Usage Challenges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 selection challenges</a:t>
            </a:r>
          </a:p>
          <a:p>
            <a:pPr lvl="1"/>
            <a:r>
              <a:rPr lang="en-US" dirty="0" smtClean="0"/>
              <a:t>Quantity of matching results are often large.</a:t>
            </a:r>
          </a:p>
          <a:p>
            <a:pPr lvl="1"/>
            <a:r>
              <a:rPr lang="en-US" dirty="0"/>
              <a:t>Linked data graphs do not have order.</a:t>
            </a:r>
          </a:p>
          <a:p>
            <a:pPr lvl="1"/>
            <a:r>
              <a:rPr lang="en-US" dirty="0" smtClean="0"/>
              <a:t>How to provide additional information for user selection?</a:t>
            </a:r>
          </a:p>
          <a:p>
            <a:pPr lvl="1"/>
            <a:r>
              <a:rPr lang="en-US" dirty="0" smtClean="0"/>
              <a:t>Exacerbated if data comes from multiple linked data sources.</a:t>
            </a:r>
          </a:p>
          <a:p>
            <a:pPr lvl="1"/>
            <a:endParaRPr lang="en-US" dirty="0" smtClean="0"/>
          </a:p>
          <a:p>
            <a:r>
              <a:rPr lang="en-US" dirty="0"/>
              <a:t>How to surface rich linked data through the UI?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4921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lang="en-US" sz="4400" dirty="0" smtClean="0">
                <a:solidFill>
                  <a:srgbClr val="FFFFFF"/>
                </a:solidFill>
                <a:effectLst>
                  <a:outerShdw blurRad="50800" dist="12700" dir="2700000" rotWithShape="0">
                    <a:srgbClr val="000000">
                      <a:alpha val="60000"/>
                    </a:srgbClr>
                  </a:outerShdw>
                </a:effectLst>
              </a:rPr>
              <a:t>Continuing Work</a:t>
            </a:r>
            <a:endParaRPr sz="4400" dirty="0">
              <a:solidFill>
                <a:srgbClr val="FFFFFF"/>
              </a:solidFill>
              <a:effectLst>
                <a:outerShdw blurRad="50800" dist="12700" dir="2700000" rotWithShape="0">
                  <a:srgbClr val="000000">
                    <a:alpha val="60000"/>
                  </a:srgbClr>
                </a:outerShdw>
              </a:effectLst>
            </a:endParaRPr>
          </a:p>
        </p:txBody>
      </p:sp>
      <p:sp>
        <p:nvSpPr>
          <p:cNvPr id="266" name="Shape 26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u="sng">
                <a:solidFill>
                  <a:srgbClr val="933926"/>
                </a:solidFill>
                <a:uFill>
                  <a:solidFill>
                    <a:srgbClr val="933926"/>
                  </a:solidFill>
                </a:uFill>
                <a:hlinkClick r:id=""/>
              </a:defRPr>
            </a:lvl1pPr>
          </a:lstStyle>
          <a:p>
            <a:pPr lvl="0">
              <a:defRPr u="none">
                <a:solidFill>
                  <a:srgbClr val="000000"/>
                </a:solidFill>
                <a:effectLst/>
                <a:uFillTx/>
              </a:defRPr>
            </a:pPr>
            <a:endParaRPr u="sng" dirty="0">
              <a:solidFill>
                <a:srgbClr val="933926"/>
              </a:solidFill>
              <a:effectLst>
                <a:outerShdw blurRad="63500" dir="2700000" rotWithShape="0">
                  <a:srgbClr val="FFFFFF">
                    <a:alpha val="40000"/>
                  </a:srgbClr>
                </a:outerShdw>
              </a:effectLst>
              <a:uFill>
                <a:solidFill>
                  <a:srgbClr val="933926"/>
                </a:solidFill>
              </a:uFill>
              <a:hlinkClick r:id="rId2"/>
            </a:endParaRPr>
          </a:p>
        </p:txBody>
      </p:sp>
      <p:sp>
        <p:nvSpPr>
          <p:cNvPr id="267" name="Shape 267"/>
          <p:cNvSpPr>
            <a:spLocks noGrp="1"/>
          </p:cNvSpPr>
          <p:nvPr>
            <p:ph type="sldNum" sz="quarter" idx="4294967295"/>
          </p:nvPr>
        </p:nvSpPr>
        <p:spPr>
          <a:xfrm>
            <a:off x="4267200" y="6404292"/>
            <a:ext cx="609600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fld id="{86CB4B4D-7CA3-9044-876B-883B54F8677D}" type="slidenum">
              <a:rPr sz="1200">
                <a:solidFill>
                  <a:srgbClr val="333333"/>
                </a:solidFill>
                <a:effectLst>
                  <a:outerShdw blurRad="63500" dir="2700000" rotWithShape="0">
                    <a:srgbClr val="FFFFFF">
                      <a:alpha val="40000"/>
                    </a:srgbClr>
                  </a:outerShdw>
                </a:effectLst>
              </a:rPr>
              <a:t>17</a:t>
            </a:fld>
            <a:endParaRPr sz="1200">
              <a:solidFill>
                <a:srgbClr val="333333"/>
              </a:solidFill>
              <a:effectLst>
                <a:outerShdw blurRad="63500" dir="2700000" rotWithShape="0">
                  <a:srgbClr val="FFFFFF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2513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Work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2182" y="1585302"/>
            <a:ext cx="8258193" cy="522338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QA</a:t>
            </a:r>
          </a:p>
          <a:p>
            <a:pPr lvl="1"/>
            <a:r>
              <a:rPr lang="en-US" dirty="0" smtClean="0"/>
              <a:t>sorting query results by identified predicate</a:t>
            </a:r>
          </a:p>
          <a:p>
            <a:pPr lvl="1"/>
            <a:r>
              <a:rPr lang="en-US" dirty="0" smtClean="0"/>
              <a:t>adding additional information to query results</a:t>
            </a:r>
          </a:p>
          <a:p>
            <a:pPr lvl="1"/>
            <a:r>
              <a:rPr lang="en-US" dirty="0" smtClean="0"/>
              <a:t>configure getting a single term from LDF</a:t>
            </a:r>
          </a:p>
          <a:p>
            <a:pPr lvl="1"/>
            <a:r>
              <a:rPr lang="en-US" dirty="0" smtClean="0"/>
              <a:t>configure getting terms via query from LDF</a:t>
            </a:r>
          </a:p>
          <a:p>
            <a:pPr lvl="2"/>
            <a:r>
              <a:rPr lang="en-US" dirty="0" smtClean="0"/>
              <a:t>requires all terms from source to be downloaded to LDF TS</a:t>
            </a:r>
          </a:p>
          <a:p>
            <a:pPr lvl="2"/>
            <a:r>
              <a:rPr lang="en-US" dirty="0" smtClean="0"/>
              <a:t>requires identification of URL syntax for passing SPARQL query</a:t>
            </a:r>
          </a:p>
          <a:p>
            <a:pPr lvl="2"/>
            <a:endParaRPr lang="en-US" dirty="0"/>
          </a:p>
          <a:p>
            <a:r>
              <a:rPr lang="en-US" dirty="0" smtClean="0"/>
              <a:t>LDF</a:t>
            </a:r>
          </a:p>
          <a:p>
            <a:pPr lvl="1"/>
            <a:r>
              <a:rPr lang="en-US" dirty="0" smtClean="0"/>
              <a:t>requirements for cache refresh</a:t>
            </a:r>
          </a:p>
          <a:p>
            <a:pPr lvl="1"/>
            <a:r>
              <a:rPr lang="en-US" dirty="0" smtClean="0"/>
              <a:t>support for cache refresh in </a:t>
            </a:r>
            <a:r>
              <a:rPr lang="en-US" dirty="0" err="1" smtClean="0"/>
              <a:t>Marmotta</a:t>
            </a:r>
            <a:r>
              <a:rPr lang="en-US" dirty="0"/>
              <a:t> </a:t>
            </a:r>
            <a:r>
              <a:rPr lang="en-US" dirty="0" smtClean="0"/>
              <a:t>and/or </a:t>
            </a:r>
            <a:r>
              <a:rPr lang="en-US" dirty="0" err="1" smtClean="0"/>
              <a:t>BlazeGraph</a:t>
            </a:r>
            <a:endParaRPr lang="en-US" dirty="0" smtClean="0"/>
          </a:p>
          <a:p>
            <a:pPr lvl="2"/>
            <a:r>
              <a:rPr lang="en-US" dirty="0" smtClean="0"/>
              <a:t>configure </a:t>
            </a:r>
            <a:r>
              <a:rPr lang="en-US" dirty="0" err="1" smtClean="0"/>
              <a:t>Marmotta</a:t>
            </a:r>
            <a:endParaRPr lang="en-US" dirty="0" smtClean="0"/>
          </a:p>
          <a:p>
            <a:pPr lvl="2"/>
            <a:r>
              <a:rPr lang="en-US" dirty="0" smtClean="0"/>
              <a:t>implementation in </a:t>
            </a:r>
            <a:r>
              <a:rPr lang="en-US" dirty="0" err="1" smtClean="0"/>
              <a:t>BlazeGraph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73185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Work</a:t>
            </a:r>
            <a:r>
              <a:rPr lang="en-US" sz="3600" dirty="0" smtClean="0"/>
              <a:t>           </a:t>
            </a:r>
            <a:r>
              <a:rPr lang="en-US" sz="2400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8171886" cy="42973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Hydra Editor</a:t>
            </a:r>
          </a:p>
          <a:p>
            <a:pPr lvl="1"/>
            <a:r>
              <a:rPr lang="en-US" dirty="0"/>
              <a:t>linked data type</a:t>
            </a:r>
          </a:p>
          <a:p>
            <a:pPr lvl="1"/>
            <a:r>
              <a:rPr lang="en-US" dirty="0"/>
              <a:t>two fields in form:  1) label (visible), 2) </a:t>
            </a:r>
            <a:r>
              <a:rPr lang="en-US" dirty="0" err="1"/>
              <a:t>uri</a:t>
            </a:r>
            <a:r>
              <a:rPr lang="en-US" dirty="0"/>
              <a:t> (hidden)</a:t>
            </a:r>
          </a:p>
          <a:p>
            <a:pPr lvl="1"/>
            <a:r>
              <a:rPr lang="en-US" dirty="0"/>
              <a:t>save behavior?: 1) label saved to </a:t>
            </a:r>
            <a:r>
              <a:rPr lang="en-US" dirty="0" err="1"/>
              <a:t>solr</a:t>
            </a:r>
            <a:r>
              <a:rPr lang="en-US" dirty="0"/>
              <a:t>, 2) </a:t>
            </a:r>
            <a:r>
              <a:rPr lang="en-US" dirty="0" err="1"/>
              <a:t>uri</a:t>
            </a:r>
            <a:r>
              <a:rPr lang="en-US" dirty="0"/>
              <a:t> saved to </a:t>
            </a:r>
            <a:r>
              <a:rPr lang="en-US" dirty="0" smtClean="0"/>
              <a:t>fedora</a:t>
            </a:r>
          </a:p>
          <a:p>
            <a:pPr lvl="1"/>
            <a:r>
              <a:rPr lang="en-US" dirty="0" smtClean="0"/>
              <a:t>reusable </a:t>
            </a:r>
            <a:r>
              <a:rPr lang="en-US" dirty="0" err="1" smtClean="0"/>
              <a:t>javascript</a:t>
            </a:r>
            <a:r>
              <a:rPr lang="en-US" dirty="0" smtClean="0"/>
              <a:t> for auto-complete built in to gem</a:t>
            </a:r>
            <a:endParaRPr lang="en-US" dirty="0"/>
          </a:p>
          <a:p>
            <a:r>
              <a:rPr lang="en-US" dirty="0"/>
              <a:t>Leverage relationships</a:t>
            </a:r>
          </a:p>
          <a:p>
            <a:pPr lvl="1"/>
            <a:r>
              <a:rPr lang="en-US" dirty="0"/>
              <a:t>broader, narrower, same as, etc.</a:t>
            </a:r>
          </a:p>
          <a:p>
            <a:r>
              <a:rPr lang="en-US" dirty="0"/>
              <a:t>UIs that can leverage linked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Apply query across multiple authorities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798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50800" dist="12700" dir="2700000" rotWithShape="0">
                    <a:srgbClr val="000000">
                      <a:alpha val="60000"/>
                    </a:srgbClr>
                  </a:outerShdw>
                </a:effectLst>
              </a:rPr>
              <a:t>Extending Questioning Authority</a:t>
            </a:r>
            <a:endParaRPr sz="2800" dirty="0">
              <a:solidFill>
                <a:srgbClr val="FFFFFF"/>
              </a:solidFill>
              <a:effectLst>
                <a:outerShdw blurRad="50800" dist="12700" dir="2700000" rotWithShape="0">
                  <a:srgbClr val="000000">
                    <a:alpha val="60000"/>
                  </a:srgbClr>
                </a:outerShdw>
              </a:effectLst>
            </a:endParaRPr>
          </a:p>
        </p:txBody>
      </p:sp>
      <p:sp>
        <p:nvSpPr>
          <p:cNvPr id="266" name="Shape 26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u="sng">
                <a:solidFill>
                  <a:srgbClr val="933926"/>
                </a:solidFill>
                <a:uFill>
                  <a:solidFill>
                    <a:srgbClr val="933926"/>
                  </a:solidFill>
                </a:uFill>
                <a:hlinkClick r:id=""/>
              </a:defRPr>
            </a:lvl1pPr>
          </a:lstStyle>
          <a:p>
            <a:pPr lvl="0">
              <a:defRPr u="none">
                <a:solidFill>
                  <a:srgbClr val="000000"/>
                </a:solidFill>
                <a:effectLst/>
                <a:uFillTx/>
              </a:defRPr>
            </a:pPr>
            <a:r>
              <a:rPr lang="en-US" dirty="0">
                <a:effectLst>
                  <a:outerShdw blurRad="63500" dir="2700000" rotWithShape="0">
                    <a:srgbClr val="FFFFFF">
                      <a:alpha val="40000"/>
                    </a:srgbClr>
                  </a:outerShdw>
                </a:effectLst>
                <a:hlinkClick r:id="rId2"/>
              </a:rPr>
              <a:t>https://github.com/ld4l-labs/questioning_authority</a:t>
            </a:r>
            <a:endParaRPr u="sng" dirty="0">
              <a:solidFill>
                <a:srgbClr val="933926"/>
              </a:solidFill>
              <a:effectLst>
                <a:outerShdw blurRad="63500" dir="2700000" rotWithShape="0">
                  <a:srgbClr val="FFFFFF">
                    <a:alpha val="40000"/>
                  </a:srgbClr>
                </a:outerShdw>
              </a:effectLst>
              <a:uFill>
                <a:solidFill>
                  <a:srgbClr val="933926"/>
                </a:solidFill>
              </a:uFill>
              <a:hlinkClick r:id="rId3"/>
            </a:endParaRPr>
          </a:p>
        </p:txBody>
      </p:sp>
      <p:sp>
        <p:nvSpPr>
          <p:cNvPr id="267" name="Shape 267"/>
          <p:cNvSpPr>
            <a:spLocks noGrp="1"/>
          </p:cNvSpPr>
          <p:nvPr>
            <p:ph type="sldNum" sz="quarter" idx="4294967295"/>
          </p:nvPr>
        </p:nvSpPr>
        <p:spPr>
          <a:xfrm>
            <a:off x="4267200" y="6404292"/>
            <a:ext cx="609600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fld id="{86CB4B4D-7CA3-9044-876B-883B54F8677D}" type="slidenum">
              <a:rPr sz="1200">
                <a:solidFill>
                  <a:srgbClr val="333333"/>
                </a:solidFill>
                <a:effectLst>
                  <a:outerShdw blurRad="63500" dir="2700000" rotWithShape="0">
                    <a:srgbClr val="FFFFFF">
                      <a:alpha val="40000"/>
                    </a:srgbClr>
                  </a:outerShdw>
                </a:effectLst>
              </a:rPr>
              <a:t>2</a:t>
            </a:fld>
            <a:endParaRPr sz="1200">
              <a:solidFill>
                <a:srgbClr val="333333"/>
              </a:solidFill>
              <a:effectLst>
                <a:outerShdw blurRad="63500" dir="2700000" rotWithShape="0">
                  <a:srgbClr val="FFFFFF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4137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/>
          </p:cNvSpPr>
          <p:nvPr>
            <p:ph type="title"/>
          </p:nvPr>
        </p:nvSpPr>
        <p:spPr>
          <a:xfrm>
            <a:off x="279400" y="2971800"/>
            <a:ext cx="8635999" cy="1362075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lang="en-US" sz="3600" dirty="0" smtClean="0">
                <a:solidFill>
                  <a:srgbClr val="FFFFFF"/>
                </a:solidFill>
                <a:effectLst>
                  <a:outerShdw blurRad="50800" dist="12700" dir="2700000" rotWithShape="0">
                    <a:srgbClr val="000000">
                      <a:alpha val="60000"/>
                    </a:srgbClr>
                  </a:outerShdw>
                </a:effectLst>
              </a:rPr>
              <a:t>Discussion</a:t>
            </a:r>
            <a:endParaRPr sz="3600" dirty="0">
              <a:solidFill>
                <a:srgbClr val="FFFFFF"/>
              </a:solidFill>
              <a:effectLst>
                <a:outerShdw blurRad="50800" dist="12700" dir="2700000" rotWithShape="0">
                  <a:srgbClr val="000000">
                    <a:alpha val="60000"/>
                  </a:srgbClr>
                </a:outerShdw>
              </a:effectLst>
            </a:endParaRPr>
          </a:p>
        </p:txBody>
      </p:sp>
      <p:sp>
        <p:nvSpPr>
          <p:cNvPr id="266" name="Shape 26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u="sng">
                <a:solidFill>
                  <a:srgbClr val="933926"/>
                </a:solidFill>
                <a:uFill>
                  <a:solidFill>
                    <a:srgbClr val="933926"/>
                  </a:solidFill>
                </a:uFill>
                <a:hlinkClick r:id=""/>
              </a:defRPr>
            </a:lvl1pPr>
          </a:lstStyle>
          <a:p>
            <a:pPr lvl="0">
              <a:defRPr u="none">
                <a:solidFill>
                  <a:srgbClr val="000000"/>
                </a:solidFill>
                <a:effectLst/>
                <a:uFillTx/>
              </a:defRPr>
            </a:pPr>
            <a:endParaRPr u="sng" dirty="0">
              <a:solidFill>
                <a:srgbClr val="933926"/>
              </a:solidFill>
              <a:effectLst>
                <a:outerShdw blurRad="63500" dir="2700000" rotWithShape="0">
                  <a:srgbClr val="FFFFFF">
                    <a:alpha val="40000"/>
                  </a:srgbClr>
                </a:outerShdw>
              </a:effectLst>
              <a:uFill>
                <a:solidFill>
                  <a:srgbClr val="933926"/>
                </a:solidFill>
              </a:uFill>
              <a:hlinkClick r:id="rId2"/>
            </a:endParaRPr>
          </a:p>
        </p:txBody>
      </p:sp>
      <p:sp>
        <p:nvSpPr>
          <p:cNvPr id="267" name="Shape 267"/>
          <p:cNvSpPr>
            <a:spLocks noGrp="1"/>
          </p:cNvSpPr>
          <p:nvPr>
            <p:ph type="sldNum" sz="quarter" idx="4294967295"/>
          </p:nvPr>
        </p:nvSpPr>
        <p:spPr>
          <a:xfrm>
            <a:off x="4267200" y="6404292"/>
            <a:ext cx="609600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effectLst/>
              </a:defRPr>
            </a:pPr>
            <a:fld id="{86CB4B4D-7CA3-9044-876B-883B54F8677D}" type="slidenum">
              <a:rPr sz="1200">
                <a:solidFill>
                  <a:srgbClr val="333333"/>
                </a:solidFill>
                <a:effectLst>
                  <a:outerShdw blurRad="63500" dir="2700000" rotWithShape="0">
                    <a:srgbClr val="FFFFFF">
                      <a:alpha val="40000"/>
                    </a:srgbClr>
                  </a:outerShdw>
                </a:effectLst>
              </a:rPr>
              <a:t>20</a:t>
            </a:fld>
            <a:endParaRPr sz="1200">
              <a:solidFill>
                <a:srgbClr val="333333"/>
              </a:solidFill>
              <a:effectLst>
                <a:outerShdw blurRad="63500" dir="2700000" rotWithShape="0">
                  <a:srgbClr val="FFFFFF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159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2624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Usage of Linked Data by Apps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917700"/>
            <a:ext cx="7583488" cy="47926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Context:  </a:t>
            </a:r>
            <a:r>
              <a:rPr lang="en-US" dirty="0" err="1" smtClean="0"/>
              <a:t>Sufia</a:t>
            </a:r>
            <a:r>
              <a:rPr lang="en-US" dirty="0" smtClean="0"/>
              <a:t> app</a:t>
            </a:r>
          </a:p>
          <a:p>
            <a:pPr marL="0" indent="0">
              <a:buNone/>
            </a:pPr>
            <a:r>
              <a:rPr lang="en-US" dirty="0" smtClean="0"/>
              <a:t>Goals:</a:t>
            </a:r>
          </a:p>
          <a:p>
            <a:r>
              <a:rPr lang="en-US" dirty="0" smtClean="0"/>
              <a:t>get a list of terms matching search criteria that allows for a list of terms to autocomplete a metadata field</a:t>
            </a:r>
          </a:p>
          <a:p>
            <a:r>
              <a:rPr lang="en-US" dirty="0" smtClean="0"/>
              <a:t>upon selection, store the URI as the value of the metadata field</a:t>
            </a:r>
          </a:p>
          <a:p>
            <a:r>
              <a:rPr lang="en-US" dirty="0" smtClean="0"/>
              <a:t>cache the label for performance</a:t>
            </a:r>
          </a:p>
          <a:p>
            <a:r>
              <a:rPr lang="en-US" dirty="0" smtClean="0"/>
              <a:t>get more linked data about a term to link out to other resources from the resource show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292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2753"/>
            <a:ext cx="8585200" cy="1283167"/>
          </a:xfrm>
        </p:spPr>
        <p:txBody>
          <a:bodyPr/>
          <a:lstStyle/>
          <a:p>
            <a:r>
              <a:rPr lang="en-US" sz="3200" dirty="0" smtClean="0"/>
              <a:t>Ontologies Configured in QA Fork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465797"/>
            <a:ext cx="7583488" cy="366036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Included in forked QA:</a:t>
            </a:r>
          </a:p>
          <a:p>
            <a:r>
              <a:rPr lang="en-US" dirty="0" smtClean="0"/>
              <a:t>OCLC Fast Linked Data</a:t>
            </a:r>
            <a:endParaRPr lang="en-US" dirty="0"/>
          </a:p>
          <a:p>
            <a:r>
              <a:rPr lang="en-US" dirty="0" smtClean="0"/>
              <a:t>Library of Congress</a:t>
            </a:r>
            <a:endParaRPr lang="en-US" dirty="0"/>
          </a:p>
          <a:p>
            <a:r>
              <a:rPr lang="en-US" dirty="0" smtClean="0"/>
              <a:t>FAO-</a:t>
            </a:r>
            <a:r>
              <a:rPr lang="en-US" dirty="0" err="1" smtClean="0"/>
              <a:t>ArgroVoc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1800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(United Nation's Food and Agriculture Organization)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336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Term Search</a:t>
            </a:r>
          </a:p>
          <a:p>
            <a:pPr lvl="1"/>
            <a:r>
              <a:rPr lang="en-US" dirty="0" smtClean="0"/>
              <a:t>returns multiple terms based on a query</a:t>
            </a:r>
          </a:p>
          <a:p>
            <a:pPr lvl="1"/>
            <a:r>
              <a:rPr lang="en-US" dirty="0" smtClean="0"/>
              <a:t>limited set of predicates returned with each result</a:t>
            </a:r>
          </a:p>
          <a:p>
            <a:pPr lvl="1"/>
            <a:endParaRPr lang="en-US" dirty="0"/>
          </a:p>
          <a:p>
            <a:r>
              <a:rPr lang="en-US" dirty="0" smtClean="0"/>
              <a:t>Term Fetch</a:t>
            </a:r>
          </a:p>
          <a:p>
            <a:pPr lvl="1"/>
            <a:r>
              <a:rPr lang="en-US" dirty="0" smtClean="0"/>
              <a:t>returns triples for a single term</a:t>
            </a:r>
          </a:p>
          <a:p>
            <a:pPr lvl="1"/>
            <a:r>
              <a:rPr lang="en-US" dirty="0" smtClean="0"/>
              <a:t>much broader set of predicates returned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568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Configuring Term Search</a:t>
            </a:r>
            <a:br>
              <a:rPr lang="en-US" sz="3600" dirty="0" smtClean="0"/>
            </a:br>
            <a:r>
              <a:rPr lang="en-US" sz="2400" dirty="0" smtClean="0"/>
              <a:t>Minimal Configuration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945" y="1917700"/>
            <a:ext cx="8840382" cy="4792663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search: </a:t>
            </a:r>
            <a:br>
              <a:rPr lang="en-US" sz="2000" b="1" dirty="0">
                <a:latin typeface="Courier New"/>
                <a:cs typeface="Courier New"/>
              </a:rPr>
            </a:b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latin typeface="Courier New"/>
                <a:cs typeface="Courier New"/>
              </a:rPr>
              <a:t>url</a:t>
            </a:r>
            <a:r>
              <a:rPr lang="en-US" sz="2000" b="1" dirty="0">
                <a:latin typeface="Courier New"/>
                <a:cs typeface="Courier New"/>
              </a:rPr>
              <a:t>: http://</a:t>
            </a:r>
            <a:r>
              <a:rPr lang="en-US" sz="2000" b="1" dirty="0" err="1">
                <a:latin typeface="Courier New"/>
                <a:cs typeface="Courier New"/>
              </a:rPr>
              <a:t>experimental.worldcat.org</a:t>
            </a:r>
            <a:r>
              <a:rPr lang="en-US" sz="2000" b="1" dirty="0">
                <a:latin typeface="Courier New"/>
                <a:cs typeface="Courier New"/>
              </a:rPr>
              <a:t>/fast/</a:t>
            </a:r>
            <a:r>
              <a:rPr lang="en-US" sz="2000" b="1" dirty="0" smtClean="0">
                <a:latin typeface="Courier New"/>
                <a:cs typeface="Courier New"/>
              </a:rPr>
              <a:t>search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     ?query=</a:t>
            </a:r>
            <a:r>
              <a:rPr lang="en-US" sz="2000" b="1" dirty="0" err="1" smtClean="0">
                <a:latin typeface="Courier New"/>
                <a:cs typeface="Courier New"/>
              </a:rPr>
              <a:t>cql.any+</a:t>
            </a:r>
            <a:r>
              <a:rPr lang="en-US" sz="2000" b="1" dirty="0" err="1">
                <a:latin typeface="Courier New"/>
                <a:cs typeface="Courier New"/>
              </a:rPr>
              <a:t>all</a:t>
            </a:r>
            <a:r>
              <a:rPr lang="en-US" sz="2000" b="1" dirty="0">
                <a:latin typeface="Courier New"/>
                <a:cs typeface="Courier New"/>
              </a:rPr>
              <a:t>+%22</a:t>
            </a:r>
            <a:r>
              <a:rPr lang="en-US" sz="2000" b="1" dirty="0">
                <a:solidFill>
                  <a:schemeClr val="bg1"/>
                </a:solidFill>
                <a:latin typeface="Courier New"/>
                <a:cs typeface="Courier New"/>
              </a:rPr>
              <a:t>__QUERY__</a:t>
            </a:r>
            <a:r>
              <a:rPr lang="en-US" sz="2000" b="1" dirty="0">
                <a:latin typeface="Courier New"/>
                <a:cs typeface="Courier New"/>
              </a:rPr>
              <a:t>%</a:t>
            </a:r>
            <a:r>
              <a:rPr lang="en-US" sz="2000" b="1" dirty="0" smtClean="0">
                <a:latin typeface="Courier New"/>
                <a:cs typeface="Courier New"/>
              </a:rPr>
              <a:t>22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     &amp;</a:t>
            </a:r>
            <a:r>
              <a:rPr lang="en-US" sz="2000" b="1" dirty="0">
                <a:latin typeface="Courier New"/>
                <a:cs typeface="Courier New"/>
              </a:rPr>
              <a:t>sortKeys=</a:t>
            </a:r>
            <a:r>
              <a:rPr lang="en-US" sz="2000" b="1" dirty="0" smtClean="0">
                <a:latin typeface="Courier New"/>
                <a:cs typeface="Courier New"/>
              </a:rPr>
              <a:t>usage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     &amp;</a:t>
            </a:r>
            <a:r>
              <a:rPr lang="en-US" sz="2000" b="1" dirty="0" err="1">
                <a:latin typeface="Courier New"/>
                <a:cs typeface="Courier New"/>
              </a:rPr>
              <a:t>maximumRecords</a:t>
            </a:r>
            <a:r>
              <a:rPr lang="en-US" sz="2000" b="1" dirty="0" smtClean="0">
                <a:latin typeface="Courier New"/>
                <a:cs typeface="Courier New"/>
              </a:rPr>
              <a:t>=10 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latin typeface="Courier New"/>
                <a:cs typeface="Courier New"/>
              </a:rPr>
              <a:t>http_accept</a:t>
            </a:r>
            <a:r>
              <a:rPr lang="en-US" sz="2000" b="1" dirty="0">
                <a:latin typeface="Courier New"/>
                <a:cs typeface="Courier New"/>
              </a:rPr>
              <a:t>: application/</a:t>
            </a:r>
            <a:r>
              <a:rPr lang="en-US" sz="2000" b="1" dirty="0" err="1">
                <a:latin typeface="Courier New"/>
                <a:cs typeface="Courier New"/>
              </a:rPr>
              <a:t>rdf+xml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br>
              <a:rPr lang="en-US" sz="2000" b="1" dirty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</a:t>
            </a:r>
            <a:r>
              <a:rPr lang="en-US" sz="2000" b="1" dirty="0" err="1" smtClean="0">
                <a:latin typeface="Courier New"/>
                <a:cs typeface="Courier New"/>
              </a:rPr>
              <a:t>replacement_count</a:t>
            </a:r>
            <a:r>
              <a:rPr lang="en-US" sz="2000" b="1" dirty="0">
                <a:latin typeface="Courier New"/>
                <a:cs typeface="Courier New"/>
              </a:rPr>
              <a:t>: </a:t>
            </a:r>
            <a:r>
              <a:rPr lang="en-US" sz="2000" b="1" dirty="0" smtClean="0">
                <a:latin typeface="Courier New"/>
                <a:cs typeface="Courier New"/>
              </a:rPr>
              <a:t>0</a:t>
            </a:r>
            <a:endParaRPr lang="en-US" sz="20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045380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Configuring Term Search</a:t>
            </a:r>
            <a:br>
              <a:rPr lang="en-US" sz="3600" dirty="0" smtClean="0"/>
            </a:br>
            <a:r>
              <a:rPr lang="en-US" sz="2400" dirty="0" smtClean="0"/>
              <a:t>Configuration with Replacements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945" y="1917700"/>
            <a:ext cx="8840382" cy="4792663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search</a:t>
            </a:r>
            <a:r>
              <a:rPr lang="en-US" sz="2000" b="1" dirty="0">
                <a:latin typeface="Courier New"/>
                <a:cs typeface="Courier New"/>
              </a:rPr>
              <a:t>: </a:t>
            </a:r>
            <a:br>
              <a:rPr lang="en-US" sz="2000" b="1" dirty="0">
                <a:latin typeface="Courier New"/>
                <a:cs typeface="Courier New"/>
              </a:rPr>
            </a:b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latin typeface="Courier New"/>
                <a:cs typeface="Courier New"/>
              </a:rPr>
              <a:t>url</a:t>
            </a:r>
            <a:r>
              <a:rPr lang="en-US" sz="2000" b="1" dirty="0">
                <a:latin typeface="Courier New"/>
                <a:cs typeface="Courier New"/>
              </a:rPr>
              <a:t>: http://</a:t>
            </a:r>
            <a:r>
              <a:rPr lang="en-US" sz="2000" b="1" dirty="0" err="1">
                <a:latin typeface="Courier New"/>
                <a:cs typeface="Courier New"/>
              </a:rPr>
              <a:t>experimental.worldcat.org</a:t>
            </a:r>
            <a:r>
              <a:rPr lang="en-US" sz="2000" b="1" dirty="0">
                <a:latin typeface="Courier New"/>
                <a:cs typeface="Courier New"/>
              </a:rPr>
              <a:t>/fast/</a:t>
            </a:r>
            <a:r>
              <a:rPr lang="en-US" sz="2000" b="1" dirty="0" smtClean="0">
                <a:latin typeface="Courier New"/>
                <a:cs typeface="Courier New"/>
              </a:rPr>
              <a:t>search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     ?query=</a:t>
            </a:r>
            <a:r>
              <a:rPr lang="en-US" sz="2000" b="1" dirty="0" err="1" smtClean="0">
                <a:latin typeface="Courier New"/>
                <a:cs typeface="Courier New"/>
              </a:rPr>
              <a:t>cql.any+</a:t>
            </a:r>
            <a:r>
              <a:rPr lang="en-US" sz="2000" b="1" dirty="0" err="1">
                <a:latin typeface="Courier New"/>
                <a:cs typeface="Courier New"/>
              </a:rPr>
              <a:t>all</a:t>
            </a:r>
            <a:r>
              <a:rPr lang="en-US" sz="2000" b="1" dirty="0">
                <a:latin typeface="Courier New"/>
                <a:cs typeface="Courier New"/>
              </a:rPr>
              <a:t>+%22</a:t>
            </a:r>
            <a:r>
              <a:rPr lang="en-US" sz="2000" b="1" dirty="0">
                <a:solidFill>
                  <a:schemeClr val="bg1"/>
                </a:solidFill>
                <a:latin typeface="Courier New"/>
                <a:cs typeface="Courier New"/>
              </a:rPr>
              <a:t>__QUERY__</a:t>
            </a:r>
            <a:r>
              <a:rPr lang="en-US" sz="2000" b="1" dirty="0">
                <a:latin typeface="Courier New"/>
                <a:cs typeface="Courier New"/>
              </a:rPr>
              <a:t>%</a:t>
            </a:r>
            <a:r>
              <a:rPr lang="en-US" sz="2000" b="1" dirty="0" smtClean="0">
                <a:latin typeface="Courier New"/>
                <a:cs typeface="Courier New"/>
              </a:rPr>
              <a:t>22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     &amp;</a:t>
            </a:r>
            <a:r>
              <a:rPr lang="en-US" sz="2000" b="1" dirty="0">
                <a:latin typeface="Courier New"/>
                <a:cs typeface="Courier New"/>
              </a:rPr>
              <a:t>sortKeys=</a:t>
            </a:r>
            <a:r>
              <a:rPr lang="en-US" sz="2000" b="1" dirty="0" smtClean="0">
                <a:latin typeface="Courier New"/>
                <a:cs typeface="Courier New"/>
              </a:rPr>
              <a:t>usage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     &amp;</a:t>
            </a:r>
            <a:r>
              <a:rPr lang="en-US" sz="2000" b="1" dirty="0" err="1">
                <a:latin typeface="Courier New"/>
                <a:cs typeface="Courier New"/>
              </a:rPr>
              <a:t>maximumRecords</a:t>
            </a:r>
            <a:r>
              <a:rPr lang="en-US" sz="2000" b="1" dirty="0" smtClean="0">
                <a:latin typeface="Courier New"/>
                <a:cs typeface="Courier New"/>
              </a:rPr>
              <a:t>=</a:t>
            </a:r>
            <a:r>
              <a:rPr lang="en-US" sz="2000" b="1" dirty="0">
                <a:solidFill>
                  <a:srgbClr val="921F07"/>
                </a:solidFill>
                <a:latin typeface="Courier New"/>
                <a:cs typeface="Courier New"/>
              </a:rPr>
              <a:t>__MAX_RECORDS__</a:t>
            </a:r>
            <a:endParaRPr lang="en-US" sz="2000" b="1" dirty="0" smtClean="0">
              <a:solidFill>
                <a:srgbClr val="921F07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latin typeface="Courier New"/>
                <a:cs typeface="Courier New"/>
              </a:rPr>
              <a:t>http_accept</a:t>
            </a:r>
            <a:r>
              <a:rPr lang="en-US" sz="2000" b="1" dirty="0">
                <a:latin typeface="Courier New"/>
                <a:cs typeface="Courier New"/>
              </a:rPr>
              <a:t>: application/</a:t>
            </a:r>
            <a:r>
              <a:rPr lang="en-US" sz="2000" b="1" dirty="0" err="1">
                <a:latin typeface="Courier New"/>
                <a:cs typeface="Courier New"/>
              </a:rPr>
              <a:t>rdf+xml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br>
              <a:rPr lang="en-US" sz="2000" b="1" dirty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</a:t>
            </a:r>
            <a:r>
              <a:rPr lang="en-US" sz="2000" b="1" dirty="0" err="1" smtClean="0">
                <a:latin typeface="Courier New"/>
                <a:cs typeface="Courier New"/>
              </a:rPr>
              <a:t>replacement_count</a:t>
            </a:r>
            <a:r>
              <a:rPr lang="en-US" sz="2000" b="1" dirty="0">
                <a:latin typeface="Courier New"/>
                <a:cs typeface="Courier New"/>
              </a:rPr>
              <a:t>: </a:t>
            </a:r>
            <a:r>
              <a:rPr lang="en-US" sz="2000" b="1" dirty="0" smtClean="0">
                <a:latin typeface="Courier New"/>
                <a:cs typeface="Courier New"/>
              </a:rPr>
              <a:t>1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replacement_1</a:t>
            </a:r>
            <a:r>
              <a:rPr lang="en-US" sz="2000" b="1" dirty="0">
                <a:latin typeface="Courier New"/>
                <a:cs typeface="Courier New"/>
              </a:rPr>
              <a:t>: </a:t>
            </a:r>
            <a:r>
              <a:rPr lang="en-US" sz="2000" b="1" dirty="0" smtClean="0">
                <a:latin typeface="Courier New"/>
                <a:cs typeface="Courier New"/>
              </a:rPr>
              <a:t/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</a:t>
            </a:r>
            <a:r>
              <a:rPr lang="en-US" sz="2000" b="1" dirty="0" err="1" smtClean="0">
                <a:latin typeface="Courier New"/>
                <a:cs typeface="Courier New"/>
              </a:rPr>
              <a:t>param</a:t>
            </a:r>
            <a:r>
              <a:rPr lang="en-US" sz="2000" b="1" dirty="0">
                <a:latin typeface="Courier New"/>
                <a:cs typeface="Courier New"/>
              </a:rPr>
              <a:t>: </a:t>
            </a:r>
            <a:r>
              <a:rPr lang="en-US" sz="2000" b="1" dirty="0" err="1">
                <a:latin typeface="Courier New"/>
                <a:cs typeface="Courier New"/>
              </a:rPr>
              <a:t>maximumRecords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/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pattern</a:t>
            </a:r>
            <a:r>
              <a:rPr lang="en-US" sz="2000" b="1" dirty="0">
                <a:latin typeface="Courier New"/>
                <a:cs typeface="Courier New"/>
              </a:rPr>
              <a:t>: __MAX_RECORDS__ </a:t>
            </a:r>
            <a:r>
              <a:rPr lang="en-US" sz="2000" b="1" dirty="0" smtClean="0">
                <a:latin typeface="Courier New"/>
                <a:cs typeface="Courier New"/>
              </a:rPr>
              <a:t/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default</a:t>
            </a:r>
            <a:r>
              <a:rPr lang="en-US" sz="2000" b="1" dirty="0">
                <a:latin typeface="Courier New"/>
                <a:cs typeface="Courier New"/>
              </a:rPr>
              <a:t>: "20"</a:t>
            </a:r>
          </a:p>
        </p:txBody>
      </p:sp>
    </p:spTree>
    <p:extLst>
      <p:ext uri="{BB962C8B-B14F-4D97-AF65-F5344CB8AC3E}">
        <p14:creationId xmlns:p14="http://schemas.microsoft.com/office/powerpoint/2010/main" val="61912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Configuring Term Search</a:t>
            </a:r>
            <a:br>
              <a:rPr lang="en-US" sz="3600" dirty="0" smtClean="0"/>
            </a:br>
            <a:r>
              <a:rPr lang="en-US" sz="2400" dirty="0" smtClean="0"/>
              <a:t>Configuration with Sub-authorities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945" y="1917700"/>
            <a:ext cx="8840382" cy="47926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search</a:t>
            </a:r>
            <a:r>
              <a:rPr lang="en-US" sz="2000" b="1" dirty="0">
                <a:latin typeface="Courier New"/>
                <a:cs typeface="Courier New"/>
              </a:rPr>
              <a:t>: </a:t>
            </a:r>
            <a:br>
              <a:rPr lang="en-US" sz="2000" b="1" dirty="0">
                <a:latin typeface="Courier New"/>
                <a:cs typeface="Courier New"/>
              </a:rPr>
            </a:b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latin typeface="Courier New"/>
                <a:cs typeface="Courier New"/>
              </a:rPr>
              <a:t>url</a:t>
            </a:r>
            <a:r>
              <a:rPr lang="en-US" sz="2000" b="1" dirty="0">
                <a:latin typeface="Courier New"/>
                <a:cs typeface="Courier New"/>
              </a:rPr>
              <a:t>: http://</a:t>
            </a:r>
            <a:r>
              <a:rPr lang="en-US" sz="2000" b="1" dirty="0" err="1">
                <a:latin typeface="Courier New"/>
                <a:cs typeface="Courier New"/>
              </a:rPr>
              <a:t>experimental.worldcat.org</a:t>
            </a:r>
            <a:r>
              <a:rPr lang="en-US" sz="2000" b="1" dirty="0">
                <a:latin typeface="Courier New"/>
                <a:cs typeface="Courier New"/>
              </a:rPr>
              <a:t>/fast/</a:t>
            </a:r>
            <a:r>
              <a:rPr lang="en-US" sz="2000" b="1" dirty="0" smtClean="0">
                <a:latin typeface="Courier New"/>
                <a:cs typeface="Courier New"/>
              </a:rPr>
              <a:t>search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     ?query=</a:t>
            </a:r>
            <a:r>
              <a:rPr lang="en-US" sz="2000" b="1" dirty="0">
                <a:solidFill>
                  <a:srgbClr val="921F07"/>
                </a:solidFill>
                <a:latin typeface="Courier New"/>
                <a:cs typeface="Courier New"/>
              </a:rPr>
              <a:t>__</a:t>
            </a:r>
            <a:r>
              <a:rPr lang="en-US" sz="2000" b="1" dirty="0" err="1">
                <a:solidFill>
                  <a:srgbClr val="921F07"/>
                </a:solidFill>
                <a:latin typeface="Courier New"/>
                <a:cs typeface="Courier New"/>
              </a:rPr>
              <a:t>SUB_AUTH__</a:t>
            </a:r>
            <a:r>
              <a:rPr lang="en-US" sz="2000" b="1" dirty="0" err="1" smtClean="0">
                <a:latin typeface="Courier New"/>
                <a:cs typeface="Courier New"/>
              </a:rPr>
              <a:t>+</a:t>
            </a:r>
            <a:r>
              <a:rPr lang="en-US" sz="2000" b="1" dirty="0" err="1">
                <a:latin typeface="Courier New"/>
                <a:cs typeface="Courier New"/>
              </a:rPr>
              <a:t>all</a:t>
            </a:r>
            <a:r>
              <a:rPr lang="en-US" sz="2000" b="1" dirty="0">
                <a:latin typeface="Courier New"/>
                <a:cs typeface="Courier New"/>
              </a:rPr>
              <a:t>+%22</a:t>
            </a:r>
            <a:r>
              <a:rPr lang="en-US" sz="2000" b="1" dirty="0">
                <a:solidFill>
                  <a:schemeClr val="bg1"/>
                </a:solidFill>
                <a:latin typeface="Courier New"/>
                <a:cs typeface="Courier New"/>
              </a:rPr>
              <a:t>__QUERY__</a:t>
            </a:r>
            <a:r>
              <a:rPr lang="en-US" sz="2000" b="1" dirty="0">
                <a:latin typeface="Courier New"/>
                <a:cs typeface="Courier New"/>
              </a:rPr>
              <a:t>%</a:t>
            </a:r>
            <a:r>
              <a:rPr lang="en-US" sz="2000" b="1" dirty="0" smtClean="0">
                <a:latin typeface="Courier New"/>
                <a:cs typeface="Courier New"/>
              </a:rPr>
              <a:t>22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     &amp;</a:t>
            </a:r>
            <a:r>
              <a:rPr lang="en-US" sz="2000" b="1" dirty="0">
                <a:latin typeface="Courier New"/>
                <a:cs typeface="Courier New"/>
              </a:rPr>
              <a:t>sortKeys=</a:t>
            </a:r>
            <a:r>
              <a:rPr lang="en-US" sz="2000" b="1" dirty="0" smtClean="0">
                <a:latin typeface="Courier New"/>
                <a:cs typeface="Courier New"/>
              </a:rPr>
              <a:t>usage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     &amp;</a:t>
            </a:r>
            <a:r>
              <a:rPr lang="en-US" sz="2000" b="1" dirty="0" err="1">
                <a:latin typeface="Courier New"/>
                <a:cs typeface="Courier New"/>
              </a:rPr>
              <a:t>maximumRecords</a:t>
            </a:r>
            <a:r>
              <a:rPr lang="en-US" sz="2000" b="1" dirty="0" smtClean="0">
                <a:latin typeface="Courier New"/>
                <a:cs typeface="Courier New"/>
              </a:rPr>
              <a:t>=</a:t>
            </a:r>
            <a:r>
              <a:rPr lang="en-US" sz="2000" b="1" dirty="0">
                <a:solidFill>
                  <a:srgbClr val="921F07"/>
                </a:solidFill>
                <a:latin typeface="Courier New"/>
                <a:cs typeface="Courier New"/>
              </a:rPr>
              <a:t>__MAX_RECORDS__</a:t>
            </a:r>
            <a:endParaRPr lang="en-US" sz="2000" b="1" dirty="0" smtClean="0">
              <a:solidFill>
                <a:srgbClr val="921F07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.</a:t>
            </a:r>
            <a:r>
              <a:rPr lang="en-US" sz="2000" b="1" dirty="0">
                <a:latin typeface="Courier New"/>
                <a:cs typeface="Courier New"/>
              </a:rPr>
              <a:t>..</a:t>
            </a:r>
            <a:br>
              <a:rPr lang="en-US" sz="2000" b="1" dirty="0">
                <a:latin typeface="Courier New"/>
                <a:cs typeface="Courier New"/>
              </a:rPr>
            </a:br>
            <a:r>
              <a:rPr lang="en-US" sz="2000" b="1" dirty="0" err="1">
                <a:latin typeface="Courier New"/>
                <a:cs typeface="Courier New"/>
              </a:rPr>
              <a:t>subauthorities</a:t>
            </a:r>
            <a:r>
              <a:rPr lang="en-US" sz="2000" b="1" dirty="0" smtClean="0">
                <a:latin typeface="Courier New"/>
                <a:cs typeface="Courier New"/>
              </a:rPr>
              <a:t>: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</a:t>
            </a:r>
            <a:r>
              <a:rPr lang="en-US" sz="2000" b="1" dirty="0">
                <a:latin typeface="Courier New"/>
                <a:cs typeface="Courier New"/>
              </a:rPr>
              <a:t>replacement</a:t>
            </a:r>
            <a:r>
              <a:rPr lang="en-US" sz="2000" b="1" dirty="0" smtClean="0">
                <a:latin typeface="Courier New"/>
                <a:cs typeface="Courier New"/>
              </a:rPr>
              <a:t>: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  </a:t>
            </a:r>
            <a:r>
              <a:rPr lang="en-US" sz="2000" b="1" dirty="0">
                <a:latin typeface="Courier New"/>
                <a:cs typeface="Courier New"/>
              </a:rPr>
              <a:t>pattern:    </a:t>
            </a:r>
            <a:r>
              <a:rPr lang="en-US" sz="2000" b="1" dirty="0" smtClean="0">
                <a:latin typeface="Courier New"/>
                <a:cs typeface="Courier New"/>
              </a:rPr>
              <a:t>__SUB_AUTH__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  </a:t>
            </a:r>
            <a:r>
              <a:rPr lang="en-US" sz="2000" b="1" dirty="0">
                <a:latin typeface="Courier New"/>
                <a:cs typeface="Courier New"/>
              </a:rPr>
              <a:t>default:    "</a:t>
            </a:r>
            <a:r>
              <a:rPr lang="en-US" sz="2000" b="1" dirty="0" err="1">
                <a:latin typeface="Courier New"/>
                <a:cs typeface="Courier New"/>
              </a:rPr>
              <a:t>cql.any</a:t>
            </a:r>
            <a:r>
              <a:rPr lang="en-US" sz="2000" b="1" dirty="0" smtClean="0">
                <a:latin typeface="Courier New"/>
                <a:cs typeface="Courier New"/>
              </a:rPr>
              <a:t>"</a:t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</a:t>
            </a:r>
            <a:r>
              <a:rPr lang="en-US" sz="2000" b="1" dirty="0">
                <a:latin typeface="Courier New"/>
                <a:cs typeface="Courier New"/>
              </a:rPr>
              <a:t>topic:              </a:t>
            </a:r>
            <a:r>
              <a:rPr lang="en-US" sz="2000" b="1" dirty="0" err="1" smtClean="0">
                <a:latin typeface="Courier New"/>
                <a:cs typeface="Courier New"/>
              </a:rPr>
              <a:t>oclc.topic</a:t>
            </a:r>
            <a:r>
              <a:rPr lang="en-US" sz="2000" b="1" dirty="0" smtClean="0">
                <a:latin typeface="Courier New"/>
                <a:cs typeface="Courier New"/>
              </a:rPr>
              <a:t/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</a:t>
            </a:r>
            <a:r>
              <a:rPr lang="en-US" sz="2000" b="1" dirty="0">
                <a:latin typeface="Courier New"/>
                <a:cs typeface="Courier New"/>
              </a:rPr>
              <a:t>geographic:         </a:t>
            </a:r>
            <a:r>
              <a:rPr lang="en-US" sz="2000" b="1" dirty="0" err="1" smtClean="0">
                <a:latin typeface="Courier New"/>
                <a:cs typeface="Courier New"/>
              </a:rPr>
              <a:t>oclc.geographic</a:t>
            </a:r>
            <a:r>
              <a:rPr lang="en-US" sz="2000" b="1" dirty="0" smtClean="0">
                <a:latin typeface="Courier New"/>
                <a:cs typeface="Courier New"/>
              </a:rPr>
              <a:t/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</a:t>
            </a:r>
            <a:r>
              <a:rPr lang="en-US" sz="2000" b="1" dirty="0" err="1">
                <a:latin typeface="Courier New"/>
                <a:cs typeface="Courier New"/>
              </a:rPr>
              <a:t>event_name</a:t>
            </a:r>
            <a:r>
              <a:rPr lang="en-US" sz="2000" b="1" dirty="0">
                <a:latin typeface="Courier New"/>
                <a:cs typeface="Courier New"/>
              </a:rPr>
              <a:t>:         </a:t>
            </a:r>
            <a:r>
              <a:rPr lang="en-US" sz="2000" b="1" dirty="0" err="1" smtClean="0">
                <a:latin typeface="Courier New"/>
                <a:cs typeface="Courier New"/>
              </a:rPr>
              <a:t>oclc.eventName</a:t>
            </a:r>
            <a:r>
              <a:rPr lang="en-US" sz="2000" b="1" dirty="0" smtClean="0">
                <a:latin typeface="Courier New"/>
                <a:cs typeface="Courier New"/>
              </a:rPr>
              <a:t/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</a:t>
            </a:r>
            <a:r>
              <a:rPr lang="en-US" sz="2000" b="1" dirty="0" err="1">
                <a:latin typeface="Courier New"/>
                <a:cs typeface="Courier New"/>
              </a:rPr>
              <a:t>personal_name</a:t>
            </a:r>
            <a:r>
              <a:rPr lang="en-US" sz="2000" b="1" dirty="0">
                <a:latin typeface="Courier New"/>
                <a:cs typeface="Courier New"/>
              </a:rPr>
              <a:t>:      </a:t>
            </a:r>
            <a:r>
              <a:rPr lang="en-US" sz="2000" b="1" dirty="0" err="1" smtClean="0">
                <a:latin typeface="Courier New"/>
                <a:cs typeface="Courier New"/>
              </a:rPr>
              <a:t>oclc.personalName</a:t>
            </a:r>
            <a:r>
              <a:rPr lang="en-US" sz="2000" b="1" dirty="0" smtClean="0">
                <a:latin typeface="Courier New"/>
                <a:cs typeface="Courier New"/>
              </a:rPr>
              <a:t/>
            </a:r>
            <a:br>
              <a:rPr lang="en-US" sz="2000" b="1" dirty="0" smtClean="0">
                <a:latin typeface="Courier New"/>
                <a:cs typeface="Courier New"/>
              </a:rPr>
            </a:br>
            <a:r>
              <a:rPr lang="en-US" sz="2000" b="1" dirty="0" smtClean="0">
                <a:latin typeface="Courier New"/>
                <a:cs typeface="Courier New"/>
              </a:rPr>
              <a:t>    </a:t>
            </a:r>
            <a:r>
              <a:rPr lang="en-US" sz="2000" b="1" dirty="0" err="1">
                <a:latin typeface="Courier New"/>
                <a:cs typeface="Courier New"/>
              </a:rPr>
              <a:t>corporate_name</a:t>
            </a:r>
            <a:r>
              <a:rPr lang="en-US" sz="2000" b="1" dirty="0">
                <a:latin typeface="Courier New"/>
                <a:cs typeface="Courier New"/>
              </a:rPr>
              <a:t>:     </a:t>
            </a:r>
            <a:r>
              <a:rPr lang="en-US" sz="2000" b="1" dirty="0" err="1" smtClean="0">
                <a:latin typeface="Courier New"/>
                <a:cs typeface="Courier New"/>
              </a:rPr>
              <a:t>oclc.corporateName</a:t>
            </a:r>
            <a:endParaRPr lang="en-US" sz="20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894414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Demo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983615"/>
            <a:ext cx="7583488" cy="372674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access QA through app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000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2435</TotalTime>
  <Words>546</Words>
  <Application>Microsoft Macintosh PowerPoint</Application>
  <PresentationFormat>On-screen Show (4:3)</PresentationFormat>
  <Paragraphs>105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Precedent</vt:lpstr>
      <vt:lpstr>Questioning Authority Gem  and Linked Data</vt:lpstr>
      <vt:lpstr>Extending Questioning Authority</vt:lpstr>
      <vt:lpstr>Usage of Linked Data by Apps</vt:lpstr>
      <vt:lpstr>Ontologies Configured in QA Fork</vt:lpstr>
      <vt:lpstr>Two Approaches</vt:lpstr>
      <vt:lpstr>Configuring Term Search Minimal Configuration</vt:lpstr>
      <vt:lpstr>Configuring Term Search Configuration with Replacements</vt:lpstr>
      <vt:lpstr>Configuring Term Search Configuration with Sub-authorities</vt:lpstr>
      <vt:lpstr>Demo</vt:lpstr>
      <vt:lpstr>SEARCH RESULTS within Authority</vt:lpstr>
      <vt:lpstr>SEARCH RESULTS within Sub-authority</vt:lpstr>
      <vt:lpstr>Configuring Linked Data field</vt:lpstr>
      <vt:lpstr>Demo</vt:lpstr>
      <vt:lpstr>Challenges Connecting to Linked Data Sources</vt:lpstr>
      <vt:lpstr>Access Challenges</vt:lpstr>
      <vt:lpstr>Usage Challenges</vt:lpstr>
      <vt:lpstr>Continuing Work</vt:lpstr>
      <vt:lpstr>Open Work</vt:lpstr>
      <vt:lpstr>Open Work           (Continued)</vt:lpstr>
      <vt:lpstr>Discussion</vt:lpstr>
      <vt:lpstr>PowerPoint Presentation</vt:lpstr>
    </vt:vector>
  </TitlesOfParts>
  <Company>Albert R. Mann Library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Hydra::PCDM  and  Hydra::Works </dc:title>
  <dc:creator>Lynette Rayle</dc:creator>
  <cp:lastModifiedBy>Lynette Rayle</cp:lastModifiedBy>
  <cp:revision>137</cp:revision>
  <dcterms:created xsi:type="dcterms:W3CDTF">2015-08-25T17:51:14Z</dcterms:created>
  <dcterms:modified xsi:type="dcterms:W3CDTF">2016-11-15T15:08:06Z</dcterms:modified>
</cp:coreProperties>
</file>