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1" r:id="rId1"/>
  </p:sldMasterIdLst>
  <p:notesMasterIdLst>
    <p:notesMasterId r:id="rId15"/>
  </p:notesMasterIdLst>
  <p:handoutMasterIdLst>
    <p:handoutMasterId r:id="rId16"/>
  </p:handoutMasterIdLst>
  <p:sldIdLst>
    <p:sldId id="511" r:id="rId2"/>
    <p:sldId id="710" r:id="rId3"/>
    <p:sldId id="713" r:id="rId4"/>
    <p:sldId id="712" r:id="rId5"/>
    <p:sldId id="711" r:id="rId6"/>
    <p:sldId id="677" r:id="rId7"/>
    <p:sldId id="715" r:id="rId8"/>
    <p:sldId id="714" r:id="rId9"/>
    <p:sldId id="709" r:id="rId10"/>
    <p:sldId id="717" r:id="rId11"/>
    <p:sldId id="716" r:id="rId12"/>
    <p:sldId id="621" r:id="rId13"/>
    <p:sldId id="693" r:id="rId14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sz="2400" b="1" kern="1200">
        <a:solidFill>
          <a:schemeClr val="tx1"/>
        </a:solidFill>
        <a:latin typeface="Times" charset="0"/>
        <a:ea typeface="ＭＳ Ｐゴシック" charset="-128"/>
        <a:cs typeface="ＭＳ Ｐゴシック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8000"/>
    <a:srgbClr val="749FFF"/>
    <a:srgbClr val="8084FF"/>
    <a:srgbClr val="E8AFFF"/>
    <a:srgbClr val="D3BEFF"/>
    <a:srgbClr val="95A0FF"/>
    <a:srgbClr val="66CCFF"/>
    <a:srgbClr val="FFCC66"/>
    <a:srgbClr val="99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632" y="-20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-3336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0" hangingPunct="0">
              <a:defRPr sz="1200">
                <a:latin typeface="Times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0" hangingPunct="0">
              <a:defRPr sz="1200">
                <a:latin typeface="Times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CC084089-C230-8E4C-BA9C-CB40F0052F0C}" type="datetime1">
              <a:rPr lang="en-US"/>
              <a:pPr>
                <a:defRPr/>
              </a:pPr>
              <a:t>4/24/15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0" hangingPunct="0">
              <a:defRPr sz="1200">
                <a:latin typeface="Times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0" hangingPunct="0">
              <a:defRPr sz="1200">
                <a:latin typeface="Times" pitchFamily="-107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6F3FB845-4DD4-C34D-8A12-9ECC3D26C94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7832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="0">
                <a:latin typeface="Times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="0">
                <a:latin typeface="Times" pitchFamily="-112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BC0DFACD-B72E-0941-85BA-F22B5BD4B3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801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ＭＳ Ｐゴシック" pitchFamily="-112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112" charset="0"/>
        <a:ea typeface="ＭＳ Ｐゴシック" pitchFamily="-112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FFCB32-E13F-A149-A4C6-1C38A4B7343C}" type="slidenum">
              <a:rPr lang="en-US">
                <a:latin typeface="Times" charset="0"/>
                <a:ea typeface="ＭＳ Ｐゴシック" charset="-128"/>
                <a:cs typeface="ＭＳ Ｐゴシック" charset="-128"/>
              </a:rPr>
              <a:pPr/>
              <a:t>1</a:t>
            </a:fld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Fedora 3 was built</a:t>
            </a:r>
            <a:r>
              <a:rPr lang="en-US" baseline="0" dirty="0" smtClean="0"/>
              <a:t> from the ground up to support archival and preservation needs</a:t>
            </a:r>
            <a:r>
              <a:rPr lang="en-US" dirty="0" smtClean="0"/>
              <a:t> </a:t>
            </a:r>
          </a:p>
          <a:p>
            <a:r>
              <a:rPr lang="en-US" dirty="0" smtClean="0"/>
              <a:t>Fedora 4 took the decade</a:t>
            </a:r>
            <a:r>
              <a:rPr lang="en-US" baseline="0" dirty="0" smtClean="0"/>
              <a:t> of experience with Fedora 3 and applied best practice and standards developed in the broader internet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0DFACD-B72E-0941-85BA-F22B5BD4B37C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1929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Hydra is making</a:t>
            </a:r>
            <a:r>
              <a:rPr lang="en-US" baseline="0" dirty="0" smtClean="0"/>
              <a:t> the changes necessary to make it a linked data ready platform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C0DFACD-B72E-0941-85BA-F22B5BD4B37C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479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5DDFAF-6A62-AD4D-88FF-71CDB303DA71}" type="slidenum">
              <a:rPr lang="en-US">
                <a:latin typeface="Times" charset="0"/>
                <a:ea typeface="ＭＳ Ｐゴシック" charset="-128"/>
                <a:cs typeface="ＭＳ Ｐゴシック" charset="-128"/>
              </a:rPr>
              <a:pPr/>
              <a:t>6</a:t>
            </a:fld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1450" indent="-171450" eaLnBrk="0" hangingPunct="0">
              <a:lnSpc>
                <a:spcPct val="85000"/>
              </a:lnSpc>
              <a:spcBef>
                <a:spcPts val="1200"/>
              </a:spcBef>
              <a:buFont typeface="Arial"/>
              <a:buChar char="•"/>
              <a:defRPr/>
            </a:pPr>
            <a:r>
              <a:rPr lang="en-US" sz="1200" i="0" kern="1200" dirty="0" smtClean="0">
                <a:solidFill>
                  <a:schemeClr val="tx1"/>
                </a:solidFill>
                <a:latin typeface="Times" pitchFamily="-112" charset="0"/>
                <a:ea typeface="ＭＳ Ｐゴシック" pitchFamily="-112" charset="-128"/>
                <a:cs typeface="ＭＳ Ｐゴシック" pitchFamily="-112" charset="-128"/>
              </a:rPr>
              <a:t>Hydra leverages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Times" pitchFamily="-112" charset="0"/>
                <a:ea typeface="ＭＳ Ｐゴシック" pitchFamily="-112" charset="-128"/>
                <a:cs typeface="ＭＳ Ｐゴシック" pitchFamily="-112" charset="-128"/>
              </a:rPr>
              <a:t> the experience and insight of a diverse group of individuals across a diverse group of libraries, archives, museums, and other cultural heritage institutions.  This broader perspective accelerates development, improves functionality, and increases sustainability</a:t>
            </a:r>
            <a:endParaRPr lang="en-US" sz="1200" i="0" kern="1200" dirty="0" smtClean="0">
              <a:solidFill>
                <a:schemeClr val="tx1"/>
              </a:solidFill>
              <a:latin typeface="Times" pitchFamily="-112" charset="0"/>
              <a:ea typeface="ＭＳ Ｐゴシック" pitchFamily="-112" charset="-128"/>
              <a:cs typeface="ＭＳ Ｐゴシック" pitchFamily="-112" charset="-128"/>
            </a:endParaRPr>
          </a:p>
          <a:p>
            <a:pPr marL="171450" indent="-171450" eaLnBrk="0" hangingPunct="0">
              <a:lnSpc>
                <a:spcPct val="85000"/>
              </a:lnSpc>
              <a:spcBef>
                <a:spcPts val="1200"/>
              </a:spcBef>
              <a:buFont typeface="Arial"/>
              <a:buChar char="•"/>
              <a:defRPr/>
            </a:pPr>
            <a:r>
              <a:rPr lang="en-US" sz="1200" i="0" kern="1200" dirty="0" smtClean="0">
                <a:solidFill>
                  <a:schemeClr val="tx1"/>
                </a:solidFill>
                <a:latin typeface="Times" pitchFamily="-112" charset="0"/>
                <a:ea typeface="ＭＳ Ｐゴシック" pitchFamily="-112" charset="-128"/>
                <a:cs typeface="ＭＳ Ｐゴシック" pitchFamily="-112" charset="-128"/>
              </a:rPr>
              <a:t>Hydra is building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Times" pitchFamily="-112" charset="0"/>
                <a:ea typeface="ＭＳ Ｐゴシック" pitchFamily="-112" charset="-128"/>
                <a:cs typeface="ＭＳ Ｐゴシック" pitchFamily="-112" charset="-128"/>
              </a:rPr>
              <a:t> on a suite of widely adopted web standards in use both in and outside the library and cultural heritage community </a:t>
            </a:r>
          </a:p>
          <a:p>
            <a:pPr marL="628650" lvl="1" indent="-171450" eaLnBrk="0" hangingPunct="0">
              <a:lnSpc>
                <a:spcPct val="85000"/>
              </a:lnSpc>
              <a:spcBef>
                <a:spcPts val="1200"/>
              </a:spcBef>
              <a:buFont typeface="Arial"/>
              <a:buChar char="•"/>
              <a:defRPr/>
            </a:pPr>
            <a:r>
              <a:rPr lang="en-US" sz="1200" i="0" kern="1200" baseline="0" dirty="0" smtClean="0">
                <a:solidFill>
                  <a:schemeClr val="tx1"/>
                </a:solidFill>
                <a:latin typeface="Times" pitchFamily="-112" charset="0"/>
                <a:ea typeface="ＭＳ Ｐゴシック" pitchFamily="-112" charset="-128"/>
                <a:cs typeface="ＭＳ Ｐゴシック" pitchFamily="-112" charset="-128"/>
              </a:rPr>
              <a:t>This lets us take advantage of technologies and developments from a much broader community</a:t>
            </a:r>
          </a:p>
          <a:p>
            <a:pPr marL="628650" lvl="1" indent="-171450" eaLnBrk="0" hangingPunct="0">
              <a:lnSpc>
                <a:spcPct val="85000"/>
              </a:lnSpc>
              <a:spcBef>
                <a:spcPts val="1200"/>
              </a:spcBef>
              <a:buFont typeface="Arial"/>
              <a:buChar char="•"/>
              <a:defRPr/>
            </a:pPr>
            <a:r>
              <a:rPr lang="en-US" sz="1200" i="0" kern="1200" baseline="0" dirty="0" smtClean="0">
                <a:solidFill>
                  <a:schemeClr val="tx1"/>
                </a:solidFill>
                <a:latin typeface="Times" pitchFamily="-112" charset="0"/>
                <a:ea typeface="ＭＳ Ｐゴシック" pitchFamily="-112" charset="-128"/>
                <a:cs typeface="ＭＳ Ｐゴシック" pitchFamily="-112" charset="-128"/>
              </a:rPr>
              <a:t>This positions us to share our content with much broader communities</a:t>
            </a:r>
          </a:p>
          <a:p>
            <a:pPr marL="171450" lvl="0" indent="-171450" eaLnBrk="0" hangingPunct="0">
              <a:lnSpc>
                <a:spcPct val="85000"/>
              </a:lnSpc>
              <a:spcBef>
                <a:spcPts val="1200"/>
              </a:spcBef>
              <a:buFont typeface="Arial"/>
              <a:buChar char="•"/>
              <a:defRPr/>
            </a:pPr>
            <a:r>
              <a:rPr lang="en-US" sz="1200" i="0" kern="1200" baseline="0" dirty="0" smtClean="0">
                <a:solidFill>
                  <a:schemeClr val="tx1"/>
                </a:solidFill>
                <a:latin typeface="Times" pitchFamily="-112" charset="0"/>
                <a:ea typeface="ＭＳ Ｐゴシック" pitchFamily="-112" charset="-128"/>
                <a:cs typeface="ＭＳ Ｐゴシック" pitchFamily="-112" charset="-128"/>
              </a:rPr>
              <a:t>We’re at the cusp of a shift from </a:t>
            </a:r>
            <a:r>
              <a:rPr lang="en-US" sz="1200" i="0" kern="1200" baseline="0" dirty="0" err="1" smtClean="0">
                <a:solidFill>
                  <a:schemeClr val="tx1"/>
                </a:solidFill>
                <a:latin typeface="Times" pitchFamily="-112" charset="0"/>
                <a:ea typeface="ＭＳ Ｐゴシック" pitchFamily="-112" charset="-128"/>
                <a:cs typeface="ＭＳ Ｐゴシック" pitchFamily="-112" charset="-128"/>
              </a:rPr>
              <a:t>iindividualized</a:t>
            </a:r>
            <a:r>
              <a:rPr lang="en-US" sz="1200" i="0" kern="1200" baseline="0" dirty="0" smtClean="0">
                <a:solidFill>
                  <a:schemeClr val="tx1"/>
                </a:solidFill>
                <a:latin typeface="Times" pitchFamily="-112" charset="0"/>
                <a:ea typeface="ＭＳ Ｐゴシック" pitchFamily="-112" charset="-128"/>
                <a:cs typeface="ＭＳ Ｐゴシック" pitchFamily="-112" charset="-128"/>
              </a:rPr>
              <a:t> data exchange implementations to a suite of common, standards based tools that allow hydra to integrate with broader workflows and ecosystems</a:t>
            </a:r>
          </a:p>
          <a:p>
            <a:pPr marL="171450" lvl="0" indent="-171450" eaLnBrk="0" hangingPunct="0">
              <a:lnSpc>
                <a:spcPct val="85000"/>
              </a:lnSpc>
              <a:spcBef>
                <a:spcPts val="1200"/>
              </a:spcBef>
              <a:buFont typeface="Arial"/>
              <a:buChar char="•"/>
              <a:defRPr/>
            </a:pPr>
            <a:r>
              <a:rPr lang="en-US" sz="1200" i="0" kern="1200" baseline="0" dirty="0" smtClean="0">
                <a:solidFill>
                  <a:schemeClr val="tx1"/>
                </a:solidFill>
                <a:latin typeface="Times" pitchFamily="-112" charset="0"/>
                <a:ea typeface="ＭＳ Ｐゴシック" pitchFamily="-112" charset="-128"/>
                <a:cs typeface="ＭＳ Ｐゴシック" pitchFamily="-112" charset="-128"/>
              </a:rPr>
              <a:t>Hydra is in use to manage and deliver text, images, audio, video, specialized datasets, and arbitrary digital assets.  </a:t>
            </a:r>
            <a:endParaRPr lang="en-US" sz="1200" i="0" kern="1200" dirty="0" smtClean="0">
              <a:solidFill>
                <a:schemeClr val="tx1"/>
              </a:solidFill>
              <a:latin typeface="Times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F5DDFAF-6A62-AD4D-88FF-71CDB303DA71}" type="slidenum">
              <a:rPr lang="en-US">
                <a:latin typeface="Times" charset="0"/>
                <a:ea typeface="ＭＳ Ｐゴシック" charset="-128"/>
                <a:cs typeface="ＭＳ Ｐゴシック" charset="-128"/>
              </a:rPr>
              <a:pPr/>
              <a:t>9</a:t>
            </a:fld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342900" indent="-342900" eaLnBrk="0" hangingPunct="0">
              <a:lnSpc>
                <a:spcPct val="85000"/>
              </a:lnSpc>
              <a:spcBef>
                <a:spcPts val="1200"/>
              </a:spcBef>
              <a:buFont typeface="Arial"/>
              <a:buChar char="•"/>
              <a:defRPr/>
            </a:pPr>
            <a:r>
              <a:rPr lang="en-US" sz="1200" b="0" dirty="0" smtClean="0">
                <a:latin typeface="Franklin Gothic Book"/>
                <a:ea typeface="Franklin Gothic Medium" pitchFamily="-106" charset="0"/>
                <a:cs typeface="Franklin Gothic Book"/>
              </a:rPr>
              <a:t>Not just an HTML presentation of your content, and not</a:t>
            </a:r>
            <a:r>
              <a:rPr lang="en-US" sz="1200" b="0" baseline="0" dirty="0" smtClean="0">
                <a:latin typeface="Franklin Gothic Book"/>
                <a:ea typeface="Franklin Gothic Medium" pitchFamily="-106" charset="0"/>
                <a:cs typeface="Franklin Gothic Book"/>
              </a:rPr>
              <a:t> just XML – </a:t>
            </a:r>
            <a:r>
              <a:rPr lang="en-US" sz="1200" b="0" baseline="0" dirty="0" err="1" smtClean="0">
                <a:latin typeface="Franklin Gothic Book"/>
                <a:ea typeface="Franklin Gothic Medium" pitchFamily="-106" charset="0"/>
                <a:cs typeface="Franklin Gothic Book"/>
              </a:rPr>
              <a:t>jsonld</a:t>
            </a:r>
            <a:r>
              <a:rPr lang="en-US" sz="1200" b="0" baseline="0" dirty="0" smtClean="0">
                <a:latin typeface="Franklin Gothic Book"/>
                <a:ea typeface="Franklin Gothic Medium" pitchFamily="-106" charset="0"/>
                <a:cs typeface="Franklin Gothic Book"/>
              </a:rPr>
              <a:t>, turtle, </a:t>
            </a:r>
            <a:r>
              <a:rPr lang="en-US" sz="1200" b="0" baseline="0" dirty="0" err="1" smtClean="0">
                <a:latin typeface="Franklin Gothic Book"/>
                <a:ea typeface="Franklin Gothic Medium" pitchFamily="-106" charset="0"/>
                <a:cs typeface="Franklin Gothic Book"/>
              </a:rPr>
              <a:t>ntriples</a:t>
            </a:r>
            <a:r>
              <a:rPr lang="en-US" sz="1200" b="0" baseline="0" dirty="0" smtClean="0">
                <a:latin typeface="Franklin Gothic Book"/>
                <a:ea typeface="Franklin Gothic Medium" pitchFamily="-106" charset="0"/>
                <a:cs typeface="Franklin Gothic Book"/>
              </a:rPr>
              <a:t>, </a:t>
            </a:r>
            <a:r>
              <a:rPr lang="en-US" sz="1200" b="0" baseline="0" dirty="0" err="1" smtClean="0">
                <a:latin typeface="Franklin Gothic Book"/>
                <a:ea typeface="Franklin Gothic Medium" pitchFamily="-106" charset="0"/>
                <a:cs typeface="Franklin Gothic Book"/>
              </a:rPr>
              <a:t>rdfa</a:t>
            </a:r>
            <a:r>
              <a:rPr lang="en-US" sz="1200" b="0" baseline="0" dirty="0" smtClean="0">
                <a:latin typeface="Franklin Gothic Book"/>
                <a:ea typeface="Franklin Gothic Medium" pitchFamily="-106" charset="0"/>
                <a:cs typeface="Franklin Gothic Book"/>
              </a:rPr>
              <a:t>, </a:t>
            </a:r>
            <a:r>
              <a:rPr lang="en-US" sz="1200" b="0" baseline="0" dirty="0" err="1" smtClean="0">
                <a:latin typeface="Franklin Gothic Book"/>
                <a:ea typeface="Franklin Gothic Medium" pitchFamily="-106" charset="0"/>
                <a:cs typeface="Franklin Gothic Book"/>
              </a:rPr>
              <a:t>rdf</a:t>
            </a:r>
            <a:r>
              <a:rPr lang="en-US" sz="1200" b="0" baseline="0" dirty="0" smtClean="0">
                <a:latin typeface="Franklin Gothic Book"/>
                <a:ea typeface="Franklin Gothic Medium" pitchFamily="-106" charset="0"/>
                <a:cs typeface="Franklin Gothic Book"/>
              </a:rPr>
              <a:t>-xml</a:t>
            </a:r>
          </a:p>
          <a:p>
            <a:pPr marL="342900" indent="-342900" eaLnBrk="0" hangingPunct="0">
              <a:lnSpc>
                <a:spcPct val="85000"/>
              </a:lnSpc>
              <a:spcBef>
                <a:spcPts val="1200"/>
              </a:spcBef>
              <a:buFont typeface="Arial"/>
              <a:buChar char="•"/>
              <a:defRPr/>
            </a:pPr>
            <a:r>
              <a:rPr lang="en-US" sz="1200" b="0" baseline="0" dirty="0" smtClean="0">
                <a:latin typeface="Franklin Gothic Book"/>
                <a:ea typeface="Franklin Gothic Medium" pitchFamily="-106" charset="0"/>
                <a:cs typeface="Franklin Gothic Book"/>
              </a:rPr>
              <a:t>Based on open world assumptions – the object URI is authoritative (and suggests who owns it), but anyone can make additional assertions about it.  Encourages shared knowledge</a:t>
            </a:r>
          </a:p>
          <a:p>
            <a:pPr marL="342900" indent="-342900" eaLnBrk="0" hangingPunct="0">
              <a:lnSpc>
                <a:spcPct val="85000"/>
              </a:lnSpc>
              <a:spcBef>
                <a:spcPts val="1200"/>
              </a:spcBef>
              <a:buFont typeface="Arial"/>
              <a:buChar char="•"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Times" pitchFamily="-112" charset="0"/>
                <a:ea typeface="ＭＳ Ｐゴシック" pitchFamily="-112" charset="-128"/>
                <a:cs typeface="ＭＳ Ｐゴシック" pitchFamily="-112" charset="-128"/>
              </a:rPr>
              <a:t>The Open Archives Initiative Protocol for Metadata Harvesting (referred to as the OAI-PMH in the remainder of this document) provides an application-independent interoperability framework based on </a:t>
            </a:r>
            <a:r>
              <a:rPr lang="en-US" sz="1200" i="1" kern="1200" dirty="0" smtClean="0">
                <a:solidFill>
                  <a:schemeClr val="tx1"/>
                </a:solidFill>
                <a:latin typeface="Times" pitchFamily="-112" charset="0"/>
                <a:ea typeface="ＭＳ Ｐゴシック" pitchFamily="-112" charset="-128"/>
                <a:cs typeface="ＭＳ Ｐゴシック" pitchFamily="-112" charset="-128"/>
              </a:rPr>
              <a:t>metadata harvesting</a:t>
            </a:r>
            <a:r>
              <a:rPr lang="en-US" sz="1200" i="0" kern="1200" dirty="0" smtClean="0">
                <a:solidFill>
                  <a:schemeClr val="tx1"/>
                </a:solidFill>
                <a:latin typeface="Times" pitchFamily="-112" charset="0"/>
                <a:ea typeface="ＭＳ Ｐゴシック" pitchFamily="-112" charset="-128"/>
                <a:cs typeface="ＭＳ Ｐゴシック" pitchFamily="-112" charset="-128"/>
              </a:rPr>
              <a:t>.  - from http://</a:t>
            </a:r>
            <a:r>
              <a:rPr lang="en-US" sz="1200" i="0" kern="1200" dirty="0" err="1" smtClean="0">
                <a:solidFill>
                  <a:schemeClr val="tx1"/>
                </a:solidFill>
                <a:latin typeface="Times" pitchFamily="-112" charset="0"/>
                <a:ea typeface="ＭＳ Ｐゴシック" pitchFamily="-112" charset="-128"/>
                <a:cs typeface="ＭＳ Ｐゴシック" pitchFamily="-112" charset="-128"/>
              </a:rPr>
              <a:t>www.openarchives.org</a:t>
            </a:r>
            <a:r>
              <a:rPr lang="en-US" sz="1200" i="0" kern="1200" dirty="0" smtClean="0">
                <a:solidFill>
                  <a:schemeClr val="tx1"/>
                </a:solidFill>
                <a:latin typeface="Times" pitchFamily="-112" charset="0"/>
                <a:ea typeface="ＭＳ Ｐゴシック" pitchFamily="-112" charset="-128"/>
                <a:cs typeface="ＭＳ Ｐゴシック" pitchFamily="-112" charset="-128"/>
              </a:rPr>
              <a:t>/OAI/</a:t>
            </a:r>
            <a:r>
              <a:rPr lang="en-US" sz="1200" i="0" kern="1200" dirty="0" err="1" smtClean="0">
                <a:solidFill>
                  <a:schemeClr val="tx1"/>
                </a:solidFill>
                <a:latin typeface="Times" pitchFamily="-112" charset="0"/>
                <a:ea typeface="ＭＳ Ｐゴシック" pitchFamily="-112" charset="-128"/>
                <a:cs typeface="ＭＳ Ｐゴシック" pitchFamily="-112" charset="-128"/>
              </a:rPr>
              <a:t>openarchivesprotocol.html</a:t>
            </a:r>
            <a:r>
              <a:rPr lang="en-US" sz="1200" i="0" kern="1200" dirty="0" smtClean="0">
                <a:solidFill>
                  <a:schemeClr val="tx1"/>
                </a:solidFill>
                <a:latin typeface="Times" pitchFamily="-112" charset="0"/>
                <a:ea typeface="ＭＳ Ｐゴシック" pitchFamily="-112" charset="-128"/>
                <a:cs typeface="ＭＳ Ｐゴシック" pitchFamily="-112" charset="-128"/>
              </a:rPr>
              <a:t> </a:t>
            </a:r>
            <a:br>
              <a:rPr lang="en-US" sz="1200" i="0" kern="1200" dirty="0" smtClean="0">
                <a:solidFill>
                  <a:schemeClr val="tx1"/>
                </a:solidFill>
                <a:latin typeface="Times" pitchFamily="-112" charset="0"/>
                <a:ea typeface="ＭＳ Ｐゴシック" pitchFamily="-112" charset="-128"/>
                <a:cs typeface="ＭＳ Ｐゴシック" pitchFamily="-112" charset="-128"/>
              </a:rPr>
            </a:br>
            <a:r>
              <a:rPr lang="en-US" sz="1200" kern="1200" dirty="0" smtClean="0">
                <a:solidFill>
                  <a:schemeClr val="tx1"/>
                </a:solidFill>
                <a:latin typeface="Times" pitchFamily="-112" charset="0"/>
                <a:ea typeface="ＭＳ Ｐゴシック" pitchFamily="-112" charset="-128"/>
                <a:cs typeface="ＭＳ Ｐゴシック" pitchFamily="-112" charset="-128"/>
              </a:rPr>
              <a:t>RDF is intended for situations in which information on the Web needs to be processed by applications, rather than being only displayed to people. RDF provides a common framework for expressing this information so it can be exchanged between applications without loss of meaning.  - </a:t>
            </a:r>
            <a:r>
              <a:rPr lang="es-ES_tradnl" sz="1200" kern="1200" dirty="0" smtClean="0">
                <a:solidFill>
                  <a:schemeClr val="tx1"/>
                </a:solidFill>
                <a:latin typeface="Times" pitchFamily="-112" charset="0"/>
                <a:ea typeface="ＭＳ Ｐゴシック" pitchFamily="-112" charset="-128"/>
                <a:cs typeface="ＭＳ Ｐゴシック" pitchFamily="-112" charset="-128"/>
              </a:rPr>
              <a:t>http://www.w3.org/TR/2014/NOTE-rdf11-primer-20140225/ </a:t>
            </a:r>
            <a:endParaRPr lang="en-US" sz="1200" i="0" kern="1200" dirty="0" smtClean="0">
              <a:solidFill>
                <a:schemeClr val="tx1"/>
              </a:solidFill>
              <a:latin typeface="Times" pitchFamily="-112" charset="0"/>
              <a:ea typeface="ＭＳ Ｐゴシック" pitchFamily="-112" charset="-128"/>
              <a:cs typeface="ＭＳ Ｐゴシック" pitchFamily="-112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EC576D-028F-C74B-8306-7186E7681CAF}" type="slidenum">
              <a:rPr lang="en-US">
                <a:latin typeface="Times" charset="0"/>
                <a:ea typeface="ＭＳ Ｐゴシック" charset="-128"/>
                <a:cs typeface="ＭＳ Ｐゴシック" charset="-128"/>
              </a:rPr>
              <a:pPr/>
              <a:t>13</a:t>
            </a:fld>
            <a:endParaRPr lang="en-US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>
              <a:latin typeface="Times" charset="0"/>
              <a:ea typeface="ＭＳ Ｐゴシック" charset="-128"/>
              <a:cs typeface="ＭＳ Ｐゴシック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Open Repositories 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6, 2010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267200" y="6096000"/>
            <a:ext cx="685800" cy="53149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277654-B11F-F443-9ED9-11A557A3513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8F677F1-DDCE-B14B-BD63-FF42704574D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978080-434E-7349-B75E-0A0864F445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B3D4AC-6AA5-4140-A1FD-2913A4FFE79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F066D9-80A7-964D-8B1B-F28A993BBC0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F2341F-44C0-0449-BBC9-7E506AF9D7D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ADEC3E-7004-0C49-9BBF-C3B84012EB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46E37F-CF81-8F4A-8832-E4514622277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33FD7C-324C-F443-B6FB-81E6856C6E8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541936-AA23-614B-A0FF-DA182CCA72C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A7B3817-B95D-424E-8523-46B7E5EB848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4267200" y="6096000"/>
            <a:ext cx="685800" cy="53149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vimeo.com/36752317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.org/TR/rdf11-concepts/" TargetMode="External"/><Relationship Id="rId4" Type="http://schemas.openxmlformats.org/officeDocument/2006/relationships/hyperlink" Target="https://dvcs.w3.org/hg/ldpwg/raw-file/default/ldp-primer/ldp-primer.html" TargetMode="External"/><Relationship Id="rId5" Type="http://schemas.openxmlformats.org/officeDocument/2006/relationships/hyperlink" Target="http://www.w3.org/wiki/WebAccessControl" TargetMode="External"/><Relationship Id="rId6" Type="http://schemas.openxmlformats.org/officeDocument/2006/relationships/hyperlink" Target="http://modeshape.jboss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gif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2743200" y="2133600"/>
            <a:ext cx="3352800" cy="2598420"/>
          </a:xfrm>
          <a:prstGeom prst="rect">
            <a:avLst/>
          </a:prstGeom>
        </p:spPr>
      </p:pic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457200" y="838200"/>
            <a:ext cx="83820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4800" b="0" i="1" cap="small" dirty="0" smtClean="0">
                <a:latin typeface="Franklin Gothic Medium"/>
                <a:cs typeface="Franklin Gothic Medium"/>
              </a:rPr>
              <a:t>Hydra Technical Directions:</a:t>
            </a:r>
            <a:br>
              <a:rPr lang="en-US" sz="4800" b="0" i="1" cap="small" dirty="0" smtClean="0">
                <a:latin typeface="Franklin Gothic Medium"/>
                <a:cs typeface="Franklin Gothic Medium"/>
              </a:rPr>
            </a:br>
            <a:r>
              <a:rPr lang="en-US" sz="3600" b="0" i="1" cap="small" dirty="0" smtClean="0">
                <a:latin typeface="Franklin Gothic Medium"/>
                <a:cs typeface="Franklin Gothic Medium"/>
              </a:rPr>
              <a:t>Linked Data, Fedora 4, etc.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4038600" y="6019800"/>
            <a:ext cx="1143000" cy="6096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" pitchFamily="-112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457200" y="4876800"/>
            <a:ext cx="81534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numCol="1">
            <a:prstTxWarp prst="textNoShape">
              <a:avLst/>
            </a:prstTxWarp>
            <a:spAutoFit/>
          </a:bodyPr>
          <a:lstStyle/>
          <a:p>
            <a:pPr indent="114300" algn="ctr" eaLnBrk="0" hangingPunct="0"/>
            <a:r>
              <a:rPr lang="en-US" sz="2000" b="0" dirty="0" smtClean="0">
                <a:latin typeface="Franklin Gothic Medium"/>
                <a:cs typeface="Franklin Gothic Medium"/>
              </a:rPr>
              <a:t>Mark </a:t>
            </a:r>
            <a:r>
              <a:rPr lang="en-US" sz="2000" b="0" dirty="0" err="1" smtClean="0">
                <a:latin typeface="Franklin Gothic Medium"/>
                <a:cs typeface="Franklin Gothic Medium"/>
              </a:rPr>
              <a:t>Bussey</a:t>
            </a:r>
            <a:endParaRPr lang="en-US" sz="2000" b="0" dirty="0" smtClean="0">
              <a:latin typeface="Franklin Gothic Medium"/>
              <a:cs typeface="Franklin Gothic Medium"/>
            </a:endParaRPr>
          </a:p>
          <a:p>
            <a:pPr indent="114300" algn="ctr" eaLnBrk="0" hangingPunct="0"/>
            <a:r>
              <a:rPr lang="en-US" sz="2000" b="0" dirty="0" smtClean="0">
                <a:latin typeface="Franklin Gothic Medium"/>
                <a:cs typeface="Franklin Gothic Medium"/>
              </a:rPr>
              <a:t>Chief Information </a:t>
            </a:r>
            <a:r>
              <a:rPr lang="en-US" sz="2000" b="0" dirty="0" err="1" smtClean="0">
                <a:latin typeface="Franklin Gothic Medium"/>
                <a:cs typeface="Franklin Gothic Medium"/>
              </a:rPr>
              <a:t>Leafblower</a:t>
            </a:r>
            <a:endParaRPr lang="en-US" sz="2000" b="0" dirty="0" smtClean="0">
              <a:latin typeface="Franklin Gothic Medium"/>
              <a:cs typeface="Franklin Gothic Medium"/>
            </a:endParaRPr>
          </a:p>
        </p:txBody>
      </p:sp>
      <p:pic>
        <p:nvPicPr>
          <p:cNvPr id="2" name="Picture 1" descr="DCE Initial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5638800"/>
            <a:ext cx="2987040" cy="558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Europeana</a:t>
            </a:r>
            <a:r>
              <a:rPr lang="en-US" dirty="0" smtClean="0"/>
              <a:t> LOD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the link below to view the video: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>
                <a:hlinkClick r:id="rId2"/>
              </a:rPr>
              <a:t>Linked Open Data - What is it?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0390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Hydra to-</a:t>
            </a:r>
            <a:r>
              <a:rPr lang="en-US" dirty="0" smtClean="0"/>
              <a:t>date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3200" b="1" dirty="0"/>
              <a:t>Sharable </a:t>
            </a:r>
            <a:r>
              <a:rPr lang="en-US" sz="3200" b="1" dirty="0" smtClean="0"/>
              <a:t>Code</a:t>
            </a:r>
          </a:p>
          <a:p>
            <a:endParaRPr lang="en-US" dirty="0"/>
          </a:p>
          <a:p>
            <a:r>
              <a:rPr lang="en-US" dirty="0"/>
              <a:t>Hydra from-</a:t>
            </a:r>
            <a:r>
              <a:rPr lang="en-US" dirty="0" smtClean="0"/>
              <a:t>here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3200" b="1" dirty="0"/>
              <a:t>Shared Code + Sharable Content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831630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9600" y="1661160"/>
            <a:ext cx="5384800" cy="430784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2960245" y="6091535"/>
            <a:ext cx="3223509" cy="461665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marL="1092200" indent="-1092200" eaLnBrk="0" hangingPunct="0">
              <a:spcBef>
                <a:spcPts val="1200"/>
              </a:spcBef>
            </a:pPr>
            <a:r>
              <a:rPr lang="en-US" b="0" dirty="0">
                <a:latin typeface="Franklin Gothic Medium" charset="0"/>
                <a:ea typeface="Franklin Gothic Medium" charset="0"/>
                <a:cs typeface="Franklin Gothic Medium" charset="0"/>
              </a:rPr>
              <a:t>http://</a:t>
            </a:r>
            <a:r>
              <a:rPr lang="en-US" b="0" dirty="0" err="1">
                <a:latin typeface="Franklin Gothic Medium" charset="0"/>
                <a:ea typeface="Franklin Gothic Medium" charset="0"/>
                <a:cs typeface="Franklin Gothic Medium" charset="0"/>
              </a:rPr>
              <a:t>projecthydra.org</a:t>
            </a:r>
            <a:endParaRPr lang="en-US" b="0" dirty="0">
              <a:latin typeface="Franklin Gothic Medium" charset="0"/>
              <a:ea typeface="Franklin Gothic Medium" charset="0"/>
              <a:cs typeface="Franklin Gothic Medium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0100" y="762000"/>
            <a:ext cx="7543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rgbClr val="D1282E"/>
                </a:solidFill>
                <a:latin typeface="Franklin Gothic Medium"/>
                <a:cs typeface="Franklin Gothic Medium"/>
              </a:rPr>
              <a:t>Thank You</a:t>
            </a:r>
            <a:endParaRPr lang="en-US" sz="3600" dirty="0">
              <a:solidFill>
                <a:srgbClr val="D1282E"/>
              </a:solidFill>
              <a:latin typeface="Franklin Gothic Medium"/>
              <a:cs typeface="Franklin Gothic Medium"/>
            </a:endParaRPr>
          </a:p>
        </p:txBody>
      </p:sp>
    </p:spTree>
    <p:extLst>
      <p:ext uri="{BB962C8B-B14F-4D97-AF65-F5344CB8AC3E}">
        <p14:creationId xmlns:p14="http://schemas.microsoft.com/office/powerpoint/2010/main" val="5146028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33400" y="639763"/>
            <a:ext cx="7848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0" dirty="0" smtClean="0">
                <a:solidFill>
                  <a:srgbClr val="D1282E"/>
                </a:solidFill>
                <a:latin typeface="Franklin Gothic Medium" charset="0"/>
              </a:rPr>
              <a:t>Resources</a:t>
            </a:r>
            <a:endParaRPr lang="en-US" sz="3200" b="0" dirty="0">
              <a:solidFill>
                <a:srgbClr val="D1282E"/>
              </a:solidFill>
              <a:latin typeface="Franklin Gothic Medium" charset="0"/>
            </a:endParaRPr>
          </a:p>
        </p:txBody>
      </p:sp>
      <p:sp>
        <p:nvSpPr>
          <p:cNvPr id="26628" name="Rectangle 6"/>
          <p:cNvSpPr>
            <a:spLocks noChangeArrowheads="1"/>
          </p:cNvSpPr>
          <p:nvPr/>
        </p:nvSpPr>
        <p:spPr bwMode="auto">
          <a:xfrm>
            <a:off x="838200" y="1376094"/>
            <a:ext cx="77724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 eaLnBrk="0" hangingPunct="0">
              <a:spcAft>
                <a:spcPts val="1200"/>
              </a:spcAft>
              <a:buFontTx/>
              <a:buChar char="•"/>
            </a:pPr>
            <a:r>
              <a:rPr lang="en-US" sz="2800" b="0" dirty="0" smtClean="0">
                <a:latin typeface="Franklin Gothic Medium" charset="0"/>
                <a:ea typeface="Franklin Gothic Medium" charset="0"/>
                <a:cs typeface="Franklin Gothic Medium" charset="0"/>
              </a:rPr>
              <a:t>RDF Primer:</a:t>
            </a:r>
            <a:r>
              <a:rPr lang="en-US" sz="2800" b="0" dirty="0">
                <a:latin typeface="Franklin Gothic Medium" charset="0"/>
                <a:ea typeface="Franklin Gothic Medium" charset="0"/>
                <a:cs typeface="Franklin Gothic Medium" charset="0"/>
              </a:rPr>
              <a:t/>
            </a:r>
            <a:br>
              <a:rPr lang="en-US" sz="2800" b="0" dirty="0">
                <a:latin typeface="Franklin Gothic Medium" charset="0"/>
                <a:ea typeface="Franklin Gothic Medium" charset="0"/>
                <a:cs typeface="Franklin Gothic Medium" charset="0"/>
              </a:rPr>
            </a:br>
            <a:r>
              <a:rPr lang="en-US" sz="1600" b="0" dirty="0">
                <a:solidFill>
                  <a:schemeClr val="tx2"/>
                </a:solidFill>
                <a:latin typeface="Franklin Gothic Medium" charset="0"/>
                <a:ea typeface="Franklin Gothic Medium" charset="0"/>
                <a:cs typeface="Franklin Gothic Medium" charset="0"/>
                <a:hlinkClick r:id="rId3"/>
              </a:rPr>
              <a:t>http://www.w3.org/TR/rdf11-concepts</a:t>
            </a:r>
            <a:r>
              <a:rPr lang="en-US" sz="1600" b="0" dirty="0" smtClean="0">
                <a:solidFill>
                  <a:schemeClr val="tx2"/>
                </a:solidFill>
                <a:latin typeface="Franklin Gothic Medium" charset="0"/>
                <a:ea typeface="Franklin Gothic Medium" charset="0"/>
                <a:cs typeface="Franklin Gothic Medium" charset="0"/>
                <a:hlinkClick r:id="rId3"/>
              </a:rPr>
              <a:t>/</a:t>
            </a:r>
            <a:r>
              <a:rPr lang="en-US" sz="1600" b="0" dirty="0" smtClean="0">
                <a:solidFill>
                  <a:schemeClr val="tx2"/>
                </a:solidFill>
                <a:latin typeface="Franklin Gothic Medium" charset="0"/>
                <a:ea typeface="Franklin Gothic Medium" charset="0"/>
                <a:cs typeface="Franklin Gothic Medium" charset="0"/>
              </a:rPr>
              <a:t> </a:t>
            </a:r>
          </a:p>
          <a:p>
            <a:pPr marL="342900" indent="-342900" eaLnBrk="0" hangingPunct="0">
              <a:spcAft>
                <a:spcPts val="600"/>
              </a:spcAft>
              <a:buFontTx/>
              <a:buChar char="•"/>
            </a:pPr>
            <a:r>
              <a:rPr lang="en-US" sz="2800" b="0" dirty="0" smtClean="0">
                <a:latin typeface="Franklin Gothic Medium" charset="0"/>
                <a:ea typeface="Franklin Gothic Medium" charset="0"/>
                <a:cs typeface="Franklin Gothic Medium" charset="0"/>
              </a:rPr>
              <a:t>LDP Primer:</a:t>
            </a:r>
            <a:r>
              <a:rPr lang="en-US" sz="2800" b="0" dirty="0">
                <a:latin typeface="Franklin Gothic Medium" charset="0"/>
                <a:ea typeface="Franklin Gothic Medium" charset="0"/>
                <a:cs typeface="Franklin Gothic Medium" charset="0"/>
              </a:rPr>
              <a:t/>
            </a:r>
            <a:br>
              <a:rPr lang="en-US" sz="2800" b="0" dirty="0">
                <a:latin typeface="Franklin Gothic Medium" charset="0"/>
                <a:ea typeface="Franklin Gothic Medium" charset="0"/>
                <a:cs typeface="Franklin Gothic Medium" charset="0"/>
              </a:rPr>
            </a:br>
            <a:r>
              <a:rPr lang="en-US" sz="1600" b="0" dirty="0">
                <a:latin typeface="Franklin Gothic Medium" charset="0"/>
                <a:ea typeface="Franklin Gothic Medium" charset="0"/>
                <a:cs typeface="Franklin Gothic Medium" charset="0"/>
                <a:hlinkClick r:id="rId4"/>
              </a:rPr>
              <a:t>https://dvcs.w3.org/hg/ldpwg/raw-file/default/ldp-primer/ldp-</a:t>
            </a:r>
            <a:r>
              <a:rPr lang="en-US" sz="1600" b="0" dirty="0" smtClean="0">
                <a:latin typeface="Franklin Gothic Medium" charset="0"/>
                <a:ea typeface="Franklin Gothic Medium" charset="0"/>
                <a:cs typeface="Franklin Gothic Medium" charset="0"/>
                <a:hlinkClick r:id="rId4"/>
              </a:rPr>
              <a:t>primer.html</a:t>
            </a:r>
            <a:endParaRPr lang="en-US" sz="1600" b="0" dirty="0" smtClean="0">
              <a:latin typeface="Franklin Gothic Medium" charset="0"/>
              <a:ea typeface="Franklin Gothic Medium" charset="0"/>
              <a:cs typeface="Franklin Gothic Medium" charset="0"/>
            </a:endParaRPr>
          </a:p>
          <a:p>
            <a:pPr marL="342900" indent="-342900" eaLnBrk="0" hangingPunct="0">
              <a:spcAft>
                <a:spcPts val="600"/>
              </a:spcAft>
              <a:buFontTx/>
              <a:buChar char="•"/>
            </a:pPr>
            <a:r>
              <a:rPr lang="en-US" sz="2800" b="0" dirty="0" smtClean="0">
                <a:latin typeface="Franklin Gothic Medium" charset="0"/>
                <a:ea typeface="Franklin Gothic Medium" charset="0"/>
                <a:cs typeface="Franklin Gothic Medium" charset="0"/>
              </a:rPr>
              <a:t>Web Access Controls</a:t>
            </a:r>
            <a:r>
              <a:rPr lang="en-US" sz="2800" b="0" dirty="0">
                <a:latin typeface="Franklin Gothic Medium" charset="0"/>
                <a:ea typeface="Franklin Gothic Medium" charset="0"/>
                <a:cs typeface="Franklin Gothic Medium" charset="0"/>
              </a:rPr>
              <a:t/>
            </a:r>
            <a:br>
              <a:rPr lang="en-US" sz="2800" b="0" dirty="0">
                <a:latin typeface="Franklin Gothic Medium" charset="0"/>
                <a:ea typeface="Franklin Gothic Medium" charset="0"/>
                <a:cs typeface="Franklin Gothic Medium" charset="0"/>
              </a:rPr>
            </a:br>
            <a:r>
              <a:rPr lang="en-US" sz="1600" b="0" dirty="0">
                <a:latin typeface="Franklin Gothic Medium" charset="0"/>
                <a:ea typeface="Franklin Gothic Medium" charset="0"/>
                <a:cs typeface="Franklin Gothic Medium" charset="0"/>
                <a:hlinkClick r:id="rId5"/>
              </a:rPr>
              <a:t>http://www.w3.org/wiki/</a:t>
            </a:r>
            <a:r>
              <a:rPr lang="en-US" sz="1600" b="0" dirty="0" smtClean="0">
                <a:latin typeface="Franklin Gothic Medium" charset="0"/>
                <a:ea typeface="Franklin Gothic Medium" charset="0"/>
                <a:cs typeface="Franklin Gothic Medium" charset="0"/>
                <a:hlinkClick r:id="rId5"/>
              </a:rPr>
              <a:t>WebAccessControl</a:t>
            </a:r>
            <a:endParaRPr lang="en-US" sz="1600" b="0" dirty="0" smtClean="0">
              <a:latin typeface="Franklin Gothic Medium" charset="0"/>
              <a:ea typeface="Franklin Gothic Medium" charset="0"/>
              <a:cs typeface="Franklin Gothic Medium" charset="0"/>
            </a:endParaRPr>
          </a:p>
          <a:p>
            <a:pPr marL="342900" indent="-342900" eaLnBrk="0" hangingPunct="0">
              <a:spcAft>
                <a:spcPts val="600"/>
              </a:spcAft>
              <a:buFontTx/>
              <a:buChar char="•"/>
            </a:pPr>
            <a:r>
              <a:rPr lang="en-US" sz="2800" b="0" dirty="0" err="1" smtClean="0">
                <a:latin typeface="Franklin Gothic Medium" charset="0"/>
                <a:ea typeface="Franklin Gothic Medium" charset="0"/>
                <a:cs typeface="Franklin Gothic Medium" charset="0"/>
              </a:rPr>
              <a:t>Modeshape</a:t>
            </a:r>
            <a:r>
              <a:rPr lang="en-US" sz="2800" b="0" dirty="0">
                <a:latin typeface="Franklin Gothic Medium" charset="0"/>
                <a:ea typeface="Franklin Gothic Medium" charset="0"/>
                <a:cs typeface="Franklin Gothic Medium" charset="0"/>
              </a:rPr>
              <a:t/>
            </a:r>
            <a:br>
              <a:rPr lang="en-US" sz="2800" b="0" dirty="0">
                <a:latin typeface="Franklin Gothic Medium" charset="0"/>
                <a:ea typeface="Franklin Gothic Medium" charset="0"/>
                <a:cs typeface="Franklin Gothic Medium" charset="0"/>
              </a:rPr>
            </a:br>
            <a:r>
              <a:rPr lang="en-US" sz="1600" b="0" dirty="0">
                <a:latin typeface="Franklin Gothic Medium" charset="0"/>
                <a:ea typeface="Franklin Gothic Medium" charset="0"/>
                <a:cs typeface="Franklin Gothic Medium" charset="0"/>
                <a:hlinkClick r:id="rId6"/>
              </a:rPr>
              <a:t>http://</a:t>
            </a:r>
            <a:r>
              <a:rPr lang="en-US" sz="1600" b="0" dirty="0" smtClean="0">
                <a:latin typeface="Franklin Gothic Medium" charset="0"/>
                <a:ea typeface="Franklin Gothic Medium" charset="0"/>
                <a:cs typeface="Franklin Gothic Medium" charset="0"/>
                <a:hlinkClick r:id="rId6"/>
              </a:rPr>
              <a:t>modeshape.jboss.org</a:t>
            </a:r>
            <a:r>
              <a:rPr lang="en-US" sz="1600" b="0" smtClean="0">
                <a:latin typeface="Franklin Gothic Medium" charset="0"/>
                <a:ea typeface="Franklin Gothic Medium" charset="0"/>
                <a:cs typeface="Franklin Gothic Medium" charset="0"/>
              </a:rPr>
              <a:t> </a:t>
            </a:r>
            <a:endParaRPr lang="en-US" sz="1600" b="0" dirty="0" smtClean="0">
              <a:latin typeface="Franklin Gothic Medium" charset="0"/>
              <a:ea typeface="Franklin Gothic Medium" charset="0"/>
              <a:cs typeface="Franklin Gothic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4981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View of Hydra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400"/>
              </a:spcAft>
            </a:pPr>
            <a:endParaRPr lang="en-US" sz="1050" dirty="0" smtClean="0"/>
          </a:p>
          <a:p>
            <a:pPr>
              <a:spcAft>
                <a:spcPts val="2400"/>
              </a:spcAft>
            </a:pPr>
            <a:r>
              <a:rPr lang="en-US" sz="3600" dirty="0" smtClean="0"/>
              <a:t>Preserve</a:t>
            </a:r>
            <a:r>
              <a:rPr lang="en-US" sz="3600" dirty="0"/>
              <a:t>	</a:t>
            </a:r>
            <a:endParaRPr lang="en-US" sz="3600" dirty="0" smtClean="0"/>
          </a:p>
        </p:txBody>
      </p:sp>
      <p:pic>
        <p:nvPicPr>
          <p:cNvPr id="4" name="Picture 3" descr="fedora_logo_10i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133600"/>
            <a:ext cx="2438400" cy="84328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276600" y="5105400"/>
            <a:ext cx="16764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572000" y="5105400"/>
            <a:ext cx="20574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096000" y="5105400"/>
            <a:ext cx="20574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22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View of Hydra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400"/>
              </a:spcAft>
            </a:pPr>
            <a:endParaRPr lang="en-US" sz="1050" dirty="0" smtClean="0"/>
          </a:p>
          <a:p>
            <a:pPr>
              <a:spcAft>
                <a:spcPts val="2400"/>
              </a:spcAft>
            </a:pPr>
            <a:r>
              <a:rPr lang="en-US" sz="3600" dirty="0" smtClean="0"/>
              <a:t>Preserve</a:t>
            </a:r>
            <a:r>
              <a:rPr lang="en-US" sz="3600" dirty="0"/>
              <a:t>	</a:t>
            </a:r>
            <a:endParaRPr lang="en-US" sz="3600" dirty="0" smtClean="0"/>
          </a:p>
          <a:p>
            <a:pPr>
              <a:spcAft>
                <a:spcPts val="2400"/>
              </a:spcAft>
            </a:pPr>
            <a:r>
              <a:rPr lang="en-US" sz="3600" dirty="0" smtClean="0"/>
              <a:t>Discover	</a:t>
            </a:r>
          </a:p>
        </p:txBody>
      </p:sp>
      <p:pic>
        <p:nvPicPr>
          <p:cNvPr id="4" name="Picture 3" descr="fedora_logo_10i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133600"/>
            <a:ext cx="2438400" cy="843281"/>
          </a:xfrm>
          <a:prstGeom prst="rect">
            <a:avLst/>
          </a:prstGeom>
        </p:spPr>
      </p:pic>
      <p:pic>
        <p:nvPicPr>
          <p:cNvPr id="5" name="Picture 4" descr="blacklight-logo-h500-transparent-white-tex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048000"/>
            <a:ext cx="27432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377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View of Hydra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400"/>
              </a:spcAft>
            </a:pPr>
            <a:endParaRPr lang="en-US" sz="1050" dirty="0" smtClean="0"/>
          </a:p>
          <a:p>
            <a:pPr>
              <a:spcAft>
                <a:spcPts val="2400"/>
              </a:spcAft>
            </a:pPr>
            <a:r>
              <a:rPr lang="en-US" sz="3600" dirty="0" smtClean="0"/>
              <a:t>Preserve</a:t>
            </a:r>
            <a:r>
              <a:rPr lang="en-US" sz="3600" dirty="0"/>
              <a:t>	</a:t>
            </a:r>
            <a:endParaRPr lang="en-US" sz="3600" dirty="0" smtClean="0"/>
          </a:p>
          <a:p>
            <a:pPr>
              <a:spcAft>
                <a:spcPts val="2400"/>
              </a:spcAft>
            </a:pPr>
            <a:r>
              <a:rPr lang="en-US" sz="3600" dirty="0" smtClean="0"/>
              <a:t>Discover	</a:t>
            </a:r>
          </a:p>
          <a:p>
            <a:pPr>
              <a:spcAft>
                <a:spcPts val="2400"/>
              </a:spcAft>
            </a:pPr>
            <a:r>
              <a:rPr lang="en-US" sz="3600" dirty="0" smtClean="0"/>
              <a:t>Manage	 </a:t>
            </a:r>
            <a:endParaRPr lang="en-US" sz="3600" dirty="0"/>
          </a:p>
        </p:txBody>
      </p:sp>
      <p:pic>
        <p:nvPicPr>
          <p:cNvPr id="4" name="Picture 3" descr="fedora_logo_10i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00" y="2133600"/>
            <a:ext cx="2438400" cy="843281"/>
          </a:xfrm>
          <a:prstGeom prst="rect">
            <a:avLst/>
          </a:prstGeom>
        </p:spPr>
      </p:pic>
      <p:pic>
        <p:nvPicPr>
          <p:cNvPr id="5" name="Picture 4" descr="blacklight-logo-h500-transparent-white-tex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3048000"/>
            <a:ext cx="2743200" cy="914400"/>
          </a:xfrm>
          <a:prstGeom prst="rect">
            <a:avLst/>
          </a:prstGeom>
        </p:spPr>
      </p:pic>
      <p:pic>
        <p:nvPicPr>
          <p:cNvPr id="6" name="Picture 5" descr="projecthydra_logo_h400_white_bg copy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4114800"/>
            <a:ext cx="28575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25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View of Hydra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2400"/>
              </a:spcAft>
            </a:pPr>
            <a:endParaRPr lang="en-US" sz="1050" dirty="0" smtClean="0"/>
          </a:p>
          <a:p>
            <a:pPr>
              <a:spcAft>
                <a:spcPts val="2400"/>
              </a:spcAft>
            </a:pPr>
            <a:r>
              <a:rPr lang="en-US" sz="3600" dirty="0" smtClean="0"/>
              <a:t>Preserve</a:t>
            </a:r>
            <a:r>
              <a:rPr lang="en-US" sz="3600" dirty="0"/>
              <a:t>	</a:t>
            </a:r>
            <a:endParaRPr lang="en-US" sz="3600" dirty="0" smtClean="0"/>
          </a:p>
          <a:p>
            <a:pPr>
              <a:spcAft>
                <a:spcPts val="2400"/>
              </a:spcAft>
            </a:pPr>
            <a:r>
              <a:rPr lang="en-US" sz="3600" dirty="0" smtClean="0"/>
              <a:t>Discover	</a:t>
            </a:r>
          </a:p>
          <a:p>
            <a:pPr>
              <a:spcAft>
                <a:spcPts val="2400"/>
              </a:spcAft>
            </a:pPr>
            <a:r>
              <a:rPr lang="en-US" sz="3600" dirty="0" smtClean="0"/>
              <a:t>Manage	</a:t>
            </a:r>
          </a:p>
          <a:p>
            <a:pPr>
              <a:spcAft>
                <a:spcPts val="2400"/>
              </a:spcAft>
            </a:pPr>
            <a:r>
              <a:rPr lang="en-US" sz="3600" dirty="0" smtClean="0"/>
              <a:t>Share </a:t>
            </a:r>
            <a:endParaRPr lang="en-US" sz="3600" dirty="0"/>
          </a:p>
        </p:txBody>
      </p:sp>
      <p:pic>
        <p:nvPicPr>
          <p:cNvPr id="7" name="Picture 6" descr="fedora_logo_10i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200" y="5105400"/>
            <a:ext cx="2438400" cy="84328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3276600" y="5105400"/>
            <a:ext cx="16764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pic>
        <p:nvPicPr>
          <p:cNvPr id="8" name="Picture 7" descr="blacklight-logo-h500-transparent-white-text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5029200"/>
            <a:ext cx="2743200" cy="91440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572000" y="5105400"/>
            <a:ext cx="20574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9" name="Picture 8" descr="projecthydra_logo_h400_white_bg copy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5400" y="5105400"/>
            <a:ext cx="2857500" cy="76200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6096000" y="5105400"/>
            <a:ext cx="2057400" cy="8382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pic>
        <p:nvPicPr>
          <p:cNvPr id="14" name="Picture 13" descr="rdf_w3c_icon.128.gif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29200"/>
            <a:ext cx="842962" cy="9144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352800" y="5257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✚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648200" y="5257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✚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172200" y="52578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Zapf Dingbats"/>
                <a:ea typeface="Zapf Dingbats"/>
                <a:cs typeface="Zapf Dingbats"/>
                <a:sym typeface="Zapf Dingbats"/>
              </a:rPr>
              <a:t>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811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533400" y="639763"/>
            <a:ext cx="7848600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0" dirty="0" smtClean="0">
                <a:solidFill>
                  <a:srgbClr val="D1282E"/>
                </a:solidFill>
                <a:latin typeface="Franklin Gothic Medium" charset="0"/>
              </a:rPr>
              <a:t>Where Hydra Is Headed</a:t>
            </a:r>
            <a:endParaRPr lang="en-US" b="0" dirty="0">
              <a:latin typeface="Franklin Gothic Medium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62000" y="2057400"/>
            <a:ext cx="7467600" cy="359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 eaLnBrk="0" hangingPunct="0">
              <a:lnSpc>
                <a:spcPct val="85000"/>
              </a:lnSpc>
              <a:spcBef>
                <a:spcPts val="1200"/>
              </a:spcBef>
              <a:buFont typeface="Arial"/>
              <a:buChar char="•"/>
              <a:defRPr/>
            </a:pPr>
            <a:r>
              <a:rPr lang="en-US" sz="2800" b="0" dirty="0" smtClean="0">
                <a:latin typeface="Franklin Gothic Book"/>
                <a:ea typeface="Franklin Gothic Medium" pitchFamily="-106" charset="0"/>
                <a:cs typeface="Franklin Gothic Book"/>
              </a:rPr>
              <a:t>Continued collaboration &amp; Recycling</a:t>
            </a:r>
          </a:p>
          <a:p>
            <a:pPr marL="342900" indent="-342900" eaLnBrk="0" hangingPunct="0">
              <a:lnSpc>
                <a:spcPct val="85000"/>
              </a:lnSpc>
              <a:spcBef>
                <a:spcPts val="1200"/>
              </a:spcBef>
              <a:buFont typeface="Arial"/>
              <a:buChar char="•"/>
              <a:defRPr/>
            </a:pPr>
            <a:endParaRPr lang="en-US" sz="2800" b="0" dirty="0" smtClean="0">
              <a:latin typeface="Franklin Gothic Book"/>
              <a:ea typeface="Franklin Gothic Medium" pitchFamily="-106" charset="0"/>
              <a:cs typeface="Franklin Gothic Book"/>
            </a:endParaRPr>
          </a:p>
          <a:p>
            <a:pPr marL="342900" indent="-342900" eaLnBrk="0" hangingPunct="0">
              <a:lnSpc>
                <a:spcPct val="85000"/>
              </a:lnSpc>
              <a:spcBef>
                <a:spcPts val="1200"/>
              </a:spcBef>
              <a:buFont typeface="Arial"/>
              <a:buChar char="•"/>
              <a:defRPr/>
            </a:pPr>
            <a:r>
              <a:rPr lang="en-US" sz="2800" b="0" dirty="0" smtClean="0">
                <a:latin typeface="Franklin Gothic Book"/>
                <a:ea typeface="Franklin Gothic Medium" pitchFamily="-106" charset="0"/>
                <a:cs typeface="Franklin Gothic Book"/>
              </a:rPr>
              <a:t>Web-scale standards – RDF, WAC, IIIF, etc.</a:t>
            </a:r>
          </a:p>
          <a:p>
            <a:pPr marL="342900" indent="-342900" eaLnBrk="0" hangingPunct="0">
              <a:lnSpc>
                <a:spcPct val="85000"/>
              </a:lnSpc>
              <a:spcBef>
                <a:spcPts val="1200"/>
              </a:spcBef>
              <a:buFont typeface="Arial"/>
              <a:buChar char="•"/>
              <a:defRPr/>
            </a:pPr>
            <a:endParaRPr lang="en-US" sz="2800" b="0" dirty="0">
              <a:latin typeface="Franklin Gothic Book"/>
              <a:ea typeface="Franklin Gothic Medium" pitchFamily="-106" charset="0"/>
              <a:cs typeface="Franklin Gothic Book"/>
            </a:endParaRPr>
          </a:p>
          <a:p>
            <a:pPr marL="342900" indent="-342900" eaLnBrk="0" hangingPunct="0">
              <a:lnSpc>
                <a:spcPct val="85000"/>
              </a:lnSpc>
              <a:spcBef>
                <a:spcPts val="1200"/>
              </a:spcBef>
              <a:buFont typeface="Arial"/>
              <a:buChar char="•"/>
              <a:defRPr/>
            </a:pPr>
            <a:r>
              <a:rPr lang="en-US" sz="2800" b="0" dirty="0" smtClean="0">
                <a:latin typeface="Franklin Gothic Book"/>
                <a:ea typeface="Franklin Gothic Medium" pitchFamily="-106" charset="0"/>
                <a:cs typeface="Franklin Gothic Book"/>
              </a:rPr>
              <a:t>(Portland) Common Data Model - PCDM</a:t>
            </a:r>
          </a:p>
          <a:p>
            <a:pPr marL="342900" indent="-342900" eaLnBrk="0" hangingPunct="0">
              <a:lnSpc>
                <a:spcPct val="85000"/>
              </a:lnSpc>
              <a:spcBef>
                <a:spcPts val="1200"/>
              </a:spcBef>
              <a:buFont typeface="Arial"/>
              <a:buChar char="•"/>
              <a:defRPr/>
            </a:pPr>
            <a:endParaRPr lang="en-US" sz="2800" b="0" dirty="0" smtClean="0">
              <a:latin typeface="Franklin Gothic Book"/>
              <a:ea typeface="Franklin Gothic Medium" pitchFamily="-106" charset="0"/>
              <a:cs typeface="Franklin Gothic Book"/>
            </a:endParaRPr>
          </a:p>
          <a:p>
            <a:pPr marL="342900" indent="-342900" eaLnBrk="0" hangingPunct="0">
              <a:lnSpc>
                <a:spcPct val="85000"/>
              </a:lnSpc>
              <a:spcBef>
                <a:spcPts val="1200"/>
              </a:spcBef>
              <a:buFont typeface="Arial"/>
              <a:buChar char="•"/>
              <a:defRPr/>
            </a:pPr>
            <a:r>
              <a:rPr lang="en-US" sz="2800" b="0" dirty="0" smtClean="0">
                <a:latin typeface="Franklin Gothic Book"/>
                <a:ea typeface="Franklin Gothic Medium" pitchFamily="-106" charset="0"/>
                <a:cs typeface="Franklin Gothic Book"/>
              </a:rPr>
              <a:t>Linked Data</a:t>
            </a:r>
          </a:p>
        </p:txBody>
      </p:sp>
    </p:spTree>
    <p:extLst>
      <p:ext uri="{BB962C8B-B14F-4D97-AF65-F5344CB8AC3E}">
        <p14:creationId xmlns:p14="http://schemas.microsoft.com/office/powerpoint/2010/main" val="18822109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Broad Internet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Europeana</a:t>
            </a:r>
            <a:r>
              <a:rPr lang="en-US" dirty="0"/>
              <a:t> &amp; DPLA metadata profiles</a:t>
            </a:r>
          </a:p>
          <a:p>
            <a:r>
              <a:rPr lang="en-US" dirty="0" smtClean="0"/>
              <a:t>Fedora 4 on </a:t>
            </a:r>
            <a:r>
              <a:rPr lang="en-US" dirty="0" err="1" smtClean="0"/>
              <a:t>Modeshape</a:t>
            </a:r>
            <a:r>
              <a:rPr lang="en-US" dirty="0" smtClean="0"/>
              <a:t> </a:t>
            </a:r>
            <a:r>
              <a:rPr lang="en-US" dirty="0" err="1" smtClean="0"/>
              <a:t>datastore</a:t>
            </a:r>
            <a:endParaRPr lang="en-US" dirty="0" smtClean="0"/>
          </a:p>
          <a:p>
            <a:r>
              <a:rPr lang="en-US" dirty="0"/>
              <a:t>IIIF Integrations – client &amp; server</a:t>
            </a:r>
          </a:p>
          <a:p>
            <a:r>
              <a:rPr lang="en-US" dirty="0" smtClean="0"/>
              <a:t>Increased Shared Vocabulary support</a:t>
            </a:r>
          </a:p>
          <a:p>
            <a:r>
              <a:rPr lang="en-US" dirty="0" smtClean="0"/>
              <a:t>PCDM implementation based on LDP</a:t>
            </a:r>
          </a:p>
          <a:p>
            <a:r>
              <a:rPr lang="en-US" dirty="0" smtClean="0"/>
              <a:t>RDF </a:t>
            </a:r>
            <a:r>
              <a:rPr lang="en-US" dirty="0"/>
              <a:t>to support Linked Data</a:t>
            </a:r>
          </a:p>
          <a:p>
            <a:r>
              <a:rPr lang="en-US" dirty="0"/>
              <a:t>Resource sync</a:t>
            </a:r>
          </a:p>
          <a:p>
            <a:r>
              <a:rPr lang="en-US" dirty="0" smtClean="0"/>
              <a:t>W3C Access Controls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33664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&amp; Recycling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Audio + Video – HydraDAM2</a:t>
            </a:r>
          </a:p>
          <a:p>
            <a:pPr lvl="1"/>
            <a:r>
              <a:rPr lang="en-US" dirty="0" smtClean="0"/>
              <a:t> WGBH + Indiana University project to extract and share features between </a:t>
            </a:r>
            <a:r>
              <a:rPr lang="en-US" dirty="0" err="1" smtClean="0"/>
              <a:t>HydraDAM</a:t>
            </a:r>
            <a:r>
              <a:rPr lang="en-US" dirty="0" smtClean="0"/>
              <a:t> (management focus) and Avalon (distribution)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Spotlight + </a:t>
            </a:r>
            <a:r>
              <a:rPr lang="en-US" dirty="0" err="1" smtClean="0"/>
              <a:t>Sufia</a:t>
            </a:r>
            <a:endParaRPr lang="en-US" dirty="0"/>
          </a:p>
          <a:p>
            <a:pPr lvl="1"/>
            <a:r>
              <a:rPr lang="en-US" dirty="0" smtClean="0"/>
              <a:t>Yale University + DCE project to allow creation of exhibits using self-deposit content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Spotlight + Avalon</a:t>
            </a:r>
          </a:p>
          <a:p>
            <a:pPr lvl="1"/>
            <a:r>
              <a:rPr lang="en-US" dirty="0" smtClean="0"/>
              <a:t>Indiana University + DCE project to allow creations of exhibits based on audio and video content from Avalon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“Turnkey” Hydra</a:t>
            </a:r>
          </a:p>
          <a:p>
            <a:pPr lvl="1"/>
            <a:r>
              <a:rPr lang="en-US" dirty="0" smtClean="0"/>
              <a:t>DPLA + </a:t>
            </a:r>
            <a:r>
              <a:rPr lang="en-US" dirty="0" err="1" smtClean="0"/>
              <a:t>DuraSpace</a:t>
            </a:r>
            <a:r>
              <a:rPr lang="en-US" dirty="0" smtClean="0"/>
              <a:t> + Stanford project to produce a feature complete easy to deploy hydra-head</a:t>
            </a:r>
          </a:p>
        </p:txBody>
      </p:sp>
    </p:spTree>
    <p:extLst>
      <p:ext uri="{BB962C8B-B14F-4D97-AF65-F5344CB8AC3E}">
        <p14:creationId xmlns:p14="http://schemas.microsoft.com/office/powerpoint/2010/main" val="4067670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533400" y="639763"/>
            <a:ext cx="7848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3200" b="0" dirty="0" smtClean="0">
                <a:solidFill>
                  <a:srgbClr val="D1282E"/>
                </a:solidFill>
                <a:latin typeface="Franklin Gothic Medium" charset="0"/>
              </a:rPr>
              <a:t>Why Linked Data In Libraries</a:t>
            </a:r>
            <a:r>
              <a:rPr lang="en-US" sz="3200" b="0" dirty="0" smtClean="0">
                <a:latin typeface="Franklin Gothic Medium" charset="0"/>
              </a:rPr>
              <a:t/>
            </a:r>
            <a:br>
              <a:rPr lang="en-US" sz="3200" b="0" dirty="0" smtClean="0">
                <a:latin typeface="Franklin Gothic Medium" charset="0"/>
              </a:rPr>
            </a:br>
            <a:r>
              <a:rPr lang="en-US" b="0" dirty="0" smtClean="0">
                <a:latin typeface="Franklin Gothic Medium" charset="0"/>
              </a:rPr>
              <a:t>(from a technology standpoint)</a:t>
            </a:r>
            <a:endParaRPr lang="en-US" b="0" dirty="0">
              <a:latin typeface="Franklin Gothic Medium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762000" y="2057400"/>
            <a:ext cx="7467600" cy="3340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342900" indent="-342900" eaLnBrk="0" hangingPunct="0">
              <a:lnSpc>
                <a:spcPct val="85000"/>
              </a:lnSpc>
              <a:spcBef>
                <a:spcPts val="1200"/>
              </a:spcBef>
              <a:buFont typeface="Arial"/>
              <a:buChar char="•"/>
              <a:defRPr/>
            </a:pPr>
            <a:r>
              <a:rPr lang="en-US" sz="2800" b="0" dirty="0" smtClean="0">
                <a:latin typeface="Franklin Gothic Book"/>
                <a:ea typeface="Franklin Gothic Medium" pitchFamily="-106" charset="0"/>
                <a:cs typeface="Franklin Gothic Book"/>
              </a:rPr>
              <a:t>Human </a:t>
            </a:r>
            <a:r>
              <a:rPr lang="en-US" sz="2800" b="0" i="1" dirty="0" smtClean="0">
                <a:latin typeface="Franklin Gothic Book"/>
                <a:ea typeface="Franklin Gothic Medium" pitchFamily="-106" charset="0"/>
                <a:cs typeface="Franklin Gothic Book"/>
              </a:rPr>
              <a:t>and</a:t>
            </a:r>
            <a:r>
              <a:rPr lang="en-US" sz="2800" b="0" dirty="0" smtClean="0">
                <a:latin typeface="Franklin Gothic Book"/>
                <a:ea typeface="Franklin Gothic Medium" pitchFamily="-106" charset="0"/>
                <a:cs typeface="Franklin Gothic Book"/>
              </a:rPr>
              <a:t> Machine friendly</a:t>
            </a:r>
            <a:br>
              <a:rPr lang="en-US" sz="2800" b="0" dirty="0" smtClean="0">
                <a:latin typeface="Franklin Gothic Book"/>
                <a:ea typeface="Franklin Gothic Medium" pitchFamily="-106" charset="0"/>
                <a:cs typeface="Franklin Gothic Book"/>
              </a:rPr>
            </a:br>
            <a:r>
              <a:rPr lang="en-US" sz="2800" b="0" dirty="0" smtClean="0">
                <a:latin typeface="Franklin Gothic Book"/>
                <a:ea typeface="Franklin Gothic Medium" pitchFamily="-106" charset="0"/>
                <a:cs typeface="Franklin Gothic Book"/>
              </a:rPr>
              <a:t> </a:t>
            </a:r>
            <a:br>
              <a:rPr lang="en-US" sz="2800" b="0" dirty="0" smtClean="0">
                <a:latin typeface="Franklin Gothic Book"/>
                <a:ea typeface="Franklin Gothic Medium" pitchFamily="-106" charset="0"/>
                <a:cs typeface="Franklin Gothic Book"/>
              </a:rPr>
            </a:br>
            <a:endParaRPr lang="en-US" sz="2800" b="0" dirty="0" smtClean="0">
              <a:latin typeface="Franklin Gothic Book"/>
              <a:ea typeface="Franklin Gothic Medium" pitchFamily="-106" charset="0"/>
              <a:cs typeface="Franklin Gothic Book"/>
            </a:endParaRPr>
          </a:p>
          <a:p>
            <a:pPr marL="342900" indent="-342900" eaLnBrk="0" hangingPunct="0">
              <a:lnSpc>
                <a:spcPct val="85000"/>
              </a:lnSpc>
              <a:spcBef>
                <a:spcPts val="1200"/>
              </a:spcBef>
              <a:buFont typeface="Arial"/>
              <a:buChar char="•"/>
              <a:defRPr/>
            </a:pPr>
            <a:r>
              <a:rPr lang="en-US" sz="2800" b="0" dirty="0" smtClean="0">
                <a:latin typeface="Franklin Gothic Book"/>
                <a:ea typeface="Franklin Gothic Medium" pitchFamily="-106" charset="0"/>
                <a:cs typeface="Franklin Gothic Book"/>
              </a:rPr>
              <a:t>Web of knowledge vs. Repository silos</a:t>
            </a:r>
            <a:br>
              <a:rPr lang="en-US" sz="2800" b="0" dirty="0" smtClean="0">
                <a:latin typeface="Franklin Gothic Book"/>
                <a:ea typeface="Franklin Gothic Medium" pitchFamily="-106" charset="0"/>
                <a:cs typeface="Franklin Gothic Book"/>
              </a:rPr>
            </a:br>
            <a:r>
              <a:rPr lang="en-US" sz="2800" b="0" dirty="0" smtClean="0">
                <a:latin typeface="Franklin Gothic Book"/>
                <a:ea typeface="Franklin Gothic Medium" pitchFamily="-106" charset="0"/>
                <a:cs typeface="Franklin Gothic Book"/>
              </a:rPr>
              <a:t/>
            </a:r>
            <a:br>
              <a:rPr lang="en-US" sz="2800" b="0" dirty="0" smtClean="0">
                <a:latin typeface="Franklin Gothic Book"/>
                <a:ea typeface="Franklin Gothic Medium" pitchFamily="-106" charset="0"/>
                <a:cs typeface="Franklin Gothic Book"/>
              </a:rPr>
            </a:br>
            <a:endParaRPr lang="en-US" sz="2800" b="0" dirty="0" smtClean="0">
              <a:latin typeface="Franklin Gothic Book"/>
              <a:ea typeface="Franklin Gothic Medium" pitchFamily="-106" charset="0"/>
              <a:cs typeface="Franklin Gothic Book"/>
            </a:endParaRPr>
          </a:p>
          <a:p>
            <a:pPr marL="342900" indent="-342900" eaLnBrk="0" hangingPunct="0">
              <a:lnSpc>
                <a:spcPct val="85000"/>
              </a:lnSpc>
              <a:spcBef>
                <a:spcPts val="1200"/>
              </a:spcBef>
              <a:buFont typeface="Arial"/>
              <a:buChar char="•"/>
              <a:defRPr/>
            </a:pPr>
            <a:r>
              <a:rPr lang="en-US" sz="2800" b="0" dirty="0" smtClean="0">
                <a:latin typeface="Franklin Gothic Book"/>
                <a:ea typeface="Franklin Gothic Medium" pitchFamily="-106" charset="0"/>
                <a:cs typeface="Franklin Gothic Book"/>
              </a:rPr>
              <a:t>Just a continuation of OAI PMH principles*</a:t>
            </a:r>
            <a:br>
              <a:rPr lang="en-US" sz="2800" b="0" dirty="0" smtClean="0">
                <a:latin typeface="Franklin Gothic Book"/>
                <a:ea typeface="Franklin Gothic Medium" pitchFamily="-106" charset="0"/>
                <a:cs typeface="Franklin Gothic Book"/>
              </a:rPr>
            </a:br>
            <a:r>
              <a:rPr lang="en-US" sz="2800" b="0" dirty="0" smtClean="0">
                <a:latin typeface="Franklin Gothic Book"/>
                <a:ea typeface="Franklin Gothic Medium" pitchFamily="-106" charset="0"/>
                <a:cs typeface="Franklin Gothic Book"/>
              </a:rPr>
              <a:t>	</a:t>
            </a:r>
            <a:r>
              <a:rPr lang="en-US" sz="2000" b="0" dirty="0" smtClean="0">
                <a:latin typeface="Franklin Gothic Book"/>
                <a:ea typeface="Franklin Gothic Medium" pitchFamily="-106" charset="0"/>
                <a:cs typeface="Franklin Gothic Book"/>
              </a:rPr>
              <a:t>*but using w3c standards</a:t>
            </a:r>
            <a:endParaRPr lang="en-US" sz="1050" b="0" i="1" dirty="0" smtClean="0">
              <a:latin typeface="Franklin Gothic Medium" pitchFamily="-106" charset="0"/>
              <a:ea typeface="Franklin Gothic Medium" pitchFamily="-106" charset="0"/>
              <a:cs typeface="Franklin Gothic Medium" pitchFamily="-10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938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3">
      <a:dk1>
        <a:srgbClr val="000000"/>
      </a:dk1>
      <a:lt1>
        <a:srgbClr val="FFFFFF"/>
      </a:lt1>
      <a:dk2>
        <a:srgbClr val="CA2F0A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354581"/>
      </a:hlink>
      <a:folHlink>
        <a:srgbClr val="627CE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26460</TotalTime>
  <Words>481</Words>
  <Application>Microsoft Macintosh PowerPoint</Application>
  <PresentationFormat>On-screen Show (4:3)</PresentationFormat>
  <Paragraphs>89</Paragraphs>
  <Slides>13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Clarity</vt:lpstr>
      <vt:lpstr>PowerPoint Presentation</vt:lpstr>
      <vt:lpstr>My View of Hydra</vt:lpstr>
      <vt:lpstr>My View of Hydra</vt:lpstr>
      <vt:lpstr>My View of Hydra</vt:lpstr>
      <vt:lpstr>My View of Hydra</vt:lpstr>
      <vt:lpstr>PowerPoint Presentation</vt:lpstr>
      <vt:lpstr>Broad Internet Standards</vt:lpstr>
      <vt:lpstr>Collaboration &amp; Recycling</vt:lpstr>
      <vt:lpstr>PowerPoint Presentation</vt:lpstr>
      <vt:lpstr>Europeana LOD Overview</vt:lpstr>
      <vt:lpstr>In Summary</vt:lpstr>
      <vt:lpstr>PowerPoint Presentation</vt:lpstr>
      <vt:lpstr>PowerPoint Presentation</vt:lpstr>
    </vt:vector>
  </TitlesOfParts>
  <Company>Stanford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SULAIR Application Development Overview</dc:title>
  <dc:creator>Tom Cramer</dc:creator>
  <cp:lastModifiedBy>Mark Bussey</cp:lastModifiedBy>
  <cp:revision>568</cp:revision>
  <cp:lastPrinted>2009-03-13T16:04:00Z</cp:lastPrinted>
  <dcterms:created xsi:type="dcterms:W3CDTF">2010-11-02T22:33:16Z</dcterms:created>
  <dcterms:modified xsi:type="dcterms:W3CDTF">2015-04-24T05:16:08Z</dcterms:modified>
</cp:coreProperties>
</file>