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0" r:id="rId2"/>
    <p:sldId id="288" r:id="rId3"/>
    <p:sldId id="289" r:id="rId4"/>
    <p:sldId id="295" r:id="rId5"/>
    <p:sldId id="291" r:id="rId6"/>
    <p:sldId id="292" r:id="rId7"/>
    <p:sldId id="294" r:id="rId8"/>
    <p:sldId id="298" r:id="rId9"/>
    <p:sldId id="297" r:id="rId10"/>
    <p:sldId id="296" r:id="rId11"/>
    <p:sldId id="300" r:id="rId12"/>
    <p:sldId id="302" r:id="rId13"/>
    <p:sldId id="299" r:id="rId14"/>
    <p:sldId id="293" r:id="rId15"/>
    <p:sldId id="301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81C8"/>
    <a:srgbClr val="105B9D"/>
    <a:srgbClr val="C8D323"/>
    <a:srgbClr val="91A23D"/>
    <a:srgbClr val="FFD200"/>
    <a:srgbClr val="D4BA6B"/>
    <a:srgbClr val="F05125"/>
    <a:srgbClr val="AE2B30"/>
    <a:srgbClr val="808285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94668" autoAdjust="0"/>
  </p:normalViewPr>
  <p:slideViewPr>
    <p:cSldViewPr snapToObjects="1">
      <p:cViewPr>
        <p:scale>
          <a:sx n="100" d="100"/>
          <a:sy n="100" d="100"/>
        </p:scale>
        <p:origin x="-1304" y="-80"/>
      </p:cViewPr>
      <p:guideLst>
        <p:guide orient="horz" pos="4222"/>
        <p:guide orient="horz" pos="1150"/>
        <p:guide orient="horz" pos="696"/>
        <p:guide orient="horz" pos="3828"/>
        <p:guide orient="horz" pos="96"/>
        <p:guide pos="5578"/>
        <p:guide pos="288"/>
        <p:guide pos="2784"/>
        <p:guide pos="2976"/>
        <p:guide pos="96"/>
        <p:guide pos="5664"/>
        <p:guide pos="424"/>
        <p:guide pos="1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C93A4-AB34-5C41-BA04-33321AD1C46B}" type="datetimeFigureOut">
              <a:rPr lang="en-GB"/>
              <a:pPr/>
              <a:t>24/04/2015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490F5-6C11-1C4E-927D-8B5DF6FDCE4A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244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7C6BD-8E77-5246-ADE2-F38E88139B20}" type="datetimeFigureOut">
              <a:rPr lang="en-US" smtClean="0"/>
              <a:pPr/>
              <a:t>24/04/2015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5F9B5-E156-DD4D-B032-12A267D93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7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hidden">
          <a:xfrm flipV="1">
            <a:off x="836617" y="152396"/>
            <a:ext cx="8154984" cy="6550027"/>
          </a:xfrm>
          <a:prstGeom prst="rect">
            <a:avLst/>
          </a:prstGeom>
          <a:solidFill>
            <a:srgbClr val="AE2B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-2780505" y="3085307"/>
            <a:ext cx="6550027" cy="68421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295400" y="1935778"/>
            <a:ext cx="7112000" cy="1445854"/>
          </a:xfrm>
        </p:spPr>
        <p:txBody>
          <a:bodyPr lIns="0" tIns="0" bIns="0" anchor="t" anchorCtr="0"/>
          <a:lstStyle>
            <a:lvl1pPr algn="l">
              <a:lnSpc>
                <a:spcPts val="5400"/>
              </a:lnSpc>
              <a:defRPr sz="4800" b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1295400" y="5638800"/>
            <a:ext cx="7112000" cy="685800"/>
          </a:xfrm>
        </p:spPr>
        <p:txBody>
          <a:bodyPr lIns="0" tIns="0" bIns="0" anchor="b" anchorCtr="0">
            <a:noAutofit/>
          </a:bodyPr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1800" b="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pic>
        <p:nvPicPr>
          <p:cNvPr id="6" name="Picture 5" descr="UoH_logo_whit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-758643" y="1063446"/>
            <a:ext cx="2506304" cy="6842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hidden">
          <a:xfrm flipV="1">
            <a:off x="152401" y="152399"/>
            <a:ext cx="8839199" cy="6550025"/>
          </a:xfrm>
          <a:prstGeom prst="rect">
            <a:avLst/>
          </a:prstGeom>
          <a:solidFill>
            <a:srgbClr val="105B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673100" y="1935163"/>
            <a:ext cx="7874000" cy="1698625"/>
          </a:xfrm>
        </p:spPr>
        <p:txBody>
          <a:bodyPr lIns="0" tIns="0" bIns="0" anchor="t" anchorCtr="0"/>
          <a:lstStyle>
            <a:lvl1pPr algn="l">
              <a:lnSpc>
                <a:spcPts val="5400"/>
              </a:lnSpc>
              <a:defRPr sz="4800" b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S_bullets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2099" y="1752600"/>
            <a:ext cx="8555568" cy="432435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292099" y="736600"/>
            <a:ext cx="8562975" cy="9398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292100" y="1752600"/>
            <a:ext cx="8562974" cy="4324350"/>
          </a:xfrm>
          <a:prstGeom prst="rect">
            <a:avLst/>
          </a:prstGeom>
        </p:spPr>
        <p:txBody>
          <a:bodyPr vert="horz" lIns="0" tIns="0" rIns="91440" bIns="0" rtlCol="0" anchor="t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292100" y="6425823"/>
            <a:ext cx="8562975" cy="1588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UoH_logo_black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035798" y="50800"/>
            <a:ext cx="1953873" cy="53340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92100" y="620799"/>
            <a:ext cx="8562975" cy="1588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3995936" y="6524625"/>
            <a:ext cx="4851731" cy="1682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>
                <a:latin typeface="Georgia"/>
                <a:cs typeface="Georgia"/>
              </a:rPr>
              <a:t>Hydra Europe Symposium | 23-24 April 2015  |  </a:t>
            </a:r>
            <a:fld id="{C837C1E8-7741-3740-B0D3-00EB180785DC}" type="slidenum">
              <a:rPr lang="en-US" sz="1000" b="1" smtClean="0">
                <a:latin typeface="Georgia"/>
                <a:cs typeface="Georgia"/>
              </a:rPr>
              <a:pPr algn="r"/>
              <a:t>‹#›</a:t>
            </a:fld>
            <a:endParaRPr lang="en-US" sz="1000" b="1" dirty="0">
              <a:latin typeface="Georgia"/>
              <a:cs typeface="Georgi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dt="0"/>
  <p:txStyles>
    <p:titleStyle>
      <a:lvl1pPr algn="l" defTabSz="457200" rtl="0" eaLnBrk="1" latinLnBrk="0" hangingPunct="1">
        <a:lnSpc>
          <a:spcPts val="3400"/>
        </a:lnSpc>
        <a:spcBef>
          <a:spcPct val="0"/>
        </a:spcBef>
        <a:buNone/>
        <a:defRPr sz="3000" b="0" i="0" kern="1200">
          <a:solidFill>
            <a:srgbClr val="AE2B30"/>
          </a:solidFill>
          <a:latin typeface="Georgia"/>
          <a:ea typeface="+mj-ea"/>
          <a:cs typeface="Georgia"/>
        </a:defRPr>
      </a:lvl1pPr>
    </p:titleStyle>
    <p:bodyStyle>
      <a:lvl1pPr marL="266700" indent="-266700" algn="l" defTabSz="457200" rtl="0" eaLnBrk="1" latinLnBrk="0" hangingPunct="1">
        <a:spcBef>
          <a:spcPts val="900"/>
        </a:spcBef>
        <a:spcAft>
          <a:spcPts val="900"/>
        </a:spcAft>
        <a:buFont typeface="Arial"/>
        <a:buChar char="•"/>
        <a:defRPr sz="2400" b="0" i="0" kern="1200">
          <a:solidFill>
            <a:schemeClr val="tx1"/>
          </a:solidFill>
          <a:latin typeface="Georgia"/>
          <a:ea typeface="+mn-ea"/>
          <a:cs typeface="Georgia"/>
        </a:defRPr>
      </a:lvl1pPr>
      <a:lvl2pPr marL="622300" indent="-261938" algn="l" defTabSz="457200" rtl="0" eaLnBrk="1" latinLnBrk="0" hangingPunct="1">
        <a:spcBef>
          <a:spcPts val="0"/>
        </a:spcBef>
        <a:buFont typeface="Arial"/>
        <a:buChar char="–"/>
        <a:defRPr sz="2400" b="0" i="0" kern="1200">
          <a:solidFill>
            <a:schemeClr val="tx1"/>
          </a:solidFill>
          <a:latin typeface="Georgia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ts val="900"/>
        </a:spcBef>
        <a:buFont typeface="Arial"/>
        <a:buChar char="•"/>
        <a:defRPr sz="2000" b="0" i="0" kern="1200">
          <a:solidFill>
            <a:schemeClr val="tx1"/>
          </a:solidFill>
          <a:latin typeface="Georgia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ts val="900"/>
        </a:spcBef>
        <a:buFont typeface="Arial"/>
        <a:buChar char="–"/>
        <a:defRPr sz="1800" b="0" i="0" kern="1200">
          <a:solidFill>
            <a:schemeClr val="tx1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ts val="900"/>
        </a:spcBef>
        <a:buFont typeface="Arial"/>
        <a:buChar char="»"/>
        <a:defRPr sz="1800" b="0" i="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share-research.org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github.com/uohull/irus_analytic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hydra.hull.ac.uk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openaccess.jiscinvolve.org/wp/pathfinder-projects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Hydra and open access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 Awre</a:t>
            </a:r>
          </a:p>
          <a:p>
            <a:r>
              <a:rPr lang="en-US" dirty="0" smtClean="0"/>
              <a:t>Hydra Europe Symposium</a:t>
            </a:r>
          </a:p>
          <a:p>
            <a:r>
              <a:rPr lang="en-US" dirty="0" smtClean="0"/>
              <a:t>London School of Economics, 24</a:t>
            </a:r>
            <a:r>
              <a:rPr lang="en-US" baseline="30000" dirty="0" smtClean="0"/>
              <a:t>th</a:t>
            </a:r>
            <a:r>
              <a:rPr lang="en-US" dirty="0" smtClean="0"/>
              <a:t> April 2015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initiative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White </a:t>
            </a:r>
            <a:r>
              <a:rPr lang="en-US" dirty="0"/>
              <a:t>House OSTP announcement</a:t>
            </a:r>
          </a:p>
          <a:p>
            <a:pPr lvl="1"/>
            <a:r>
              <a:rPr lang="en-US" dirty="0" smtClean="0"/>
              <a:t>Publicly-funded research outputs must be available</a:t>
            </a:r>
          </a:p>
          <a:p>
            <a:pPr lvl="1"/>
            <a:r>
              <a:rPr lang="en-US" dirty="0" smtClean="0"/>
              <a:t>Collaborative effort to address this through </a:t>
            </a:r>
            <a:r>
              <a:rPr lang="en-US" dirty="0"/>
              <a:t>the SHARE </a:t>
            </a:r>
            <a:r>
              <a:rPr lang="en-US" dirty="0" smtClean="0"/>
              <a:t>initiative </a:t>
            </a:r>
            <a:r>
              <a:rPr lang="en-US" dirty="0"/>
              <a:t>- </a:t>
            </a:r>
            <a:r>
              <a:rPr lang="en-US" dirty="0">
                <a:hlinkClick r:id="rId2"/>
              </a:rPr>
              <a:t>http://www.share-research.org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SHARE</a:t>
            </a:r>
          </a:p>
          <a:p>
            <a:pPr lvl="1"/>
            <a:r>
              <a:rPr lang="en-US" dirty="0" smtClean="0"/>
              <a:t>Joint Working Group</a:t>
            </a:r>
          </a:p>
          <a:p>
            <a:pPr lvl="2"/>
            <a:r>
              <a:rPr lang="en-US" dirty="0" smtClean="0"/>
              <a:t>Hydra has Partner representation on this</a:t>
            </a:r>
          </a:p>
          <a:p>
            <a:pPr lvl="1"/>
            <a:r>
              <a:rPr lang="en-US" dirty="0" err="1" smtClean="0"/>
              <a:t>Jisc</a:t>
            </a:r>
            <a:r>
              <a:rPr lang="en-US" dirty="0" smtClean="0"/>
              <a:t> </a:t>
            </a:r>
            <a:r>
              <a:rPr lang="en-US" dirty="0"/>
              <a:t>and SHARE are working </a:t>
            </a:r>
            <a:r>
              <a:rPr lang="en-US" dirty="0" smtClean="0"/>
              <a:t>together</a:t>
            </a:r>
          </a:p>
          <a:p>
            <a:pPr lvl="1"/>
            <a:r>
              <a:rPr lang="en-US" dirty="0" smtClean="0"/>
              <a:t>SHARE Notify service</a:t>
            </a:r>
          </a:p>
          <a:p>
            <a:pPr lvl="2"/>
            <a:r>
              <a:rPr lang="en-US" dirty="0" smtClean="0"/>
              <a:t>Akin to RIOXX – standard metadata exposure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729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ORCiD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Notre Dame University has developed an </a:t>
            </a:r>
            <a:r>
              <a:rPr lang="en-US" dirty="0" err="1" smtClean="0"/>
              <a:t>ORCiD</a:t>
            </a:r>
            <a:r>
              <a:rPr lang="en-US" dirty="0" smtClean="0"/>
              <a:t> gem</a:t>
            </a:r>
          </a:p>
          <a:p>
            <a:pPr lvl="1"/>
            <a:r>
              <a:rPr lang="en-US" dirty="0" smtClean="0"/>
              <a:t>Part of Sloan Foundation funding to facilitate wider use of </a:t>
            </a:r>
            <a:r>
              <a:rPr lang="en-US" dirty="0" err="1" smtClean="0"/>
              <a:t>ORCiD</a:t>
            </a:r>
            <a:endParaRPr lang="en-US" dirty="0" smtClean="0"/>
          </a:p>
          <a:p>
            <a:r>
              <a:rPr lang="en-US" dirty="0" smtClean="0"/>
              <a:t>This enables the generation and application of an </a:t>
            </a:r>
            <a:r>
              <a:rPr lang="en-US" dirty="0" err="1" smtClean="0"/>
              <a:t>ORCiD</a:t>
            </a:r>
            <a:r>
              <a:rPr lang="en-US" dirty="0" smtClean="0"/>
              <a:t> from Hydra</a:t>
            </a:r>
          </a:p>
          <a:p>
            <a:r>
              <a:rPr lang="en-US" dirty="0" smtClean="0"/>
              <a:t>Investigation by others is ongoing</a:t>
            </a:r>
          </a:p>
          <a:p>
            <a:pPr lvl="1"/>
            <a:r>
              <a:rPr lang="en-US" dirty="0" smtClean="0"/>
              <a:t>Question – where should you generate your </a:t>
            </a:r>
            <a:r>
              <a:rPr lang="en-US" dirty="0" err="1" smtClean="0"/>
              <a:t>ORCiD</a:t>
            </a:r>
            <a:r>
              <a:rPr lang="en-US" dirty="0" smtClean="0"/>
              <a:t> from?</a:t>
            </a:r>
          </a:p>
          <a:p>
            <a:pPr lvl="2"/>
            <a:r>
              <a:rPr lang="en-US" dirty="0" smtClean="0"/>
              <a:t>Repository</a:t>
            </a:r>
          </a:p>
          <a:p>
            <a:pPr lvl="2"/>
            <a:r>
              <a:rPr lang="en-US" dirty="0" smtClean="0"/>
              <a:t>RIS</a:t>
            </a:r>
          </a:p>
          <a:p>
            <a:pPr lvl="2"/>
            <a:r>
              <a:rPr lang="en-US" dirty="0" smtClean="0"/>
              <a:t>HR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17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Embargoes and leases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Case Western Reserve University has implemented embargo and lease management within their Hydra head</a:t>
            </a:r>
          </a:p>
          <a:p>
            <a:pPr lvl="1"/>
            <a:r>
              <a:rPr lang="en-US" dirty="0" smtClean="0"/>
              <a:t>This is also part of the Worthwhile gem</a:t>
            </a:r>
          </a:p>
          <a:p>
            <a:r>
              <a:rPr lang="en-US" dirty="0" smtClean="0"/>
              <a:t>Very user-friendly interaction with the permissions system that enables embargoes and leases to be set as part of ingest and management workflows</a:t>
            </a:r>
          </a:p>
          <a:p>
            <a:r>
              <a:rPr lang="en-US" dirty="0" smtClean="0"/>
              <a:t>Control open access provision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323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 and Google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Hydra can generate appropriate header metadata for records to ‘attract’ interest from Google / Google Scholar</a:t>
            </a:r>
          </a:p>
          <a:p>
            <a:pPr lvl="1"/>
            <a:r>
              <a:rPr lang="en-US" dirty="0" smtClean="0"/>
              <a:t>Needs to have the right tags and the right level of detail</a:t>
            </a:r>
          </a:p>
          <a:p>
            <a:r>
              <a:rPr lang="en-US" dirty="0" smtClean="0"/>
              <a:t>Inexact science that requires further attention</a:t>
            </a:r>
          </a:p>
          <a:p>
            <a:r>
              <a:rPr lang="en-US" dirty="0" smtClean="0"/>
              <a:t>US colleagues are seeking engagement with Google on this</a:t>
            </a:r>
          </a:p>
          <a:p>
            <a:r>
              <a:rPr lang="en-US" dirty="0" smtClean="0"/>
              <a:t>Google harvests different URLs</a:t>
            </a:r>
          </a:p>
          <a:p>
            <a:pPr lvl="1"/>
            <a:r>
              <a:rPr lang="en-US" dirty="0" smtClean="0"/>
              <a:t>Splash page</a:t>
            </a:r>
          </a:p>
          <a:p>
            <a:pPr lvl="1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Search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198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 and statistics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Hydra@Hull</a:t>
            </a:r>
            <a:r>
              <a:rPr lang="en-US" dirty="0" smtClean="0"/>
              <a:t> uses Google analytics</a:t>
            </a:r>
          </a:p>
          <a:p>
            <a:pPr lvl="1"/>
            <a:r>
              <a:rPr lang="en-US" dirty="0" smtClean="0"/>
              <a:t>Comprehensive, yet always slightly uncertain precisely what it is measuring</a:t>
            </a:r>
          </a:p>
          <a:p>
            <a:r>
              <a:rPr lang="en-US" dirty="0" smtClean="0"/>
              <a:t>Lots of hits from Google</a:t>
            </a:r>
            <a:endParaRPr lang="en-US" dirty="0" smtClean="0"/>
          </a:p>
          <a:p>
            <a:r>
              <a:rPr lang="en-US" dirty="0" smtClean="0"/>
              <a:t>IRUS –UK</a:t>
            </a:r>
          </a:p>
          <a:p>
            <a:pPr lvl="1"/>
            <a:r>
              <a:rPr lang="en-US" dirty="0" smtClean="0"/>
              <a:t>Hull has developed and implemented the </a:t>
            </a:r>
            <a:r>
              <a:rPr lang="en-US" dirty="0" err="1" smtClean="0"/>
              <a:t>irus_analytics</a:t>
            </a:r>
            <a:r>
              <a:rPr lang="en-US" dirty="0" smtClean="0"/>
              <a:t> gem to capture Counter-compliant repository download statistics</a:t>
            </a:r>
          </a:p>
          <a:p>
            <a:pPr lvl="2"/>
            <a:r>
              <a:rPr lang="en-US" dirty="0">
                <a:hlinkClick r:id="rId2"/>
              </a:rPr>
              <a:t>https://github.com/uohull/</a:t>
            </a:r>
            <a:r>
              <a:rPr lang="en-US" dirty="0" smtClean="0">
                <a:hlinkClick r:id="rId2"/>
              </a:rPr>
              <a:t>irus_analytics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Analysis of these against Google is ongoing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751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To take a look at how open access is currently implemented in </a:t>
            </a:r>
            <a:r>
              <a:rPr lang="en-US" dirty="0" err="1" smtClean="0"/>
              <a:t>Hydra@Hull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http://hydra.hull.ac.uk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5561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400" i="1" dirty="0" err="1" smtClean="0"/>
              <a:t>c.awre@hull.ac.uk</a:t>
            </a:r>
            <a:endParaRPr lang="en-US" sz="2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 and open access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Current state of play</a:t>
            </a:r>
          </a:p>
          <a:p>
            <a:r>
              <a:rPr lang="en-US" dirty="0" smtClean="0"/>
              <a:t>Ongoing initiatives</a:t>
            </a:r>
          </a:p>
          <a:p>
            <a:pPr lvl="1"/>
            <a:r>
              <a:rPr lang="en-US" dirty="0" smtClean="0"/>
              <a:t>UK</a:t>
            </a:r>
          </a:p>
          <a:p>
            <a:pPr lvl="1"/>
            <a:r>
              <a:rPr lang="en-US" dirty="0" smtClean="0"/>
              <a:t>US</a:t>
            </a:r>
          </a:p>
          <a:p>
            <a:r>
              <a:rPr lang="en-US" dirty="0" smtClean="0"/>
              <a:t>Hydra and Google</a:t>
            </a:r>
          </a:p>
          <a:p>
            <a:r>
              <a:rPr lang="en-US" dirty="0" smtClean="0"/>
              <a:t>Hydra and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96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 of play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Hydra, like Fedora, is designed to provide access to materials</a:t>
            </a:r>
          </a:p>
          <a:p>
            <a:pPr lvl="1"/>
            <a:r>
              <a:rPr lang="en-US" dirty="0" smtClean="0"/>
              <a:t>Open</a:t>
            </a:r>
          </a:p>
          <a:p>
            <a:pPr lvl="1"/>
            <a:r>
              <a:rPr lang="en-US" dirty="0" smtClean="0"/>
              <a:t>Restricted</a:t>
            </a:r>
          </a:p>
          <a:p>
            <a:r>
              <a:rPr lang="en-US" dirty="0" smtClean="0"/>
              <a:t>Almost all Hydra heads have been designed to provide open access to a substantive part of the collections they are holding</a:t>
            </a:r>
          </a:p>
          <a:p>
            <a:pPr lvl="1"/>
            <a:r>
              <a:rPr lang="en-US" dirty="0" smtClean="0"/>
              <a:t>The ‘access’ part of having a repository</a:t>
            </a:r>
          </a:p>
          <a:p>
            <a:r>
              <a:rPr lang="en-US" dirty="0" smtClean="0"/>
              <a:t>No specific development of an ‘open access Hydra head’</a:t>
            </a:r>
          </a:p>
          <a:p>
            <a:pPr lvl="1"/>
            <a:r>
              <a:rPr lang="en-US" dirty="0" smtClean="0"/>
              <a:t>Although many developments have this as a use case amongst others</a:t>
            </a:r>
          </a:p>
        </p:txBody>
      </p:sp>
    </p:spTree>
    <p:extLst>
      <p:ext uri="{BB962C8B-B14F-4D97-AF65-F5344CB8AC3E}">
        <p14:creationId xmlns:p14="http://schemas.microsoft.com/office/powerpoint/2010/main" val="4042185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 and OAI-PMH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Fedora has an OAI-PMH module – PROAI</a:t>
            </a:r>
          </a:p>
          <a:p>
            <a:r>
              <a:rPr lang="en-US" dirty="0" smtClean="0"/>
              <a:t>Hydra can also be used to enable harvesting directly</a:t>
            </a:r>
          </a:p>
          <a:p>
            <a:r>
              <a:rPr lang="en-US" dirty="0" err="1" smtClean="0"/>
              <a:t>Hydra@Hull</a:t>
            </a:r>
            <a:r>
              <a:rPr lang="en-US" dirty="0" smtClean="0"/>
              <a:t> supports</a:t>
            </a:r>
          </a:p>
          <a:p>
            <a:pPr lvl="1"/>
            <a:r>
              <a:rPr lang="en-US" dirty="0" smtClean="0"/>
              <a:t>The creation of harvesting sets and assignment to these</a:t>
            </a:r>
          </a:p>
          <a:p>
            <a:pPr lvl="1"/>
            <a:r>
              <a:rPr lang="en-US" dirty="0" smtClean="0"/>
              <a:t>The ability to harvest different types of metadata</a:t>
            </a:r>
          </a:p>
          <a:p>
            <a:pPr lvl="1"/>
            <a:r>
              <a:rPr lang="en-US" dirty="0" smtClean="0"/>
              <a:t>The ability to harvest the content alongside the metadata</a:t>
            </a:r>
          </a:p>
          <a:p>
            <a:pPr lvl="2"/>
            <a:r>
              <a:rPr lang="en-US" dirty="0" smtClean="0"/>
              <a:t>For example, the British Library </a:t>
            </a:r>
            <a:r>
              <a:rPr lang="en-US" dirty="0"/>
              <a:t>harvests </a:t>
            </a:r>
            <a:r>
              <a:rPr lang="en-US" dirty="0" smtClean="0"/>
              <a:t>UKETD_DC and takes the theses for inclusion within the </a:t>
            </a:r>
            <a:r>
              <a:rPr lang="en-US" dirty="0" err="1" smtClean="0"/>
              <a:t>EThOS</a:t>
            </a:r>
            <a:r>
              <a:rPr lang="en-US" dirty="0" smtClean="0"/>
              <a:t> service</a:t>
            </a:r>
          </a:p>
          <a:p>
            <a:r>
              <a:rPr lang="en-US" dirty="0" smtClean="0"/>
              <a:t>Other use cases – OAI or web services?</a:t>
            </a:r>
          </a:p>
          <a:p>
            <a:pPr lvl="1"/>
            <a:r>
              <a:rPr lang="en-US" dirty="0" err="1" smtClean="0"/>
              <a:t>OpenAIRE</a:t>
            </a:r>
            <a:endParaRPr lang="en-US" dirty="0" smtClean="0"/>
          </a:p>
          <a:p>
            <a:pPr lvl="1"/>
            <a:r>
              <a:rPr lang="en-US" dirty="0" err="1" smtClean="0"/>
              <a:t>ResearchFish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9659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Funder policies</a:t>
            </a:r>
          </a:p>
          <a:p>
            <a:pPr lvl="1"/>
            <a:r>
              <a:rPr lang="en-US" dirty="0" smtClean="0"/>
              <a:t>From April 2016 all journal publications from UK Universities must be open </a:t>
            </a:r>
            <a:r>
              <a:rPr lang="en-US" dirty="0" smtClean="0"/>
              <a:t>access - HEFCE</a:t>
            </a:r>
            <a:endParaRPr lang="en-US" dirty="0" smtClean="0"/>
          </a:p>
          <a:p>
            <a:pPr lvl="1"/>
            <a:r>
              <a:rPr lang="en-US" dirty="0" smtClean="0"/>
              <a:t>Public-funding and dissemination driver</a:t>
            </a:r>
          </a:p>
          <a:p>
            <a:r>
              <a:rPr lang="en-US" dirty="0" smtClean="0"/>
              <a:t>Requires </a:t>
            </a:r>
            <a:r>
              <a:rPr lang="en-US" dirty="0" smtClean="0"/>
              <a:t>changes </a:t>
            </a:r>
            <a:r>
              <a:rPr lang="en-US" dirty="0" smtClean="0"/>
              <a:t>to current repository </a:t>
            </a:r>
            <a:r>
              <a:rPr lang="en-US" dirty="0" smtClean="0"/>
              <a:t>workflows to meet requirements</a:t>
            </a:r>
          </a:p>
          <a:p>
            <a:pPr lvl="1"/>
            <a:r>
              <a:rPr lang="en-US" dirty="0" smtClean="0"/>
              <a:t>Self-deposit, capturing specific pieces of metadata</a:t>
            </a:r>
          </a:p>
          <a:p>
            <a:pPr lvl="2"/>
            <a:r>
              <a:rPr lang="en-US" dirty="0" smtClean="0"/>
              <a:t>E.g., date of acceptance</a:t>
            </a:r>
          </a:p>
          <a:p>
            <a:pPr lvl="1"/>
            <a:r>
              <a:rPr lang="en-US" dirty="0" smtClean="0"/>
              <a:t>Updating of records once published</a:t>
            </a:r>
          </a:p>
          <a:p>
            <a:pPr lvl="2"/>
            <a:r>
              <a:rPr lang="en-US" dirty="0" smtClean="0"/>
              <a:t>E.g., through updating via DOI metadata capture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3547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Jisc</a:t>
            </a:r>
            <a:r>
              <a:rPr lang="en-US" dirty="0" smtClean="0"/>
              <a:t> Pathfinder projects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Jisc</a:t>
            </a:r>
            <a:r>
              <a:rPr lang="en-US" dirty="0" smtClean="0"/>
              <a:t> </a:t>
            </a:r>
            <a:r>
              <a:rPr lang="en-US" dirty="0" smtClean="0"/>
              <a:t>OA Good Practice </a:t>
            </a:r>
            <a:r>
              <a:rPr lang="en-US" dirty="0" err="1" smtClean="0"/>
              <a:t>PathFinder</a:t>
            </a:r>
            <a:r>
              <a:rPr lang="en-US" dirty="0" smtClean="0"/>
              <a:t> projects</a:t>
            </a:r>
          </a:p>
          <a:p>
            <a:pPr lvl="1"/>
            <a:r>
              <a:rPr lang="en-US" dirty="0" smtClean="0"/>
              <a:t>Hull and Lancaster have </a:t>
            </a:r>
            <a:r>
              <a:rPr lang="en-US" dirty="0" err="1" smtClean="0"/>
              <a:t>Jisc</a:t>
            </a:r>
            <a:r>
              <a:rPr lang="en-US" dirty="0" smtClean="0"/>
              <a:t> funding towards work on open access developments</a:t>
            </a:r>
          </a:p>
          <a:p>
            <a:pPr lvl="2"/>
            <a:r>
              <a:rPr lang="en-US" dirty="0">
                <a:hlinkClick r:id="rId2"/>
              </a:rPr>
              <a:t>http://openaccess.jiscinvolve.org/wp/pathfinder-projects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Both are committed to delivering a solution in Hydra</a:t>
            </a:r>
          </a:p>
          <a:p>
            <a:pPr lvl="1"/>
            <a:r>
              <a:rPr lang="en-US" dirty="0" smtClean="0"/>
              <a:t>Other Hydra users can then adopt </a:t>
            </a:r>
            <a:r>
              <a:rPr lang="en-US" dirty="0" smtClean="0"/>
              <a:t>this</a:t>
            </a:r>
          </a:p>
          <a:p>
            <a:r>
              <a:rPr lang="en-US" dirty="0" smtClean="0"/>
              <a:t>Two approaches</a:t>
            </a:r>
          </a:p>
          <a:p>
            <a:pPr lvl="1"/>
            <a:r>
              <a:rPr lang="en-US" dirty="0" smtClean="0"/>
              <a:t>Hull: design templates for direct self-deposit by academics</a:t>
            </a:r>
          </a:p>
          <a:p>
            <a:pPr lvl="1"/>
            <a:r>
              <a:rPr lang="en-US" dirty="0" smtClean="0"/>
              <a:t>Lancaster: design system to accept metadata from Pure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1682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RIOXX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Hydra can hold any metadata, according to how the system is set up</a:t>
            </a:r>
          </a:p>
          <a:p>
            <a:pPr lvl="1"/>
            <a:r>
              <a:rPr lang="en-US" dirty="0" err="1" smtClean="0"/>
              <a:t>Hydra@Hull</a:t>
            </a:r>
            <a:r>
              <a:rPr lang="en-US" dirty="0" smtClean="0"/>
              <a:t> defaults to using MODS</a:t>
            </a:r>
          </a:p>
          <a:p>
            <a:pPr lvl="1"/>
            <a:r>
              <a:rPr lang="en-US" dirty="0" smtClean="0"/>
              <a:t>Other metadata formats are derived from this</a:t>
            </a:r>
          </a:p>
          <a:p>
            <a:pPr lvl="2"/>
            <a:r>
              <a:rPr lang="en-US" dirty="0" smtClean="0"/>
              <a:t>DC, UKETD_DC, RIOXX</a:t>
            </a:r>
          </a:p>
          <a:p>
            <a:r>
              <a:rPr lang="en-US" dirty="0" smtClean="0"/>
              <a:t>Precise set-up and configuration of how we capture, hold and release the RIOXX metadata elements is the topic of the Pathfinder projects</a:t>
            </a:r>
          </a:p>
          <a:p>
            <a:pPr lvl="1"/>
            <a:r>
              <a:rPr lang="en-US" dirty="0" err="1" smtClean="0"/>
              <a:t>HHuLOA</a:t>
            </a:r>
            <a:r>
              <a:rPr lang="en-US" dirty="0" smtClean="0"/>
              <a:t> project meeting, 27</a:t>
            </a:r>
            <a:r>
              <a:rPr lang="en-US" baseline="30000" dirty="0" smtClean="0"/>
              <a:t>th</a:t>
            </a:r>
            <a:r>
              <a:rPr lang="en-US" dirty="0" smtClean="0"/>
              <a:t> April, to take this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49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 and research information systems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Where does Hydra sit within an institutional research management environment?</a:t>
            </a:r>
          </a:p>
          <a:p>
            <a:pPr lvl="1"/>
            <a:r>
              <a:rPr lang="en-US" dirty="0" smtClean="0"/>
              <a:t>Local decision</a:t>
            </a:r>
          </a:p>
          <a:p>
            <a:r>
              <a:rPr lang="en-US" dirty="0" smtClean="0"/>
              <a:t>Hydra can receive an export/transfer from a RIS</a:t>
            </a:r>
          </a:p>
          <a:p>
            <a:pPr lvl="1"/>
            <a:r>
              <a:rPr lang="en-US" dirty="0" smtClean="0"/>
              <a:t>Via Hydra API</a:t>
            </a:r>
          </a:p>
          <a:p>
            <a:pPr lvl="1"/>
            <a:r>
              <a:rPr lang="en-US" dirty="0" smtClean="0"/>
              <a:t>Via SWORD</a:t>
            </a:r>
          </a:p>
          <a:p>
            <a:r>
              <a:rPr lang="en-US" dirty="0" smtClean="0"/>
              <a:t>Experience at Hull has not been good so far</a:t>
            </a:r>
          </a:p>
          <a:p>
            <a:r>
              <a:rPr lang="en-US" dirty="0" smtClean="0"/>
              <a:t>Experience at Lancaster is ongoing</a:t>
            </a:r>
          </a:p>
          <a:p>
            <a:r>
              <a:rPr lang="en-US" dirty="0" smtClean="0"/>
              <a:t>Hydra and CERIF?</a:t>
            </a:r>
          </a:p>
          <a:p>
            <a:pPr lvl="1"/>
            <a:r>
              <a:rPr lang="en-US" dirty="0" smtClean="0"/>
              <a:t>No one using CERIF in Hydra yet, but potential is there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93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Data Discovery Service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Digital Curation Centre/</a:t>
            </a:r>
            <a:r>
              <a:rPr lang="en-US" dirty="0" err="1" smtClean="0"/>
              <a:t>Jisc</a:t>
            </a:r>
            <a:r>
              <a:rPr lang="en-US" dirty="0" smtClean="0"/>
              <a:t> project to develop a national registry for datasets held in institutional and subject repositories within the UK</a:t>
            </a:r>
          </a:p>
          <a:p>
            <a:r>
              <a:rPr lang="en-US" dirty="0" smtClean="0"/>
              <a:t>Kick-off meeting was 23</a:t>
            </a:r>
            <a:r>
              <a:rPr lang="en-US" baseline="30000" dirty="0" smtClean="0"/>
              <a:t>rd</a:t>
            </a:r>
            <a:r>
              <a:rPr lang="en-US" dirty="0" smtClean="0"/>
              <a:t> April</a:t>
            </a:r>
          </a:p>
          <a:p>
            <a:pPr lvl="1"/>
            <a:r>
              <a:rPr lang="en-US" dirty="0" smtClean="0"/>
              <a:t>Project is running until July 2016</a:t>
            </a:r>
          </a:p>
          <a:p>
            <a:r>
              <a:rPr lang="en-US" dirty="0" smtClean="0"/>
              <a:t>Hull is a community partner in this project, and will be working on enabling the harvesting of dataset records to the registry</a:t>
            </a:r>
          </a:p>
          <a:p>
            <a:pPr lvl="1"/>
            <a:r>
              <a:rPr lang="en-US" dirty="0" smtClean="0"/>
              <a:t>Default to harvesting MODS, but other formats will be investigated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465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2043</TotalTime>
  <Words>828</Words>
  <Application>Microsoft Macintosh PowerPoint</Application>
  <PresentationFormat>On-screen Show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Hydra and open access</vt:lpstr>
      <vt:lpstr>Hydra and open access</vt:lpstr>
      <vt:lpstr>Current state of play</vt:lpstr>
      <vt:lpstr>Hydra and OAI-PMH</vt:lpstr>
      <vt:lpstr>Open access</vt:lpstr>
      <vt:lpstr>Jisc Pathfinder projects</vt:lpstr>
      <vt:lpstr>RIOXX</vt:lpstr>
      <vt:lpstr>Hydra and research information systems</vt:lpstr>
      <vt:lpstr>Research Data Discovery Service</vt:lpstr>
      <vt:lpstr>SHARE initiative</vt:lpstr>
      <vt:lpstr>ORCiD</vt:lpstr>
      <vt:lpstr>Embargoes and leases</vt:lpstr>
      <vt:lpstr>Hydra and Google</vt:lpstr>
      <vt:lpstr>Hydra and statistics</vt:lpstr>
      <vt:lpstr>Demo</vt:lpstr>
      <vt:lpstr>Thank you  c.awre@hull.ac.uk</vt:lpstr>
    </vt:vector>
  </TitlesOfParts>
  <Company>precedent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Garnham</dc:creator>
  <cp:lastModifiedBy>Chris Awre</cp:lastModifiedBy>
  <cp:revision>316</cp:revision>
  <cp:lastPrinted>2009-05-08T09:29:37Z</cp:lastPrinted>
  <dcterms:created xsi:type="dcterms:W3CDTF">2011-06-27T09:52:20Z</dcterms:created>
  <dcterms:modified xsi:type="dcterms:W3CDTF">2015-04-24T08:58:23Z</dcterms:modified>
</cp:coreProperties>
</file>