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0" r:id="rId2"/>
    <p:sldId id="287" r:id="rId3"/>
    <p:sldId id="288" r:id="rId4"/>
    <p:sldId id="289" r:id="rId5"/>
    <p:sldId id="290" r:id="rId6"/>
    <p:sldId id="291" r:id="rId7"/>
    <p:sldId id="292" r:id="rId8"/>
    <p:sldId id="27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81C8"/>
    <a:srgbClr val="105B9D"/>
    <a:srgbClr val="C8D323"/>
    <a:srgbClr val="91A23D"/>
    <a:srgbClr val="FFD200"/>
    <a:srgbClr val="D4BA6B"/>
    <a:srgbClr val="F05125"/>
    <a:srgbClr val="AE2B30"/>
    <a:srgbClr val="808285"/>
    <a:srgbClr val="0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94668" autoAdjust="0"/>
  </p:normalViewPr>
  <p:slideViewPr>
    <p:cSldViewPr snapToObjects="1">
      <p:cViewPr>
        <p:scale>
          <a:sx n="100" d="100"/>
          <a:sy n="100" d="100"/>
        </p:scale>
        <p:origin x="-1232" y="-80"/>
      </p:cViewPr>
      <p:guideLst>
        <p:guide orient="horz" pos="4222"/>
        <p:guide orient="horz" pos="1150"/>
        <p:guide orient="horz" pos="696"/>
        <p:guide orient="horz" pos="3828"/>
        <p:guide orient="horz" pos="96"/>
        <p:guide pos="5578"/>
        <p:guide pos="288"/>
        <p:guide pos="2784"/>
        <p:guide pos="2976"/>
        <p:guide pos="96"/>
        <p:guide pos="5664"/>
        <p:guide pos="424"/>
        <p:guide pos="1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C93A4-AB34-5C41-BA04-33321AD1C46B}" type="datetimeFigureOut">
              <a:rPr lang="en-GB"/>
              <a:pPr/>
              <a:t>30/09/2014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490F5-6C11-1C4E-927D-8B5DF6FDCE4A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244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7C6BD-8E77-5246-ADE2-F38E88139B20}" type="datetimeFigureOut">
              <a:rPr lang="en-US" smtClean="0"/>
              <a:pPr/>
              <a:t>30/09/2014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5F9B5-E156-DD4D-B032-12A267D93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7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hidden">
          <a:xfrm flipV="1">
            <a:off x="836617" y="152396"/>
            <a:ext cx="8154984" cy="6550027"/>
          </a:xfrm>
          <a:prstGeom prst="rect">
            <a:avLst/>
          </a:prstGeom>
          <a:solidFill>
            <a:srgbClr val="AE2B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-2780505" y="3085307"/>
            <a:ext cx="6550027" cy="68421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295400" y="1935778"/>
            <a:ext cx="7112000" cy="1445854"/>
          </a:xfrm>
        </p:spPr>
        <p:txBody>
          <a:bodyPr lIns="0" tIns="0" bIns="0" anchor="t" anchorCtr="0"/>
          <a:lstStyle>
            <a:lvl1pPr algn="l">
              <a:lnSpc>
                <a:spcPts val="5400"/>
              </a:lnSpc>
              <a:defRPr sz="4800" b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1295400" y="5638800"/>
            <a:ext cx="7112000" cy="685800"/>
          </a:xfrm>
        </p:spPr>
        <p:txBody>
          <a:bodyPr lIns="0" tIns="0" bIns="0" anchor="b" anchorCtr="0">
            <a:noAutofit/>
          </a:bodyPr>
          <a:lstStyle>
            <a:lvl1pPr marL="0" indent="0" algn="l">
              <a:lnSpc>
                <a:spcPts val="2200"/>
              </a:lnSpc>
              <a:spcBef>
                <a:spcPts val="0"/>
              </a:spcBef>
              <a:buNone/>
              <a:defRPr sz="1800" b="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pic>
        <p:nvPicPr>
          <p:cNvPr id="6" name="Picture 5" descr="UoH_logo_whit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-758643" y="1063446"/>
            <a:ext cx="2506304" cy="6842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hidden">
          <a:xfrm flipV="1">
            <a:off x="152401" y="152399"/>
            <a:ext cx="8839199" cy="6550025"/>
          </a:xfrm>
          <a:prstGeom prst="rect">
            <a:avLst/>
          </a:prstGeom>
          <a:solidFill>
            <a:srgbClr val="105B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673100" y="1935163"/>
            <a:ext cx="7874000" cy="1698625"/>
          </a:xfrm>
        </p:spPr>
        <p:txBody>
          <a:bodyPr lIns="0" tIns="0" bIns="0" anchor="t" anchorCtr="0"/>
          <a:lstStyle>
            <a:lvl1pPr algn="l">
              <a:lnSpc>
                <a:spcPts val="5400"/>
              </a:lnSpc>
              <a:defRPr sz="4800" b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S_bullets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2099" y="1752600"/>
            <a:ext cx="8555568" cy="432435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995936" y="6524625"/>
            <a:ext cx="4851731" cy="1682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Hydra UK and open access | 1 October 2014  |  </a:t>
            </a:r>
            <a:fld id="{C837C1E8-7741-3740-B0D3-00EB180785DC}" type="slidenum">
              <a:rPr lang="en-US" b="1" smtClean="0"/>
              <a:pPr/>
              <a:t>‹#›</a:t>
            </a:fld>
            <a:endParaRPr lang="en-US" b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292099" y="736600"/>
            <a:ext cx="8562975" cy="9398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292100" y="1752600"/>
            <a:ext cx="8562974" cy="4324350"/>
          </a:xfrm>
          <a:prstGeom prst="rect">
            <a:avLst/>
          </a:prstGeom>
        </p:spPr>
        <p:txBody>
          <a:bodyPr vert="horz" lIns="0" tIns="0" rIns="91440" bIns="0" rtlCol="0" anchor="t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292100" y="6425823"/>
            <a:ext cx="8562975" cy="1588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995936" y="6524625"/>
            <a:ext cx="4851731" cy="1682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Hydra UK and open access | 1 October 2014  |  </a:t>
            </a:r>
            <a:fld id="{C837C1E8-7741-3740-B0D3-00EB180785DC}" type="slidenum">
              <a:rPr lang="en-US" b="1" smtClean="0"/>
              <a:pPr/>
              <a:t>‹#›</a:t>
            </a:fld>
            <a:endParaRPr lang="en-US" b="1" dirty="0"/>
          </a:p>
        </p:txBody>
      </p:sp>
      <p:pic>
        <p:nvPicPr>
          <p:cNvPr id="20" name="Picture 19" descr="UoH_logo_black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035798" y="50800"/>
            <a:ext cx="1953873" cy="53340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92100" y="620799"/>
            <a:ext cx="8562975" cy="1588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dt="0"/>
  <p:txStyles>
    <p:titleStyle>
      <a:lvl1pPr algn="l" defTabSz="457200" rtl="0" eaLnBrk="1" latinLnBrk="0" hangingPunct="1">
        <a:lnSpc>
          <a:spcPts val="3400"/>
        </a:lnSpc>
        <a:spcBef>
          <a:spcPct val="0"/>
        </a:spcBef>
        <a:buNone/>
        <a:defRPr sz="3000" b="0" i="0" kern="1200">
          <a:solidFill>
            <a:srgbClr val="AE2B30"/>
          </a:solidFill>
          <a:latin typeface="Georgia"/>
          <a:ea typeface="+mj-ea"/>
          <a:cs typeface="Georgia"/>
        </a:defRPr>
      </a:lvl1pPr>
    </p:titleStyle>
    <p:bodyStyle>
      <a:lvl1pPr marL="266700" indent="-266700" algn="l" defTabSz="457200" rtl="0" eaLnBrk="1" latinLnBrk="0" hangingPunct="1">
        <a:spcBef>
          <a:spcPts val="900"/>
        </a:spcBef>
        <a:spcAft>
          <a:spcPts val="900"/>
        </a:spcAft>
        <a:buFont typeface="Arial"/>
        <a:buChar char="•"/>
        <a:defRPr sz="2400" b="0" i="0" kern="1200">
          <a:solidFill>
            <a:schemeClr val="tx1"/>
          </a:solidFill>
          <a:latin typeface="Georgia"/>
          <a:ea typeface="+mn-ea"/>
          <a:cs typeface="Georgia"/>
        </a:defRPr>
      </a:lvl1pPr>
      <a:lvl2pPr marL="622300" indent="-261938" algn="l" defTabSz="457200" rtl="0" eaLnBrk="1" latinLnBrk="0" hangingPunct="1">
        <a:spcBef>
          <a:spcPts val="0"/>
        </a:spcBef>
        <a:buFont typeface="Arial"/>
        <a:buChar char="–"/>
        <a:defRPr sz="2400" b="0" i="0" kern="1200">
          <a:solidFill>
            <a:schemeClr val="tx1"/>
          </a:solidFill>
          <a:latin typeface="Georgia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ts val="900"/>
        </a:spcBef>
        <a:buFont typeface="Arial"/>
        <a:buChar char="•"/>
        <a:defRPr sz="2000" b="0" i="0" kern="1200">
          <a:solidFill>
            <a:schemeClr val="tx1"/>
          </a:solidFill>
          <a:latin typeface="Georgia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ts val="900"/>
        </a:spcBef>
        <a:buFont typeface="Arial"/>
        <a:buChar char="–"/>
        <a:defRPr sz="1800" b="0" i="0" kern="1200">
          <a:solidFill>
            <a:schemeClr val="tx1"/>
          </a:solidFill>
          <a:latin typeface="Georgia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ts val="900"/>
        </a:spcBef>
        <a:buFont typeface="Arial"/>
        <a:buChar char="»"/>
        <a:defRPr sz="1800" b="0" i="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iki.duraspace.org/display/hydra/22+July+201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openaccess.jiscinvolve.org/wp/pathfinder-projects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github.com/uohull/irus_analytic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Hydra UK: collaboration and open access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 Awre</a:t>
            </a:r>
          </a:p>
          <a:p>
            <a:r>
              <a:rPr lang="en-US" dirty="0" smtClean="0"/>
              <a:t>Hydra Connect</a:t>
            </a:r>
          </a:p>
          <a:p>
            <a:r>
              <a:rPr lang="en-US" dirty="0" smtClean="0"/>
              <a:t>Case Western Reserve University, Cleveland, Ohio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October 2014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cover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Hydra UK</a:t>
            </a:r>
          </a:p>
          <a:p>
            <a:pPr lvl="1"/>
            <a:r>
              <a:rPr lang="en-US" dirty="0" smtClean="0"/>
              <a:t>Growing the community</a:t>
            </a:r>
          </a:p>
          <a:p>
            <a:pPr lvl="1"/>
            <a:r>
              <a:rPr lang="en-US" dirty="0" smtClean="0"/>
              <a:t>Working together</a:t>
            </a:r>
          </a:p>
          <a:p>
            <a:r>
              <a:rPr lang="en-US" dirty="0" smtClean="0"/>
              <a:t>Open access</a:t>
            </a:r>
          </a:p>
          <a:p>
            <a:pPr lvl="1"/>
            <a:r>
              <a:rPr lang="en-US" dirty="0" smtClean="0"/>
              <a:t>Policy requirements</a:t>
            </a:r>
          </a:p>
          <a:p>
            <a:pPr lvl="1"/>
            <a:r>
              <a:rPr lang="en-US" dirty="0" smtClean="0"/>
              <a:t>Comparison to US / SHARE</a:t>
            </a:r>
          </a:p>
          <a:p>
            <a:r>
              <a:rPr lang="en-US" dirty="0" smtClean="0"/>
              <a:t>Hydra UK plan</a:t>
            </a:r>
          </a:p>
          <a:p>
            <a:pPr lvl="1"/>
            <a:r>
              <a:rPr lang="en-US" dirty="0" smtClean="0"/>
              <a:t>Functional requirements</a:t>
            </a:r>
          </a:p>
          <a:p>
            <a:pPr lvl="1"/>
            <a:r>
              <a:rPr lang="en-US" dirty="0" err="1" smtClean="0"/>
              <a:t>PathFinder</a:t>
            </a:r>
            <a:r>
              <a:rPr lang="en-US" dirty="0" smtClean="0"/>
              <a:t> projects</a:t>
            </a:r>
          </a:p>
          <a:p>
            <a:pPr lvl="1"/>
            <a:r>
              <a:rPr lang="en-US" dirty="0" smtClean="0"/>
              <a:t>Collaborative development</a:t>
            </a:r>
          </a:p>
          <a:p>
            <a:r>
              <a:rPr lang="en-US" dirty="0" smtClean="0"/>
              <a:t>Linking back to Hydra</a:t>
            </a:r>
          </a:p>
          <a:p>
            <a:pPr lvl="1"/>
            <a:r>
              <a:rPr lang="en-US" dirty="0" smtClean="0"/>
              <a:t>Using existing functionality, e.g., ORCID</a:t>
            </a:r>
          </a:p>
          <a:p>
            <a:pPr lvl="1"/>
            <a:r>
              <a:rPr lang="en-US" dirty="0" smtClean="0"/>
              <a:t>Gem development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995936" y="6524625"/>
            <a:ext cx="4851731" cy="1682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Hydra UK and open access | 1 October 2014  |  </a:t>
            </a:r>
            <a:fld id="{C837C1E8-7741-3740-B0D3-00EB180785DC}" type="slidenum">
              <a:rPr lang="en-US" b="1" smtClean="0"/>
              <a:pPr/>
              <a:t>2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92210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 UK community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Two UK Hydra Partners</a:t>
            </a:r>
          </a:p>
          <a:p>
            <a:pPr lvl="1"/>
            <a:r>
              <a:rPr lang="en-US" dirty="0" smtClean="0"/>
              <a:t>University of Hull</a:t>
            </a:r>
          </a:p>
          <a:p>
            <a:pPr lvl="1"/>
            <a:r>
              <a:rPr lang="en-US" dirty="0" smtClean="0"/>
              <a:t>London School of Economics (LSE)</a:t>
            </a:r>
          </a:p>
          <a:p>
            <a:r>
              <a:rPr lang="en-US" dirty="0" smtClean="0"/>
              <a:t>First Hydra UK meeting held in July 2014 with prospective adopters of Hydra</a:t>
            </a:r>
          </a:p>
          <a:p>
            <a:pPr lvl="1"/>
            <a:r>
              <a:rPr lang="en-US" dirty="0" smtClean="0"/>
              <a:t>University of York</a:t>
            </a:r>
          </a:p>
          <a:p>
            <a:pPr lvl="1"/>
            <a:r>
              <a:rPr lang="en-US" dirty="0" smtClean="0"/>
              <a:t>University of Durham</a:t>
            </a:r>
          </a:p>
          <a:p>
            <a:pPr lvl="1"/>
            <a:r>
              <a:rPr lang="en-US" dirty="0" smtClean="0"/>
              <a:t>Lancaster University</a:t>
            </a:r>
          </a:p>
          <a:p>
            <a:r>
              <a:rPr lang="en-US" dirty="0" smtClean="0"/>
              <a:t>All are committed to adopting Hydra in the coming year</a:t>
            </a:r>
          </a:p>
          <a:p>
            <a:pPr lvl="1"/>
            <a:r>
              <a:rPr lang="en-US" dirty="0"/>
              <a:t>Notes at </a:t>
            </a:r>
            <a:r>
              <a:rPr lang="en-US" dirty="0">
                <a:hlinkClick r:id="rId2"/>
              </a:rPr>
              <a:t>https://wiki.duraspace.org/display/hydra/22+July+</a:t>
            </a:r>
            <a:r>
              <a:rPr lang="en-US" dirty="0" smtClean="0">
                <a:hlinkClick r:id="rId2"/>
              </a:rPr>
              <a:t>2014</a:t>
            </a:r>
            <a:r>
              <a:rPr lang="en-US" dirty="0" smtClean="0"/>
              <a:t>  </a:t>
            </a:r>
          </a:p>
          <a:p>
            <a:r>
              <a:rPr lang="en-US" dirty="0" smtClean="0"/>
              <a:t>University of Oxford is current Hydra adopter</a:t>
            </a:r>
          </a:p>
          <a:p>
            <a:r>
              <a:rPr lang="en-US" dirty="0" smtClean="0"/>
              <a:t>Next meeting – 22</a:t>
            </a:r>
            <a:r>
              <a:rPr lang="en-US" baseline="30000" dirty="0" smtClean="0"/>
              <a:t>nd</a:t>
            </a:r>
            <a:r>
              <a:rPr lang="en-US" dirty="0" smtClean="0"/>
              <a:t> October at LSE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Hydra UK and open access | 1 October 2014  |  </a:t>
            </a:r>
            <a:fld id="{C837C1E8-7741-3740-B0D3-00EB180785DC}" type="slidenum">
              <a:rPr lang="en-US" b="1" smtClean="0"/>
              <a:pPr/>
              <a:t>3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63432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together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UK developments mirror Hydra initiative</a:t>
            </a:r>
          </a:p>
          <a:p>
            <a:pPr lvl="1"/>
            <a:r>
              <a:rPr lang="en-US" dirty="0" smtClean="0"/>
              <a:t>None can do what they want all by themselves</a:t>
            </a:r>
          </a:p>
          <a:p>
            <a:pPr lvl="1"/>
            <a:r>
              <a:rPr lang="en-US" dirty="0" smtClean="0"/>
              <a:t>All have some of the same and some different needs, requiring a common platform that can be adapted to suit local need</a:t>
            </a:r>
          </a:p>
          <a:p>
            <a:r>
              <a:rPr lang="en-US" dirty="0" smtClean="0"/>
              <a:t>Aim of Hydra UK is to identify and foster collaborative developments that we can all make use of</a:t>
            </a:r>
          </a:p>
          <a:p>
            <a:r>
              <a:rPr lang="en-US" dirty="0" smtClean="0"/>
              <a:t>Each site has development resource, but no more than 1FTE</a:t>
            </a:r>
          </a:p>
          <a:p>
            <a:pPr lvl="1"/>
            <a:r>
              <a:rPr lang="en-US" dirty="0" smtClean="0"/>
              <a:t>Together we have a sizeable development team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Hydra UK and open access | 1 October 2014  |  </a:t>
            </a:r>
            <a:fld id="{C837C1E8-7741-3740-B0D3-00EB180785DC}" type="slidenum">
              <a:rPr lang="en-US" b="1" smtClean="0"/>
              <a:pPr/>
              <a:t>4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6139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Funder policies</a:t>
            </a:r>
          </a:p>
          <a:p>
            <a:pPr lvl="1"/>
            <a:r>
              <a:rPr lang="en-US" dirty="0" smtClean="0"/>
              <a:t>From April 2016 all journal publications from UK Universities must be open access</a:t>
            </a:r>
          </a:p>
          <a:p>
            <a:pPr lvl="1"/>
            <a:r>
              <a:rPr lang="en-US" dirty="0" smtClean="0"/>
              <a:t>Public-funding and dissemination driver</a:t>
            </a:r>
          </a:p>
          <a:p>
            <a:r>
              <a:rPr lang="en-US" dirty="0" smtClean="0"/>
              <a:t>Requires substantial changes to current repository workflows</a:t>
            </a:r>
          </a:p>
          <a:p>
            <a:r>
              <a:rPr lang="en-US" dirty="0" smtClean="0"/>
              <a:t>Similar to White House OSTP announcement</a:t>
            </a:r>
          </a:p>
          <a:p>
            <a:pPr lvl="1"/>
            <a:r>
              <a:rPr lang="en-US" dirty="0" smtClean="0"/>
              <a:t>Work across the UK is akin to SHARE initiative</a:t>
            </a:r>
          </a:p>
          <a:p>
            <a:pPr lvl="1"/>
            <a:r>
              <a:rPr lang="en-US" dirty="0" err="1" smtClean="0"/>
              <a:t>Jisc</a:t>
            </a:r>
            <a:r>
              <a:rPr lang="en-US" dirty="0" smtClean="0"/>
              <a:t> and SHARE are working together</a:t>
            </a:r>
          </a:p>
          <a:p>
            <a:r>
              <a:rPr lang="en-US" dirty="0" smtClean="0"/>
              <a:t>Working towards repositories as core components of open access infrastructure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Hydra UK and open access | 1 October 2014  |  </a:t>
            </a:r>
            <a:fld id="{C837C1E8-7741-3740-B0D3-00EB180785DC}" type="slidenum">
              <a:rPr lang="en-US" b="1" smtClean="0"/>
              <a:pPr/>
              <a:t>5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96481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 UK and open access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Hydra UK will work together on functional requirements to meet UK open access policies</a:t>
            </a:r>
          </a:p>
          <a:p>
            <a:r>
              <a:rPr lang="en-US" dirty="0" err="1" smtClean="0"/>
              <a:t>Jisc</a:t>
            </a:r>
            <a:r>
              <a:rPr lang="en-US" dirty="0" smtClean="0"/>
              <a:t> OA Good Practice </a:t>
            </a:r>
            <a:r>
              <a:rPr lang="en-US" dirty="0" err="1" smtClean="0"/>
              <a:t>PathFinder</a:t>
            </a:r>
            <a:r>
              <a:rPr lang="en-US" dirty="0" smtClean="0"/>
              <a:t> projects</a:t>
            </a:r>
          </a:p>
          <a:p>
            <a:pPr lvl="1"/>
            <a:r>
              <a:rPr lang="en-US" dirty="0" smtClean="0"/>
              <a:t>Hull and Lancaster have </a:t>
            </a:r>
            <a:r>
              <a:rPr lang="en-US" dirty="0" err="1" smtClean="0"/>
              <a:t>Jisc</a:t>
            </a:r>
            <a:r>
              <a:rPr lang="en-US" dirty="0" smtClean="0"/>
              <a:t> funding towards work on open access developments</a:t>
            </a:r>
          </a:p>
          <a:p>
            <a:pPr lvl="2"/>
            <a:r>
              <a:rPr lang="en-US" dirty="0">
                <a:hlinkClick r:id="rId2"/>
              </a:rPr>
              <a:t>http://openaccess.jiscinvolve.org/wp/pathfinder-projects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Both are committed to delivering a solution in Hydra</a:t>
            </a:r>
          </a:p>
          <a:p>
            <a:pPr lvl="1"/>
            <a:r>
              <a:rPr lang="en-US" dirty="0" smtClean="0"/>
              <a:t>Other Hydra users can then adopt this</a:t>
            </a:r>
          </a:p>
          <a:p>
            <a:r>
              <a:rPr lang="en-US" dirty="0" smtClean="0"/>
              <a:t>Example of collaborative effort</a:t>
            </a:r>
          </a:p>
          <a:p>
            <a:pPr lvl="1"/>
            <a:r>
              <a:rPr lang="en-US" dirty="0" smtClean="0"/>
              <a:t>Also looking at page turner (and watching broader initiatives in this area)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Hydra UK and open access | 1 October 2014  |  </a:t>
            </a:r>
            <a:fld id="{C837C1E8-7741-3740-B0D3-00EB180785DC}" type="slidenum">
              <a:rPr lang="en-US" b="1" smtClean="0"/>
              <a:pPr/>
              <a:t>6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7818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from Hydra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Hydra UK will make use of existing Hydra developments where feasible to </a:t>
            </a:r>
            <a:r>
              <a:rPr lang="en-US" dirty="0" err="1" smtClean="0"/>
              <a:t>minimise</a:t>
            </a:r>
            <a:r>
              <a:rPr lang="en-US" dirty="0" smtClean="0"/>
              <a:t> duplication</a:t>
            </a:r>
          </a:p>
          <a:p>
            <a:pPr lvl="1"/>
            <a:r>
              <a:rPr lang="en-US" dirty="0" smtClean="0"/>
              <a:t>For example, ORCID gem from Notre Dame</a:t>
            </a:r>
          </a:p>
          <a:p>
            <a:r>
              <a:rPr lang="en-US" dirty="0" smtClean="0"/>
              <a:t>Work carried out will be structured as gems and released back for others to use</a:t>
            </a:r>
          </a:p>
          <a:p>
            <a:pPr lvl="1"/>
            <a:r>
              <a:rPr lang="en-US" dirty="0" smtClean="0"/>
              <a:t>For example, Hull has recently developed the </a:t>
            </a:r>
            <a:r>
              <a:rPr lang="en-US" dirty="0" err="1" smtClean="0"/>
              <a:t>irus_analytics</a:t>
            </a:r>
            <a:r>
              <a:rPr lang="en-US" dirty="0" smtClean="0"/>
              <a:t> gem to capture Counter-compliant repository download statistics</a:t>
            </a:r>
          </a:p>
          <a:p>
            <a:pPr lvl="2"/>
            <a:r>
              <a:rPr lang="en-US" dirty="0">
                <a:hlinkClick r:id="rId2"/>
              </a:rPr>
              <a:t>https://github.com/uohull/</a:t>
            </a:r>
            <a:r>
              <a:rPr lang="en-US" dirty="0" smtClean="0">
                <a:hlinkClick r:id="rId2"/>
              </a:rPr>
              <a:t>irus_analytics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 All UK sites are encouraged to participate in Hydra community activities where feasible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Hydra UK and open access | 1 October 2014  |  </a:t>
            </a:r>
            <a:fld id="{C837C1E8-7741-3740-B0D3-00EB180785DC}" type="slidenum">
              <a:rPr lang="en-US" b="1" smtClean="0"/>
              <a:pPr/>
              <a:t>7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7981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>c.awre@hull.ac.uk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2939</TotalTime>
  <Words>510</Words>
  <Application>Microsoft Macintosh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Hydra UK: collaboration and open access</vt:lpstr>
      <vt:lpstr>To cover</vt:lpstr>
      <vt:lpstr>Hydra UK community</vt:lpstr>
      <vt:lpstr>Working together</vt:lpstr>
      <vt:lpstr>Open access</vt:lpstr>
      <vt:lpstr>Hydra UK and open access</vt:lpstr>
      <vt:lpstr>Learning from Hydra</vt:lpstr>
      <vt:lpstr>Thank you  c.awre@hull.ac.uk </vt:lpstr>
    </vt:vector>
  </TitlesOfParts>
  <Company>precedent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Garnham</dc:creator>
  <cp:lastModifiedBy>Chris Awre</cp:lastModifiedBy>
  <cp:revision>314</cp:revision>
  <cp:lastPrinted>2009-05-08T09:29:37Z</cp:lastPrinted>
  <dcterms:created xsi:type="dcterms:W3CDTF">2011-06-27T09:52:20Z</dcterms:created>
  <dcterms:modified xsi:type="dcterms:W3CDTF">2014-10-01T02:57:52Z</dcterms:modified>
</cp:coreProperties>
</file>