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5" r:id="rId3"/>
    <p:sldId id="262" r:id="rId4"/>
    <p:sldId id="289" r:id="rId5"/>
    <p:sldId id="300" r:id="rId6"/>
    <p:sldId id="286" r:id="rId7"/>
    <p:sldId id="290" r:id="rId8"/>
    <p:sldId id="292" r:id="rId9"/>
    <p:sldId id="299" r:id="rId10"/>
    <p:sldId id="295" r:id="rId11"/>
    <p:sldId id="293" r:id="rId12"/>
    <p:sldId id="296" r:id="rId13"/>
    <p:sldId id="297" r:id="rId14"/>
    <p:sldId id="294" r:id="rId15"/>
    <p:sldId id="278" r:id="rId16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8D73"/>
    <a:srgbClr val="20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51" autoAdjust="0"/>
  </p:normalViewPr>
  <p:slideViewPr>
    <p:cSldViewPr snapToGrid="0" snapToObjects="1">
      <p:cViewPr varScale="1">
        <p:scale>
          <a:sx n="104" d="100"/>
          <a:sy n="104" d="100"/>
        </p:scale>
        <p:origin x="-14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8337D-3A0D-034B-943D-01D95E5BBFED}" type="datetimeFigureOut">
              <a:rPr lang="en-US" smtClean="0"/>
              <a:t>10/1/14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E673C-4BCC-0541-842A-26FE5D97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70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81397-65C2-1347-9DC6-29519AE5C8E5}" type="datetimeFigureOut">
              <a:rPr lang="en-US" smtClean="0"/>
              <a:t>10/1/14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7C51C-6390-C043-A733-937B3DEA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15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/>
            <a:fld id="{607E9780-8E73-4DA6-958E-B97D1B7C989B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173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C076-985E-B644-AB64-5BF122304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C076-985E-B644-AB64-5BF122304F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107406" y="6358082"/>
            <a:ext cx="3372079" cy="231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3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C076-985E-B644-AB64-5BF122304F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316623" y="6349635"/>
            <a:ext cx="2231843" cy="231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11/4/2012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8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C076-985E-B644-AB64-5BF122304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9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C076-985E-B644-AB64-5BF122304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1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C076-985E-B644-AB64-5BF122304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7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C076-985E-B644-AB64-5BF122304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0085"/>
            <a:ext cx="436299" cy="231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BC076-985E-B644-AB64-5BF122304FEC}" type="slidenum">
              <a:rPr lang="en-US" smtClean="0"/>
              <a:pPr/>
              <a:t>‹#›</a:t>
            </a:fld>
            <a:r>
              <a:rPr lang="en-US" dirty="0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6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88D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203B3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03B3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03B3C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03B3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03B3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valon-l-subscribe@indiana.edu" TargetMode="External"/><Relationship Id="rId4" Type="http://schemas.openxmlformats.org/officeDocument/2006/relationships/hyperlink" Target="http://twitter.com/avalonmediasys" TargetMode="External"/><Relationship Id="rId5" Type="http://schemas.openxmlformats.org/officeDocument/2006/relationships/hyperlink" Target="facebook.com%5Cavalonmediasys" TargetMode="External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valonmediasystem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3376" y="1937088"/>
            <a:ext cx="7775575" cy="105903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Avalon: Update and What’s Next</a:t>
            </a:r>
            <a:endParaRPr lang="en-US" sz="2700" i="1" dirty="0" smtClean="0">
              <a:latin typeface="Trebuchet MS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0142" y="3531140"/>
            <a:ext cx="5111857" cy="2743201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Jon </a:t>
            </a:r>
            <a:r>
              <a:rPr lang="en-US" sz="2000" b="1" dirty="0">
                <a:solidFill>
                  <a:schemeClr val="tx1"/>
                </a:solidFill>
              </a:rPr>
              <a:t>Dunn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Interim Assistant Dean for Library </a:t>
            </a:r>
            <a:r>
              <a:rPr lang="en-US" sz="2000" dirty="0" smtClean="0">
                <a:solidFill>
                  <a:schemeClr val="tx1"/>
                </a:solidFill>
              </a:rPr>
              <a:t>Technologies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Indiana University</a:t>
            </a:r>
          </a:p>
          <a:p>
            <a:pPr algn="l"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Hydra Connect 2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Cleveland, Ohio</a:t>
            </a:r>
            <a:endParaRPr lang="en-US" sz="2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October 1, 2014</a:t>
            </a:r>
          </a:p>
        </p:txBody>
      </p:sp>
    </p:spTree>
    <p:extLst>
      <p:ext uri="{BB962C8B-B14F-4D97-AF65-F5344CB8AC3E}">
        <p14:creationId xmlns:p14="http://schemas.microsoft.com/office/powerpoint/2010/main" val="302595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Avalon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3.2, 3.2.1 – Fall 2014</a:t>
            </a:r>
          </a:p>
          <a:p>
            <a:pPr lvl="1"/>
            <a:r>
              <a:rPr lang="en-US" dirty="0" smtClean="0"/>
              <a:t>Browse Everything integration</a:t>
            </a:r>
          </a:p>
          <a:p>
            <a:pPr lvl="1"/>
            <a:r>
              <a:rPr lang="en-US" dirty="0" smtClean="0"/>
              <a:t>Bulk publish/edit/delete operations</a:t>
            </a:r>
          </a:p>
          <a:p>
            <a:pPr lvl="1"/>
            <a:r>
              <a:rPr lang="en-US" dirty="0" smtClean="0"/>
              <a:t>MARC metadata import from ILS</a:t>
            </a:r>
          </a:p>
          <a:p>
            <a:r>
              <a:rPr lang="en-US" dirty="0" smtClean="0"/>
              <a:t>4.0 – Early 2015</a:t>
            </a:r>
          </a:p>
          <a:p>
            <a:pPr lvl="1"/>
            <a:r>
              <a:rPr lang="en-US" dirty="0" smtClean="0"/>
              <a:t>Structural</a:t>
            </a:r>
            <a:r>
              <a:rPr lang="en-US" dirty="0"/>
              <a:t>/navigational metadata</a:t>
            </a:r>
          </a:p>
          <a:p>
            <a:pPr lvl="1"/>
            <a:r>
              <a:rPr lang="en-US" dirty="0" smtClean="0"/>
              <a:t>Bulk </a:t>
            </a:r>
            <a:r>
              <a:rPr lang="en-US" dirty="0"/>
              <a:t>assignment of access controls and metadata</a:t>
            </a:r>
          </a:p>
          <a:p>
            <a:pPr lvl="1"/>
            <a:r>
              <a:rPr lang="en-US" dirty="0" smtClean="0"/>
              <a:t>Media </a:t>
            </a:r>
            <a:r>
              <a:rPr lang="en-US" dirty="0"/>
              <a:t>processing queue prioritization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96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is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Production at Northwestern and IU (almost)</a:t>
            </a:r>
          </a:p>
          <a:p>
            <a:r>
              <a:rPr lang="en-US" dirty="0" smtClean="0"/>
              <a:t>Several other institutions currently working on production implementations</a:t>
            </a:r>
          </a:p>
          <a:p>
            <a:pPr lvl="1"/>
            <a:r>
              <a:rPr lang="en-US" dirty="0" smtClean="0"/>
              <a:t>Stanford, Virginia, Toronto, UT Austin, …</a:t>
            </a:r>
          </a:p>
          <a:p>
            <a:r>
              <a:rPr lang="en-US" dirty="0" smtClean="0"/>
              <a:t>Starting to receive offers of community contributions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1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dia.northwester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2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529" y="64351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avalon pilo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"/>
            <a:ext cx="9144000" cy="612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4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and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Avalon Founding Sponsors soft launch</a:t>
            </a:r>
          </a:p>
          <a:p>
            <a:pPr lvl="1"/>
            <a:r>
              <a:rPr lang="en-US" dirty="0" smtClean="0"/>
              <a:t>Indiana University</a:t>
            </a:r>
          </a:p>
          <a:p>
            <a:pPr lvl="1"/>
            <a:r>
              <a:rPr lang="en-US" dirty="0" smtClean="0"/>
              <a:t>Northwestern University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Columbia University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Goal to develop a sustainable funding and business model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Other funding discussions underway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07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more information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hlinkClick r:id="rId2"/>
              </a:rPr>
              <a:t>http://avalonmediasystem.org/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Avalon e-mail list</a:t>
            </a:r>
            <a:r>
              <a:rPr lang="en-US" sz="2800" dirty="0"/>
              <a:t>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E-mail </a:t>
            </a:r>
            <a:r>
              <a:rPr lang="en-US" sz="2000" dirty="0" smtClean="0">
                <a:hlinkClick r:id="rId3"/>
              </a:rPr>
              <a:t>avalon-l-subscribe@indiana.edu </a:t>
            </a:r>
            <a:r>
              <a:rPr lang="en-US" sz="2000" dirty="0" smtClean="0"/>
              <a:t>to subscribe</a:t>
            </a:r>
          </a:p>
          <a:p>
            <a:pPr lvl="1" eaLnBrk="1" hangingPunct="1"/>
            <a:endParaRPr lang="en-US" sz="2000" dirty="0" smtClean="0"/>
          </a:p>
          <a:p>
            <a:pPr lvl="4">
              <a:buFont typeface="Wingdings" pitchFamily="2" charset="2"/>
              <a:buNone/>
            </a:pPr>
            <a:r>
              <a:rPr lang="en-US" dirty="0" smtClean="0">
                <a:hlinkClick r:id="rId4"/>
              </a:rPr>
              <a:t>@</a:t>
            </a:r>
            <a:r>
              <a:rPr lang="en-US" dirty="0" err="1" smtClean="0">
                <a:hlinkClick r:id="rId4"/>
              </a:rPr>
              <a:t>avalonmediasys</a:t>
            </a:r>
            <a:endParaRPr lang="en-US" dirty="0" smtClean="0"/>
          </a:p>
          <a:p>
            <a:pPr lvl="2">
              <a:buFont typeface="Wingdings" pitchFamily="2" charset="2"/>
              <a:buNone/>
            </a:pPr>
            <a:endParaRPr lang="en-US" sz="2000" dirty="0" smtClean="0"/>
          </a:p>
          <a:p>
            <a:pPr marL="1257300" lvl="4" indent="-342900">
              <a:buNone/>
            </a:pPr>
            <a:r>
              <a:rPr lang="en-US" dirty="0" smtClean="0"/>
              <a:t>	           </a:t>
            </a:r>
            <a:r>
              <a:rPr lang="en-US" dirty="0" smtClean="0">
                <a:hlinkClick r:id="rId5" action="ppaction://hlinkfile"/>
              </a:rPr>
              <a:t>facebook.com/</a:t>
            </a:r>
            <a:r>
              <a:rPr lang="en-US" dirty="0" err="1">
                <a:hlinkClick r:id="rId5" action="ppaction://hlinkfile"/>
              </a:rPr>
              <a:t>avalonmediasys</a:t>
            </a:r>
            <a:endParaRPr lang="en-US" dirty="0"/>
          </a:p>
          <a:p>
            <a:pPr marL="342900" lvl="2" indent="-34290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800" y="3520409"/>
            <a:ext cx="571500" cy="579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4835" y="4251413"/>
            <a:ext cx="605429" cy="5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0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Goal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Create an open source system to enable libraries and archives to more easily provide online access to video and audio collections</a:t>
            </a:r>
            <a:endParaRPr lang="en-US" dirty="0"/>
          </a:p>
        </p:txBody>
      </p:sp>
      <p:pic>
        <p:nvPicPr>
          <p:cNvPr id="4" name="Picture 3" descr="result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26" y="3077171"/>
            <a:ext cx="4993044" cy="35102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819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9248"/>
            <a:ext cx="8229600" cy="39520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Funded in part by a National Leadership Grant from the Institute of Museum and Library Services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Planning grant: </a:t>
            </a:r>
          </a:p>
          <a:p>
            <a:pPr lvl="1"/>
            <a:r>
              <a:rPr lang="en-US" dirty="0" smtClean="0"/>
              <a:t>August 2010 – July 2011</a:t>
            </a:r>
          </a:p>
          <a:p>
            <a:r>
              <a:rPr lang="en-US" dirty="0" smtClean="0"/>
              <a:t>Implementation grant: </a:t>
            </a:r>
          </a:p>
          <a:p>
            <a:pPr lvl="1"/>
            <a:r>
              <a:rPr lang="en-US" dirty="0" smtClean="0"/>
              <a:t>October 2011 – </a:t>
            </a:r>
            <a:r>
              <a:rPr lang="en-US" strike="sngStrike" dirty="0" smtClean="0"/>
              <a:t>September 2014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September 2015</a:t>
            </a:r>
            <a:endParaRPr lang="en-US" strike="sngStrike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Co-developed by libraries at Indiana University and Northwestern 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143000"/>
            <a:ext cx="2324100" cy="10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2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Partners and Advisors</a:t>
            </a:r>
            <a:endParaRPr lang="en-US" dirty="0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2" y="5172075"/>
            <a:ext cx="1879600" cy="107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14" y="3325537"/>
            <a:ext cx="2946400" cy="101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41" y="2532382"/>
            <a:ext cx="3755136" cy="60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28" y="4341592"/>
            <a:ext cx="2527300" cy="106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35" y="1242164"/>
            <a:ext cx="2133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iu_v_rg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65" y="1507132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59803" y="1524000"/>
            <a:ext cx="2438400" cy="2163763"/>
            <a:chOff x="228600" y="1524000"/>
            <a:chExt cx="2438400" cy="2163655"/>
          </a:xfrm>
        </p:grpSpPr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124200"/>
              <a:ext cx="2438400" cy="563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24000"/>
              <a:ext cx="1587500" cy="127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35" y="3232362"/>
            <a:ext cx="1295400" cy="130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rolg_uvastk_sc.fh.tif                                          00033A04Macintosh HD                   B5E539BA: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03" y="5016225"/>
            <a:ext cx="1752600" cy="109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7" y="3813175"/>
            <a:ext cx="2438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565834"/>
            <a:ext cx="381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1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mep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6" y="85477"/>
            <a:ext cx="8467422" cy="666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3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0.1 – July 2012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0.5 – October 2012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1.0 – May 2013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2.0 – October 2013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3.0 – May 2014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3.1 – July 2014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5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 3.0 (May 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LTI (Learning Tools Interoperability) support for learning management system integration</a:t>
            </a:r>
          </a:p>
          <a:p>
            <a:r>
              <a:rPr lang="en-US" dirty="0" smtClean="0"/>
              <a:t>Embeddable player</a:t>
            </a:r>
          </a:p>
          <a:p>
            <a:r>
              <a:rPr lang="en-US" dirty="0" smtClean="0"/>
              <a:t>Permanent URL support</a:t>
            </a:r>
          </a:p>
          <a:p>
            <a:r>
              <a:rPr lang="en-US" dirty="0" smtClean="0"/>
              <a:t>Better file management/tracking</a:t>
            </a:r>
          </a:p>
          <a:p>
            <a:r>
              <a:rPr lang="en-US" dirty="0" smtClean="0"/>
              <a:t>Hydra gem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 3.1 (July 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Authorization based on LDAP groups</a:t>
            </a:r>
          </a:p>
          <a:p>
            <a:r>
              <a:rPr lang="en-US" dirty="0"/>
              <a:t>Update thumbnails without </a:t>
            </a:r>
            <a:r>
              <a:rPr lang="en-US" dirty="0" smtClean="0"/>
              <a:t>master</a:t>
            </a:r>
          </a:p>
          <a:p>
            <a:r>
              <a:rPr lang="en-US" dirty="0"/>
              <a:t>Ingest previously created </a:t>
            </a:r>
            <a:r>
              <a:rPr lang="en-US" dirty="0" smtClean="0"/>
              <a:t>derivatives from </a:t>
            </a:r>
            <a:r>
              <a:rPr lang="en-US" dirty="0" err="1" smtClean="0"/>
              <a:t>dropbox</a:t>
            </a:r>
            <a:r>
              <a:rPr lang="en-US" dirty="0" smtClean="0"/>
              <a:t> folder</a:t>
            </a:r>
          </a:p>
          <a:p>
            <a:r>
              <a:rPr lang="en-US" dirty="0" smtClean="0"/>
              <a:t>Improved permanent URL support</a:t>
            </a:r>
          </a:p>
          <a:p>
            <a:r>
              <a:rPr lang="en-US" dirty="0" smtClean="0"/>
              <a:t>Improved SEO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9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xternal grou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1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e Avalon Media System&amp;#x0D;&amp;#x0A;&amp;#x0D;&amp;#x0A;Jon Dunn&amp;#x0D;&amp;#x0A;Interim Assistant Dean for Library Technologies&amp;#x0D;&amp;#x0A;Indiana University Bloomington Li&quot;/&gt;&lt;property id=&quot;20307&quot; value=&quot;258&quot;/&gt;&lt;/object&gt;&lt;object type=&quot;3&quot; unique_id=&quot;10007&quot;&gt;&lt;property id=&quot;20148&quot; value=&quot;5&quot;/&gt;&lt;property id=&quot;20300&quot; value=&quot;Slide 2 - &amp;quot;Project Overview&amp;quot;&quot;/&gt;&lt;property id=&quot;20307&quot; value=&quot;262&quot;/&gt;&lt;/object&gt;&lt;object type=&quot;3&quot; unique_id=&quot;10008&quot;&gt;&lt;property id=&quot;20148&quot; value=&quot;5&quot;/&gt;&lt;property id=&quot;20300&quot; value=&quot;Slide 3 - &amp;quot;Project Partners and Collaborators&amp;quot;&quot;/&gt;&lt;property id=&quot;20307&quot; value=&quot;263&quot;/&gt;&lt;/object&gt;&lt;object type=&quot;3&quot; unique_id=&quot;10009&quot;&gt;&lt;property id=&quot;20148&quot; value=&quot;5&quot;/&gt;&lt;property id=&quot;20300&quot; value=&quot;Slide 4 - &amp;quot;Project Objectives&amp;quot;&quot;/&gt;&lt;property id=&quot;20307&quot; value=&quot;265&quot;/&gt;&lt;/object&gt;&lt;object type=&quot;3&quot; unique_id=&quot;10010&quot;&gt;&lt;property id=&quot;20148&quot; value=&quot;5&quot;/&gt;&lt;property id=&quot;20300&quot; value=&quot;Slide 5 - &amp;quot;What needs are we trying to serve?&amp;quot;&quot;/&gt;&lt;property id=&quot;20307&quot; value=&quot;280&quot;/&gt;&lt;/object&gt;&lt;object type=&quot;3&quot; unique_id=&quot;10011&quot;&gt;&lt;property id=&quot;20148&quot; value=&quot;5&quot;/&gt;&lt;property id=&quot;20300&quot; value=&quot;Slide 6 - &amp;quot;Existing Solutions Insufficient&amp;quot;&quot;/&gt;&lt;property id=&quot;20307&quot; value=&quot;281&quot;/&gt;&lt;/object&gt;&lt;object type=&quot;3&quot; unique_id=&quot;10014&quot;&gt;&lt;property id=&quot;20148&quot; value=&quot;5&quot;/&gt;&lt;property id=&quot;20300&quot; value=&quot;Slide 7 - &amp;quot;Development Team&amp;quot;&quot;/&gt;&lt;property id=&quot;20307&quot; value=&quot;282&quot;/&gt;&lt;/object&gt;&lt;object type=&quot;3&quot; unique_id=&quot;10015&quot;&gt;&lt;property id=&quot;20148&quot; value=&quot;5&quot;/&gt;&lt;property id=&quot;20300&quot; value=&quot;Slide 8 - &amp;quot;Demo of Release 0.5&amp;quot;&quot;/&gt;&lt;property id=&quot;20307&quot; value=&quot;269&quot;/&gt;&lt;/object&gt;&lt;object type=&quot;3&quot; unique_id=&quot;10016&quot;&gt;&lt;property id=&quot;20148&quot; value=&quot;5&quot;/&gt;&lt;property id=&quot;20300&quot; value=&quot;Slide 9 - &amp;quot;Release 1&amp;quot;&quot;/&gt;&lt;property id=&quot;20307&quot; value=&quot;270&quot;/&gt;&lt;/object&gt;&lt;object type=&quot;3&quot; unique_id=&quot;10018&quot;&gt;&lt;property id=&quot;20148&quot; value=&quot;5&quot;/&gt;&lt;property id=&quot;20300&quot; value=&quot;Slide 10 - &amp;quot;R1 Architecture&amp;quot;&quot;/&gt;&lt;property id=&quot;20307&quot; value=&quot;272&quot;/&gt;&lt;/object&gt;&lt;object type=&quot;3&quot; unique_id=&quot;10019&quot;&gt;&lt;property id=&quot;20148&quot; value=&quot;5&quot;/&gt;&lt;property id=&quot;20300&quot; value=&quot;Slide 11 - &amp;quot;Metadata for R1 &amp;quot;&quot;/&gt;&lt;property id=&quot;20307&quot; value=&quot;273&quot;/&gt;&lt;/object&gt;&lt;object type=&quot;3&quot; unique_id=&quot;10020&quot;&gt;&lt;property id=&quot;20148&quot; value=&quot;5&quot;/&gt;&lt;property id=&quot;20300&quot; value=&quot;Slide 12 - &amp;quot;Beyond R1&amp;quot;&quot;/&gt;&lt;property id=&quot;20307&quot; value=&quot;274&quot;/&gt;&lt;/object&gt;&lt;object type=&quot;3&quot; unique_id=&quot;10023&quot;&gt;&lt;property id=&quot;20148&quot; value=&quot;5&quot;/&gt;&lt;property id=&quot;20300&quot; value=&quot;Slide 14 - &amp;quot;For more information&amp;quot;&quot;/&gt;&lt;property id=&quot;20307&quot; value=&quot;278&quot;/&gt;&lt;/object&gt;&lt;object type=&quot;3&quot; unique_id=&quot;10288&quot;&gt;&lt;property id=&quot;20148&quot; value=&quot;5&quot;/&gt;&lt;property id=&quot;20300&quot; value=&quot;Slide 13 - &amp;quot;Deployment at IU&amp;quot;&quot;/&gt;&lt;property id=&quot;20307&quot; value=&quot;28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292</Words>
  <Application>Microsoft Macintosh PowerPoint</Application>
  <PresentationFormat>On-screen Show (4:3)</PresentationFormat>
  <Paragraphs>70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Avalon: Update and What’s Next</vt:lpstr>
      <vt:lpstr>Project Goal</vt:lpstr>
      <vt:lpstr>Project Overview</vt:lpstr>
      <vt:lpstr>Project Partners and Advisors</vt:lpstr>
      <vt:lpstr>PowerPoint Presentation</vt:lpstr>
      <vt:lpstr>Release History</vt:lpstr>
      <vt:lpstr>New in 3.0 (May 2014)</vt:lpstr>
      <vt:lpstr>New in 3.1 (July 2014)</vt:lpstr>
      <vt:lpstr>PowerPoint Presentation</vt:lpstr>
      <vt:lpstr>Upcoming Avalon Features</vt:lpstr>
      <vt:lpstr>What else is new?</vt:lpstr>
      <vt:lpstr>PowerPoint Presentation</vt:lpstr>
      <vt:lpstr>PowerPoint Presentation</vt:lpstr>
      <vt:lpstr>Funding and Governance</vt:lpstr>
      <vt:lpstr>For more information</vt:lpstr>
    </vt:vector>
  </TitlesOfParts>
  <Company>Element Three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Element Three</dc:creator>
  <cp:lastModifiedBy>Jon Dunn</cp:lastModifiedBy>
  <cp:revision>34</cp:revision>
  <dcterms:created xsi:type="dcterms:W3CDTF">2012-10-11T14:35:08Z</dcterms:created>
  <dcterms:modified xsi:type="dcterms:W3CDTF">2014-10-01T15:59:17Z</dcterms:modified>
</cp:coreProperties>
</file>