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20104100" cy="15087600"/>
  <p:defaultTextStyle>
    <a:defPPr>
      <a:defRPr lang="en-US"/>
    </a:defPPr>
    <a:lvl1pPr marL="0" algn="l" defTabSz="99788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97885" algn="l" defTabSz="99788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95769" algn="l" defTabSz="99788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93654" algn="l" defTabSz="99788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91539" algn="l" defTabSz="99788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89424" algn="l" defTabSz="99788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987308" algn="l" defTabSz="99788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985193" algn="l" defTabSz="99788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983078" algn="l" defTabSz="99788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B002D"/>
    <a:srgbClr val="414042"/>
    <a:srgbClr val="B80012"/>
    <a:srgbClr val="666666"/>
    <a:srgbClr val="777877"/>
    <a:srgbClr val="B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492" autoAdjust="0"/>
  </p:normalViewPr>
  <p:slideViewPr>
    <p:cSldViewPr>
      <p:cViewPr>
        <p:scale>
          <a:sx n="25" d="100"/>
          <a:sy n="25" d="100"/>
        </p:scale>
        <p:origin x="-1408" y="-408"/>
      </p:cViewPr>
      <p:guideLst>
        <p:guide orient="horz" pos="20734"/>
        <p:guide pos="276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4"/>
            <a:ext cx="37307522" cy="10233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72471" y="2467087"/>
            <a:ext cx="40746253" cy="2231380"/>
          </a:xfrm>
        </p:spPr>
        <p:txBody>
          <a:bodyPr lIns="0" tIns="0" rIns="0" bIns="0"/>
          <a:lstStyle>
            <a:lvl1pPr>
              <a:defRPr sz="14500" b="1">
                <a:solidFill>
                  <a:srgbClr val="41404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72471" y="2467087"/>
            <a:ext cx="40746253" cy="2231380"/>
          </a:xfrm>
        </p:spPr>
        <p:txBody>
          <a:bodyPr lIns="0" tIns="0" rIns="0" bIns="0"/>
          <a:lstStyle>
            <a:lvl1pPr>
              <a:defRPr sz="14500" b="1">
                <a:solidFill>
                  <a:srgbClr val="41404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9/23/14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72471" y="2467087"/>
            <a:ext cx="40746253" cy="2231380"/>
          </a:xfrm>
        </p:spPr>
        <p:txBody>
          <a:bodyPr lIns="0" tIns="0" rIns="0" bIns="0"/>
          <a:lstStyle>
            <a:lvl1pPr>
              <a:defRPr sz="14500" b="1">
                <a:solidFill>
                  <a:srgbClr val="41404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9/23/14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9/23/14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72471" y="2467087"/>
            <a:ext cx="40746253" cy="10233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50" b="1">
                <a:solidFill>
                  <a:srgbClr val="41404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7571232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2"/>
            <a:ext cx="14045184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2"/>
            <a:ext cx="10094976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2"/>
            <a:ext cx="10094976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97885">
        <a:defRPr>
          <a:latin typeface="+mn-lt"/>
          <a:ea typeface="+mn-ea"/>
          <a:cs typeface="+mn-cs"/>
        </a:defRPr>
      </a:lvl2pPr>
      <a:lvl3pPr marL="1995769">
        <a:defRPr>
          <a:latin typeface="+mn-lt"/>
          <a:ea typeface="+mn-ea"/>
          <a:cs typeface="+mn-cs"/>
        </a:defRPr>
      </a:lvl3pPr>
      <a:lvl4pPr marL="2993654">
        <a:defRPr>
          <a:latin typeface="+mn-lt"/>
          <a:ea typeface="+mn-ea"/>
          <a:cs typeface="+mn-cs"/>
        </a:defRPr>
      </a:lvl4pPr>
      <a:lvl5pPr marL="3991539">
        <a:defRPr>
          <a:latin typeface="+mn-lt"/>
          <a:ea typeface="+mn-ea"/>
          <a:cs typeface="+mn-cs"/>
        </a:defRPr>
      </a:lvl5pPr>
      <a:lvl6pPr marL="4989424">
        <a:defRPr>
          <a:latin typeface="+mn-lt"/>
          <a:ea typeface="+mn-ea"/>
          <a:cs typeface="+mn-cs"/>
        </a:defRPr>
      </a:lvl6pPr>
      <a:lvl7pPr marL="5987308">
        <a:defRPr>
          <a:latin typeface="+mn-lt"/>
          <a:ea typeface="+mn-ea"/>
          <a:cs typeface="+mn-cs"/>
        </a:defRPr>
      </a:lvl7pPr>
      <a:lvl8pPr marL="6985193">
        <a:defRPr>
          <a:latin typeface="+mn-lt"/>
          <a:ea typeface="+mn-ea"/>
          <a:cs typeface="+mn-cs"/>
        </a:defRPr>
      </a:lvl8pPr>
      <a:lvl9pPr marL="798307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97885">
        <a:defRPr>
          <a:latin typeface="+mn-lt"/>
          <a:ea typeface="+mn-ea"/>
          <a:cs typeface="+mn-cs"/>
        </a:defRPr>
      </a:lvl2pPr>
      <a:lvl3pPr marL="1995769">
        <a:defRPr>
          <a:latin typeface="+mn-lt"/>
          <a:ea typeface="+mn-ea"/>
          <a:cs typeface="+mn-cs"/>
        </a:defRPr>
      </a:lvl3pPr>
      <a:lvl4pPr marL="2993654">
        <a:defRPr>
          <a:latin typeface="+mn-lt"/>
          <a:ea typeface="+mn-ea"/>
          <a:cs typeface="+mn-cs"/>
        </a:defRPr>
      </a:lvl4pPr>
      <a:lvl5pPr marL="3991539">
        <a:defRPr>
          <a:latin typeface="+mn-lt"/>
          <a:ea typeface="+mn-ea"/>
          <a:cs typeface="+mn-cs"/>
        </a:defRPr>
      </a:lvl5pPr>
      <a:lvl6pPr marL="4989424">
        <a:defRPr>
          <a:latin typeface="+mn-lt"/>
          <a:ea typeface="+mn-ea"/>
          <a:cs typeface="+mn-cs"/>
        </a:defRPr>
      </a:lvl6pPr>
      <a:lvl7pPr marL="5987308">
        <a:defRPr>
          <a:latin typeface="+mn-lt"/>
          <a:ea typeface="+mn-ea"/>
          <a:cs typeface="+mn-cs"/>
        </a:defRPr>
      </a:lvl7pPr>
      <a:lvl8pPr marL="6985193">
        <a:defRPr>
          <a:latin typeface="+mn-lt"/>
          <a:ea typeface="+mn-ea"/>
          <a:cs typeface="+mn-cs"/>
        </a:defRPr>
      </a:lvl8pPr>
      <a:lvl9pPr marL="798307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hyperlink" Target="mailto:identity@os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0"/>
            <a:ext cx="43891200" cy="32918400"/>
          </a:xfrm>
          <a:prstGeom prst="rect">
            <a:avLst/>
          </a:prstGeom>
          <a:solidFill>
            <a:srgbClr val="9B002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99577" tIns="99788" rIns="199577" bIns="99788"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51575" y="831273"/>
            <a:ext cx="42255331" cy="31255855"/>
          </a:xfrm>
          <a:prstGeom prst="rect">
            <a:avLst/>
          </a:prstGeom>
          <a:solidFill>
            <a:schemeClr val="bg1"/>
          </a:solidFill>
          <a:ln>
            <a:solidFill>
              <a:srgbClr val="BB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99577" tIns="99788" rIns="199577" bIns="99788" rtlCol="0" anchor="ctr"/>
          <a:lstStyle/>
          <a:p>
            <a:pPr algn="ctr"/>
            <a:r>
              <a:rPr lang="en-US" dirty="0" smtClean="0"/>
              <a:t>–</a:t>
            </a:r>
            <a:endParaRPr lang="en-US" dirty="0"/>
          </a:p>
        </p:txBody>
      </p:sp>
      <p:sp>
        <p:nvSpPr>
          <p:cNvPr id="40" name="object 6"/>
          <p:cNvSpPr/>
          <p:nvPr/>
        </p:nvSpPr>
        <p:spPr>
          <a:xfrm>
            <a:off x="998157" y="29028045"/>
            <a:ext cx="41902649" cy="600164"/>
          </a:xfrm>
          <a:custGeom>
            <a:avLst/>
            <a:gdLst/>
            <a:ahLst/>
            <a:cxnLst/>
            <a:rect l="l" t="t" r="r" b="b"/>
            <a:pathLst>
              <a:path w="19266428" h="1317369">
                <a:moveTo>
                  <a:pt x="0" y="1317369"/>
                </a:moveTo>
                <a:lnTo>
                  <a:pt x="19266428" y="1317369"/>
                </a:lnTo>
                <a:lnTo>
                  <a:pt x="19266428" y="0"/>
                </a:lnTo>
                <a:lnTo>
                  <a:pt x="0" y="0"/>
                </a:lnTo>
                <a:lnTo>
                  <a:pt x="0" y="131736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2471" y="2467086"/>
            <a:ext cx="40746253" cy="32074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19">
              <a:lnSpc>
                <a:spcPts val="17232"/>
              </a:lnSpc>
              <a:spcAft>
                <a:spcPts val="1310"/>
              </a:spcAft>
            </a:pPr>
            <a:r>
              <a:rPr lang="en-US" sz="14400" b="0" spc="-513" dirty="0">
                <a:latin typeface="Capita-Bold"/>
                <a:cs typeface="Capita-Bold"/>
              </a:rPr>
              <a:t>Digital Initiatives at Ohio State</a:t>
            </a:r>
            <a:endParaRPr sz="14400" b="0" spc="-87" dirty="0">
              <a:latin typeface="Capita-Bold"/>
              <a:cs typeface="Capita-Bold"/>
            </a:endParaRPr>
          </a:p>
          <a:p>
            <a:pPr marL="27719">
              <a:lnSpc>
                <a:spcPts val="5784"/>
              </a:lnSpc>
            </a:pPr>
            <a:r>
              <a:rPr lang="en-US" sz="5000" b="0" spc="-175" dirty="0" err="1"/>
              <a:t>Ousmane</a:t>
            </a:r>
            <a:r>
              <a:rPr lang="en-US" sz="5000" b="0" spc="-175" dirty="0"/>
              <a:t> </a:t>
            </a:r>
            <a:r>
              <a:rPr lang="en-US" sz="5000" b="0" spc="-175" dirty="0" err="1"/>
              <a:t>Kebe</a:t>
            </a:r>
            <a:r>
              <a:rPr lang="en-US" sz="5000" b="0" spc="-175" dirty="0"/>
              <a:t>, Emilie Meade, Sarah Reid, Russell </a:t>
            </a:r>
            <a:r>
              <a:rPr lang="en-US" sz="5000" b="0" spc="-175" dirty="0" err="1"/>
              <a:t>Schelby</a:t>
            </a:r>
            <a:r>
              <a:rPr lang="en-US" sz="5000" b="0" spc="-175" dirty="0"/>
              <a:t>, Dwight Scott</a:t>
            </a:r>
            <a:endParaRPr sz="5000" dirty="0"/>
          </a:p>
        </p:txBody>
      </p:sp>
      <p:sp>
        <p:nvSpPr>
          <p:cNvPr id="3" name="object 3"/>
          <p:cNvSpPr txBox="1"/>
          <p:nvPr/>
        </p:nvSpPr>
        <p:spPr>
          <a:xfrm>
            <a:off x="1572469" y="7148946"/>
            <a:ext cx="9063269" cy="79849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19">
              <a:spcAft>
                <a:spcPts val="1310"/>
              </a:spcAft>
            </a:pPr>
            <a:r>
              <a:rPr lang="en-US" sz="3500" b="1" spc="-11" dirty="0">
                <a:solidFill>
                  <a:srgbClr val="231F20"/>
                </a:solidFill>
                <a:latin typeface="Arial"/>
                <a:cs typeface="Arial"/>
              </a:rPr>
              <a:t>Overview</a:t>
            </a:r>
            <a:endParaRPr sz="3500" dirty="0">
              <a:latin typeface="Arial"/>
              <a:cs typeface="Arial"/>
            </a:endParaRPr>
          </a:p>
          <a:p>
            <a:pPr marL="27719" marR="13860">
              <a:lnSpc>
                <a:spcPct val="102600"/>
              </a:lnSpc>
              <a:spcBef>
                <a:spcPts val="458"/>
              </a:spcBef>
            </a:pPr>
            <a:endParaRPr lang="en-US" sz="2700" b="1" spc="-218" dirty="0">
              <a:solidFill>
                <a:srgbClr val="4C4D4F"/>
              </a:solidFill>
              <a:latin typeface="Arial"/>
              <a:cs typeface="Arial"/>
            </a:endParaRPr>
          </a:p>
          <a:p>
            <a:pPr marL="27719" marR="13860">
              <a:lnSpc>
                <a:spcPct val="102600"/>
              </a:lnSpc>
              <a:spcBef>
                <a:spcPts val="458"/>
              </a:spcBef>
            </a:pPr>
            <a:r>
              <a:rPr lang="en-US" sz="2700" b="1" spc="-218" dirty="0">
                <a:solidFill>
                  <a:srgbClr val="4C4D4F"/>
                </a:solidFill>
                <a:latin typeface="Arial"/>
                <a:cs typeface="Arial"/>
              </a:rPr>
              <a:t>Digital Initiatives</a:t>
            </a:r>
            <a:endParaRPr lang="en-US" sz="2700" spc="11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7719" marR="13860">
              <a:lnSpc>
                <a:spcPct val="102600"/>
              </a:lnSpc>
              <a:spcBef>
                <a:spcPts val="458"/>
              </a:spcBef>
            </a:pPr>
            <a:r>
              <a:rPr lang="en-US" sz="2700" spc="11" dirty="0">
                <a:solidFill>
                  <a:srgbClr val="231F20"/>
                </a:solidFill>
                <a:latin typeface="Arial"/>
                <a:cs typeface="Arial"/>
              </a:rPr>
              <a:t>The Ohio State University Libraries has redoubled its commitment to digital initiatives, including:</a:t>
            </a:r>
          </a:p>
          <a:p>
            <a:pPr marL="651397" marR="13860" indent="-623678">
              <a:lnSpc>
                <a:spcPct val="102600"/>
              </a:lnSpc>
              <a:spcBef>
                <a:spcPts val="458"/>
              </a:spcBef>
              <a:buFont typeface="Arial"/>
              <a:buChar char="•"/>
            </a:pPr>
            <a:r>
              <a:rPr lang="en-US" sz="2700" spc="11" dirty="0">
                <a:solidFill>
                  <a:srgbClr val="231F20"/>
                </a:solidFill>
                <a:latin typeface="Arial"/>
                <a:cs typeface="Arial"/>
              </a:rPr>
              <a:t>Creating a Digital Initiatives Department</a:t>
            </a:r>
          </a:p>
          <a:p>
            <a:pPr marL="651397" marR="13860" indent="-623678">
              <a:lnSpc>
                <a:spcPct val="102600"/>
              </a:lnSpc>
              <a:spcBef>
                <a:spcPts val="458"/>
              </a:spcBef>
              <a:buFont typeface="Arial"/>
              <a:buChar char="•"/>
            </a:pPr>
            <a:r>
              <a:rPr lang="en-US" sz="2700" spc="11" dirty="0">
                <a:solidFill>
                  <a:srgbClr val="231F20"/>
                </a:solidFill>
                <a:latin typeface="Arial"/>
                <a:cs typeface="Arial"/>
              </a:rPr>
              <a:t>Increasing Staffing in IT</a:t>
            </a:r>
          </a:p>
          <a:p>
            <a:pPr marL="651397" marR="13860" indent="-623678">
              <a:lnSpc>
                <a:spcPct val="102600"/>
              </a:lnSpc>
              <a:spcBef>
                <a:spcPts val="458"/>
              </a:spcBef>
              <a:buFont typeface="Arial"/>
              <a:buChar char="•"/>
            </a:pPr>
            <a:r>
              <a:rPr lang="en-US" sz="2700" spc="11" dirty="0">
                <a:solidFill>
                  <a:srgbClr val="231F20"/>
                </a:solidFill>
                <a:latin typeface="Arial"/>
                <a:cs typeface="Arial"/>
              </a:rPr>
              <a:t>Developing a Program-focused model for DI</a:t>
            </a:r>
          </a:p>
          <a:p>
            <a:pPr marL="651397" marR="13860" indent="-623678">
              <a:lnSpc>
                <a:spcPct val="102600"/>
              </a:lnSpc>
              <a:spcBef>
                <a:spcPts val="458"/>
              </a:spcBef>
              <a:buFont typeface="Arial"/>
              <a:buChar char="•"/>
            </a:pPr>
            <a:r>
              <a:rPr lang="en-US" sz="2700" spc="11" dirty="0">
                <a:solidFill>
                  <a:srgbClr val="231F20"/>
                </a:solidFill>
                <a:latin typeface="Arial"/>
                <a:cs typeface="Arial"/>
              </a:rPr>
              <a:t>Purchasing Server &amp; Storage network</a:t>
            </a:r>
            <a:endParaRPr lang="en-US" sz="2700" dirty="0">
              <a:latin typeface="Arial"/>
              <a:cs typeface="Arial"/>
            </a:endParaRPr>
          </a:p>
          <a:p>
            <a:pPr marL="27719" marR="13860">
              <a:lnSpc>
                <a:spcPct val="102600"/>
              </a:lnSpc>
              <a:spcBef>
                <a:spcPts val="458"/>
              </a:spcBef>
            </a:pPr>
            <a:endParaRPr lang="en-US" sz="2700" dirty="0">
              <a:latin typeface="Arial"/>
              <a:cs typeface="Arial"/>
            </a:endParaRPr>
          </a:p>
          <a:p>
            <a:pPr marL="27719" marR="13860">
              <a:lnSpc>
                <a:spcPct val="102600"/>
              </a:lnSpc>
              <a:spcBef>
                <a:spcPts val="458"/>
              </a:spcBef>
            </a:pPr>
            <a:r>
              <a:rPr lang="en-US" sz="2700" b="1" spc="-218" dirty="0">
                <a:solidFill>
                  <a:srgbClr val="4C4D4F"/>
                </a:solidFill>
                <a:latin typeface="Arial"/>
                <a:cs typeface="Arial"/>
              </a:rPr>
              <a:t>Beginning Work</a:t>
            </a:r>
          </a:p>
          <a:p>
            <a:pPr marL="651397" marR="13860" indent="-623678">
              <a:lnSpc>
                <a:spcPct val="102600"/>
              </a:lnSpc>
              <a:spcBef>
                <a:spcPts val="458"/>
              </a:spcBef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Developing Programs &amp; Governance Structures</a:t>
            </a:r>
            <a:endParaRPr lang="en-US" sz="2700" dirty="0">
              <a:latin typeface="Arial"/>
              <a:cs typeface="Arial"/>
            </a:endParaRPr>
          </a:p>
          <a:p>
            <a:pPr marL="651397" marR="13860" indent="-623678">
              <a:lnSpc>
                <a:spcPct val="102600"/>
              </a:lnSpc>
              <a:spcBef>
                <a:spcPts val="458"/>
              </a:spcBef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Establishing Guiding Principles</a:t>
            </a:r>
          </a:p>
          <a:p>
            <a:pPr marL="651397" marR="13860" indent="-623678">
              <a:lnSpc>
                <a:spcPct val="102600"/>
              </a:lnSpc>
              <a:spcBef>
                <a:spcPts val="458"/>
              </a:spcBef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Framing Organizational Change</a:t>
            </a:r>
          </a:p>
          <a:p>
            <a:pPr marL="27719" marR="13860">
              <a:lnSpc>
                <a:spcPct val="102600"/>
              </a:lnSpc>
              <a:spcBef>
                <a:spcPts val="458"/>
              </a:spcBef>
            </a:pPr>
            <a:endParaRPr lang="en-US" sz="2700" b="1" spc="-218" dirty="0">
              <a:solidFill>
                <a:srgbClr val="4C4D4F"/>
              </a:solidFill>
              <a:latin typeface="Arial"/>
              <a:cs typeface="Arial"/>
            </a:endParaRPr>
          </a:p>
          <a:p>
            <a:pPr marL="27719" marR="13860">
              <a:lnSpc>
                <a:spcPct val="102600"/>
              </a:lnSpc>
              <a:spcBef>
                <a:spcPts val="458"/>
              </a:spcBef>
            </a:pPr>
            <a:endParaRPr lang="en-US" sz="27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7935" y="10474036"/>
            <a:ext cx="9149776" cy="419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19"/>
            <a:endParaRPr lang="en-US" sz="27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72470" y="13250487"/>
            <a:ext cx="9133138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19"/>
            <a:endParaRPr lang="en-US" sz="31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118816" y="7251624"/>
            <a:ext cx="5311029" cy="419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19"/>
            <a:endParaRPr sz="27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1429998" y="7096401"/>
            <a:ext cx="0" cy="600164"/>
          </a:xfrm>
          <a:custGeom>
            <a:avLst/>
            <a:gdLst/>
            <a:ahLst/>
            <a:cxnLst/>
            <a:rect l="l" t="t" r="r" b="b"/>
            <a:pathLst>
              <a:path h="9561227">
                <a:moveTo>
                  <a:pt x="0" y="0"/>
                </a:moveTo>
                <a:lnTo>
                  <a:pt x="0" y="9561227"/>
                </a:lnTo>
              </a:path>
            </a:pathLst>
          </a:custGeom>
          <a:ln w="19050" cmpd="sng">
            <a:solidFill>
              <a:srgbClr val="7F7F7F"/>
            </a:solidFill>
            <a:prstDash val="solid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958300" y="7096401"/>
            <a:ext cx="0" cy="600164"/>
          </a:xfrm>
          <a:custGeom>
            <a:avLst/>
            <a:gdLst/>
            <a:ahLst/>
            <a:cxnLst/>
            <a:rect l="l" t="t" r="r" b="b"/>
            <a:pathLst>
              <a:path h="9561227">
                <a:moveTo>
                  <a:pt x="0" y="0"/>
                </a:moveTo>
                <a:lnTo>
                  <a:pt x="0" y="9561227"/>
                </a:lnTo>
              </a:path>
            </a:pathLst>
          </a:custGeom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473901" y="7096401"/>
            <a:ext cx="0" cy="600164"/>
          </a:xfrm>
          <a:custGeom>
            <a:avLst/>
            <a:gdLst/>
            <a:ahLst/>
            <a:cxnLst/>
            <a:rect l="l" t="t" r="r" b="b"/>
            <a:pathLst>
              <a:path h="9561227">
                <a:moveTo>
                  <a:pt x="0" y="0"/>
                </a:moveTo>
                <a:lnTo>
                  <a:pt x="0" y="9561227"/>
                </a:lnTo>
              </a:path>
            </a:pathLst>
          </a:custGeom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3208143" y="7022349"/>
            <a:ext cx="9199684" cy="19048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958">
              <a:lnSpc>
                <a:spcPct val="110000"/>
              </a:lnSpc>
            </a:pPr>
            <a:r>
              <a:rPr lang="en-US" sz="3500" b="1" spc="-11" dirty="0">
                <a:solidFill>
                  <a:srgbClr val="231F20"/>
                </a:solidFill>
                <a:latin typeface="Arial"/>
                <a:cs typeface="Arial"/>
              </a:rPr>
              <a:t>Seeking Answers</a:t>
            </a:r>
            <a:endParaRPr sz="3500" b="1" spc="-11" dirty="0">
              <a:solidFill>
                <a:srgbClr val="231F20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2800" dirty="0"/>
          </a:p>
          <a:p>
            <a:pPr>
              <a:lnSpc>
                <a:spcPts val="2837"/>
              </a:lnSpc>
              <a:spcBef>
                <a:spcPts val="46"/>
              </a:spcBef>
            </a:pPr>
            <a:r>
              <a:rPr lang="en-US" sz="2800" i="1" dirty="0"/>
              <a:t>Here are some questions that we’re looking for answers to while we’re here at Hydra Connect 2014. Please write suggestions, or a ‘me too’ !</a:t>
            </a: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2800" dirty="0"/>
          </a:p>
          <a:p>
            <a:pPr>
              <a:lnSpc>
                <a:spcPts val="2837"/>
              </a:lnSpc>
              <a:spcBef>
                <a:spcPts val="46"/>
              </a:spcBef>
            </a:pPr>
            <a:r>
              <a:rPr lang="en-US" sz="3100" b="1" spc="-11" dirty="0">
                <a:solidFill>
                  <a:srgbClr val="4C4D4F"/>
                </a:solidFill>
                <a:latin typeface="Arial"/>
                <a:cs typeface="Arial"/>
              </a:rPr>
              <a:t>How can we organize what Hydra ‘tools’ we use?</a:t>
            </a:r>
          </a:p>
          <a:p>
            <a:pPr>
              <a:lnSpc>
                <a:spcPts val="2837"/>
              </a:lnSpc>
              <a:spcBef>
                <a:spcPts val="46"/>
              </a:spcBef>
            </a:pPr>
            <a:r>
              <a:rPr lang="en-US" sz="3100" b="1" spc="-11" dirty="0">
                <a:solidFill>
                  <a:srgbClr val="4C4D4F"/>
                </a:solidFill>
                <a:latin typeface="Arial"/>
                <a:cs typeface="Arial"/>
              </a:rPr>
              <a:t>Is there a good ‘taxonomy’? Best Practices?</a:t>
            </a: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r>
              <a:rPr lang="en-US" sz="3100" b="1" spc="-11" dirty="0">
                <a:solidFill>
                  <a:srgbClr val="4C4D4F"/>
                </a:solidFill>
                <a:latin typeface="Arial"/>
                <a:cs typeface="Arial"/>
              </a:rPr>
              <a:t>Can we add image workflows to Avalon?</a:t>
            </a: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r>
              <a:rPr lang="en-US" sz="3100" b="1" spc="-11" dirty="0">
                <a:solidFill>
                  <a:srgbClr val="4C4D4F"/>
                </a:solidFill>
                <a:latin typeface="Arial"/>
                <a:cs typeface="Arial"/>
              </a:rPr>
              <a:t>What does a Best Practice backup and recovery strategy look like?</a:t>
            </a: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2800" dirty="0"/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2800" dirty="0"/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2800" dirty="0"/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2800" dirty="0"/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2800" dirty="0"/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2800" dirty="0"/>
          </a:p>
          <a:p>
            <a:pPr>
              <a:lnSpc>
                <a:spcPts val="2837"/>
              </a:lnSpc>
              <a:spcBef>
                <a:spcPts val="46"/>
              </a:spcBef>
            </a:pPr>
            <a:r>
              <a:rPr lang="en-US" sz="3100" b="1" spc="-11" dirty="0">
                <a:solidFill>
                  <a:srgbClr val="4C4D4F"/>
                </a:solidFill>
                <a:latin typeface="Arial"/>
                <a:cs typeface="Arial"/>
              </a:rPr>
              <a:t>How can we integrate </a:t>
            </a:r>
            <a:r>
              <a:rPr lang="en-US" sz="3100" b="1" spc="-11" dirty="0" err="1">
                <a:solidFill>
                  <a:srgbClr val="4C4D4F"/>
                </a:solidFill>
                <a:latin typeface="Arial"/>
                <a:cs typeface="Arial"/>
              </a:rPr>
              <a:t>ArchivesSpace</a:t>
            </a:r>
            <a:r>
              <a:rPr lang="en-US" sz="3100" b="1" spc="-11" dirty="0">
                <a:solidFill>
                  <a:srgbClr val="4C4D4F"/>
                </a:solidFill>
                <a:latin typeface="Arial"/>
                <a:cs typeface="Arial"/>
              </a:rPr>
              <a:t> and our Hydra-based Image Management System?</a:t>
            </a: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r>
              <a:rPr lang="en-US" sz="3100" b="1" spc="-11" dirty="0">
                <a:solidFill>
                  <a:srgbClr val="4C4D4F"/>
                </a:solidFill>
                <a:latin typeface="Arial"/>
                <a:cs typeface="Arial"/>
              </a:rPr>
              <a:t>How can we tie all of our Front End functionality together? Our Back End functionality? </a:t>
            </a: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r>
              <a:rPr lang="en-US" sz="3100" b="1" spc="-11" dirty="0">
                <a:solidFill>
                  <a:srgbClr val="4C4D4F"/>
                </a:solidFill>
                <a:latin typeface="Arial"/>
                <a:cs typeface="Arial"/>
              </a:rPr>
              <a:t>What are the benefits of having multiple workflow engines, e.g. a Video </a:t>
            </a:r>
            <a:r>
              <a:rPr lang="en-US" sz="3100" b="1" u="sng" spc="-11" dirty="0">
                <a:solidFill>
                  <a:srgbClr val="4C4D4F"/>
                </a:solidFill>
                <a:latin typeface="Arial"/>
                <a:cs typeface="Arial"/>
              </a:rPr>
              <a:t>and</a:t>
            </a:r>
            <a:r>
              <a:rPr lang="en-US" sz="3100" b="1" spc="-11" dirty="0">
                <a:solidFill>
                  <a:srgbClr val="4C4D4F"/>
                </a:solidFill>
                <a:latin typeface="Arial"/>
                <a:cs typeface="Arial"/>
              </a:rPr>
              <a:t> an Image ingest?</a:t>
            </a: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31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>
              <a:lnSpc>
                <a:spcPts val="2837"/>
              </a:lnSpc>
              <a:spcBef>
                <a:spcPts val="46"/>
              </a:spcBef>
            </a:pPr>
            <a:endParaRPr lang="en-US" sz="2800" dirty="0"/>
          </a:p>
          <a:p>
            <a:pPr>
              <a:lnSpc>
                <a:spcPts val="2837"/>
              </a:lnSpc>
              <a:spcBef>
                <a:spcPts val="46"/>
              </a:spcBef>
            </a:pPr>
            <a:endParaRPr sz="2800" dirty="0"/>
          </a:p>
        </p:txBody>
      </p:sp>
      <p:sp>
        <p:nvSpPr>
          <p:cNvPr id="26" name="object 26"/>
          <p:cNvSpPr txBox="1"/>
          <p:nvPr/>
        </p:nvSpPr>
        <p:spPr>
          <a:xfrm>
            <a:off x="11951550" y="14128659"/>
            <a:ext cx="8995894" cy="216428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marL="19958">
              <a:lnSpc>
                <a:spcPct val="110000"/>
              </a:lnSpc>
              <a:spcAft>
                <a:spcPts val="1310"/>
              </a:spcAft>
            </a:pPr>
            <a:r>
              <a:rPr sz="3500" b="1" spc="-11" dirty="0">
                <a:solidFill>
                  <a:srgbClr val="231F20"/>
                </a:solidFill>
                <a:latin typeface="Arial"/>
                <a:cs typeface="Arial"/>
              </a:rPr>
              <a:t>CON</a:t>
            </a:r>
            <a:r>
              <a:rPr lang="en-US" sz="3500" b="1" spc="-11" dirty="0">
                <a:solidFill>
                  <a:srgbClr val="231F20"/>
                </a:solidFill>
                <a:latin typeface="Arial"/>
                <a:cs typeface="Arial"/>
              </a:rPr>
              <a:t>TACT US</a:t>
            </a:r>
            <a:endParaRPr sz="3500" b="1" spc="-11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7719" marR="246699">
              <a:lnSpc>
                <a:spcPct val="102899"/>
              </a:lnSpc>
              <a:spcBef>
                <a:spcPts val="437"/>
              </a:spcBef>
            </a:pPr>
            <a:r>
              <a:rPr lang="en-US" sz="2700" spc="-33" dirty="0">
                <a:solidFill>
                  <a:srgbClr val="231F20"/>
                </a:solidFill>
                <a:latin typeface="Arial"/>
                <a:cs typeface="Arial"/>
              </a:rPr>
              <a:t>We have tried to come up with some conversation starters, so if you want to continue the conversation, </a:t>
            </a:r>
          </a:p>
          <a:p>
            <a:pPr marL="27719" marR="246699">
              <a:lnSpc>
                <a:spcPct val="102899"/>
              </a:lnSpc>
              <a:spcBef>
                <a:spcPts val="437"/>
              </a:spcBef>
            </a:pPr>
            <a:r>
              <a:rPr lang="en-US" sz="2700" spc="-33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n-US" sz="2700" spc="33" dirty="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lang="en-US" sz="2700" spc="11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lang="en-US" sz="27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2700" spc="-22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lang="en-US" sz="2700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lang="en-US" sz="2700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2700" b="1" spc="11" dirty="0">
                <a:solidFill>
                  <a:srgbClr val="231F20"/>
                </a:solidFill>
                <a:latin typeface="Proxima Nova"/>
                <a:cs typeface="Proxima Nova"/>
                <a:hlinkClick r:id="rId2"/>
              </a:rPr>
              <a:t>libwit@lists.osu.edu</a:t>
            </a:r>
            <a:r>
              <a:rPr lang="en-US" sz="2700" b="1" spc="11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US" sz="2700" spc="11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lang="en-US" sz="270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72470" y="1775515"/>
            <a:ext cx="23201241" cy="76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19">
              <a:lnSpc>
                <a:spcPts val="5969"/>
              </a:lnSpc>
            </a:pPr>
            <a:r>
              <a:rPr lang="en-US" sz="5000" spc="-76" dirty="0">
                <a:solidFill>
                  <a:srgbClr val="CD1445"/>
                </a:solidFill>
                <a:latin typeface="Arial"/>
                <a:cs typeface="Arial"/>
              </a:rPr>
              <a:t>University Libraries</a:t>
            </a:r>
            <a:endParaRPr sz="500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12800" y="812286"/>
            <a:ext cx="42265601" cy="600164"/>
          </a:xfrm>
          <a:custGeom>
            <a:avLst/>
            <a:gdLst/>
            <a:ahLst/>
            <a:cxnLst/>
            <a:rect l="l" t="t" r="r" b="b"/>
            <a:pathLst>
              <a:path w="19359504" h="14333479">
                <a:moveTo>
                  <a:pt x="0" y="14333479"/>
                </a:moveTo>
                <a:lnTo>
                  <a:pt x="19359504" y="14333479"/>
                </a:lnTo>
                <a:lnTo>
                  <a:pt x="19359504" y="0"/>
                </a:lnTo>
                <a:lnTo>
                  <a:pt x="0" y="0"/>
                </a:lnTo>
                <a:lnTo>
                  <a:pt x="0" y="14333479"/>
                </a:lnTo>
                <a:close/>
              </a:path>
            </a:pathLst>
          </a:custGeom>
          <a:ln w="76200">
            <a:solidFill>
              <a:schemeClr val="tx1"/>
            </a:solidFill>
            <a:miter lim="800000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TextBox 36"/>
          <p:cNvSpPr txBox="1"/>
          <p:nvPr/>
        </p:nvSpPr>
        <p:spPr>
          <a:xfrm>
            <a:off x="1483373" y="17955491"/>
            <a:ext cx="9149776" cy="37596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9958">
              <a:lnSpc>
                <a:spcPct val="110000"/>
              </a:lnSpc>
            </a:pPr>
            <a:r>
              <a:rPr lang="en-US" sz="3500" b="1" spc="-11" dirty="0">
                <a:solidFill>
                  <a:srgbClr val="231F20"/>
                </a:solidFill>
                <a:latin typeface="Arial"/>
                <a:cs typeface="Arial"/>
              </a:rPr>
              <a:t>Architecture</a:t>
            </a:r>
          </a:p>
          <a:p>
            <a:pPr marL="19958">
              <a:lnSpc>
                <a:spcPct val="110000"/>
              </a:lnSpc>
            </a:pPr>
            <a:endParaRPr lang="en-US" sz="27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 marL="651397" indent="-623678">
              <a:lnSpc>
                <a:spcPct val="130000"/>
              </a:lnSpc>
              <a:buFont typeface="Arial"/>
              <a:buChar char="•"/>
            </a:pPr>
            <a:r>
              <a:rPr lang="en-US" sz="2700" spc="22" dirty="0">
                <a:solidFill>
                  <a:srgbClr val="231F20"/>
                </a:solidFill>
                <a:latin typeface="Arial"/>
                <a:cs typeface="Arial"/>
              </a:rPr>
              <a:t>Conceptual model of program</a:t>
            </a:r>
          </a:p>
          <a:p>
            <a:pPr marL="651397" indent="-623678">
              <a:lnSpc>
                <a:spcPct val="130000"/>
              </a:lnSpc>
              <a:buFont typeface="Arial"/>
              <a:buChar char="•"/>
            </a:pPr>
            <a:r>
              <a:rPr lang="en-US" sz="2700" spc="22" dirty="0">
                <a:solidFill>
                  <a:srgbClr val="231F20"/>
                </a:solidFill>
                <a:latin typeface="Arial"/>
                <a:cs typeface="Arial"/>
              </a:rPr>
              <a:t>Certain technical decisions e.g. Hydra, </a:t>
            </a:r>
            <a:r>
              <a:rPr lang="en-US" sz="2700" spc="22" dirty="0" err="1">
                <a:solidFill>
                  <a:srgbClr val="231F20"/>
                </a:solidFill>
                <a:latin typeface="Arial"/>
                <a:cs typeface="Arial"/>
              </a:rPr>
              <a:t>ArchivesSpace</a:t>
            </a:r>
            <a:endParaRPr lang="en-US" sz="2700" spc="22" dirty="0">
              <a:solidFill>
                <a:srgbClr val="231F20"/>
              </a:solidFill>
              <a:latin typeface="Arial"/>
              <a:cs typeface="Arial"/>
            </a:endParaRPr>
          </a:p>
          <a:p>
            <a:pPr marL="651397" indent="-623678">
              <a:lnSpc>
                <a:spcPct val="130000"/>
              </a:lnSpc>
              <a:buFont typeface="Arial"/>
              <a:buChar char="•"/>
            </a:pPr>
            <a:r>
              <a:rPr lang="en-US" sz="2700" spc="22" dirty="0">
                <a:solidFill>
                  <a:srgbClr val="231F20"/>
                </a:solidFill>
                <a:latin typeface="Arial"/>
                <a:cs typeface="Arial"/>
              </a:rPr>
              <a:t>Convened working groups for metadata, workflows, preservation, governance</a:t>
            </a:r>
            <a:endParaRPr lang="en-US" sz="2700" spc="22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7719">
              <a:lnSpc>
                <a:spcPct val="130000"/>
              </a:lnSpc>
            </a:pPr>
            <a:endParaRPr lang="en-US" sz="2700" spc="22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42" name="object 40"/>
          <p:cNvSpPr txBox="1"/>
          <p:nvPr/>
        </p:nvSpPr>
        <p:spPr>
          <a:xfrm>
            <a:off x="23941915" y="29925819"/>
            <a:ext cx="18020973" cy="9401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19" algn="r">
              <a:lnSpc>
                <a:spcPct val="120000"/>
              </a:lnSpc>
            </a:pPr>
            <a:r>
              <a:rPr lang="en-US" sz="5200" spc="11" dirty="0">
                <a:solidFill>
                  <a:srgbClr val="9B002D"/>
                </a:solidFill>
                <a:latin typeface="Arial"/>
                <a:cs typeface="Arial"/>
              </a:rPr>
              <a:t>http://</a:t>
            </a:r>
            <a:r>
              <a:rPr lang="en-US" sz="5200" spc="11" dirty="0" err="1">
                <a:solidFill>
                  <a:srgbClr val="9B002D"/>
                </a:solidFill>
                <a:latin typeface="Arial"/>
                <a:cs typeface="Arial"/>
              </a:rPr>
              <a:t>library.osu.edu</a:t>
            </a:r>
            <a:r>
              <a:rPr lang="en-US" sz="5200" spc="11" dirty="0">
                <a:solidFill>
                  <a:srgbClr val="9B002D"/>
                </a:solidFill>
                <a:latin typeface="Arial"/>
                <a:cs typeface="Arial"/>
              </a:rPr>
              <a:t>/blogs/it/</a:t>
            </a:r>
            <a:endParaRPr sz="5200" dirty="0">
              <a:solidFill>
                <a:srgbClr val="9B002D"/>
              </a:solidFill>
              <a:latin typeface="Arial"/>
              <a:cs typeface="Arial"/>
            </a:endParaRPr>
          </a:p>
        </p:txBody>
      </p:sp>
      <p:pic>
        <p:nvPicPr>
          <p:cNvPr id="43" name="Picture 42" descr="TheOhioStateUniversity-2C-HorizK-PANTON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034" y="29895731"/>
            <a:ext cx="8241396" cy="1193869"/>
          </a:xfrm>
          <a:prstGeom prst="rect">
            <a:avLst/>
          </a:prstGeom>
        </p:spPr>
      </p:pic>
      <p:sp>
        <p:nvSpPr>
          <p:cNvPr id="44" name="object 17"/>
          <p:cNvSpPr/>
          <p:nvPr/>
        </p:nvSpPr>
        <p:spPr>
          <a:xfrm>
            <a:off x="1597052" y="6483927"/>
            <a:ext cx="40625007" cy="600164"/>
          </a:xfrm>
          <a:custGeom>
            <a:avLst/>
            <a:gdLst/>
            <a:ahLst/>
            <a:cxnLst/>
            <a:rect l="l" t="t" r="r" b="b"/>
            <a:pathLst>
              <a:path w="18149533">
                <a:moveTo>
                  <a:pt x="0" y="0"/>
                </a:moveTo>
                <a:lnTo>
                  <a:pt x="18149533" y="0"/>
                </a:lnTo>
              </a:path>
            </a:pathLst>
          </a:custGeom>
          <a:ln w="9602">
            <a:solidFill>
              <a:srgbClr val="71727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77466"/>
            <a:ext cx="11797666" cy="5153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22444679" y="6982691"/>
            <a:ext cx="9149776" cy="39510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719">
              <a:lnSpc>
                <a:spcPct val="130000"/>
              </a:lnSpc>
            </a:pPr>
            <a:r>
              <a:rPr lang="en-US" sz="3500" b="1" spc="-11" dirty="0">
                <a:latin typeface="Arial"/>
                <a:cs typeface="Arial"/>
              </a:rPr>
              <a:t>Archival Management System</a:t>
            </a:r>
          </a:p>
          <a:p>
            <a:pPr marL="27719">
              <a:lnSpc>
                <a:spcPct val="130000"/>
              </a:lnSpc>
            </a:pPr>
            <a:endParaRPr lang="en-US" sz="27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 marL="27719">
              <a:lnSpc>
                <a:spcPct val="130000"/>
              </a:lnSpc>
            </a:pPr>
            <a:r>
              <a:rPr lang="en-US" sz="2700" b="1" spc="-11" dirty="0" err="1">
                <a:solidFill>
                  <a:srgbClr val="4C4D4F"/>
                </a:solidFill>
                <a:latin typeface="Arial"/>
                <a:cs typeface="Arial"/>
              </a:rPr>
              <a:t>ArchivesSpace</a:t>
            </a:r>
            <a:endParaRPr lang="en-US" sz="27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 marL="651397" indent="-623678">
              <a:lnSpc>
                <a:spcPct val="130000"/>
              </a:lnSpc>
              <a:buFont typeface="Arial"/>
              <a:buChar char="•"/>
            </a:pPr>
            <a:r>
              <a:rPr lang="en-US" sz="2700" spc="22" dirty="0">
                <a:solidFill>
                  <a:srgbClr val="231F20"/>
                </a:solidFill>
                <a:latin typeface="Arial"/>
                <a:cs typeface="Arial"/>
              </a:rPr>
              <a:t>Software selected, branded, tweaked, installed</a:t>
            </a:r>
          </a:p>
          <a:p>
            <a:pPr marL="651397" indent="-623678">
              <a:lnSpc>
                <a:spcPct val="130000"/>
              </a:lnSpc>
              <a:buFont typeface="Arial"/>
              <a:buChar char="•"/>
            </a:pPr>
            <a:r>
              <a:rPr lang="en-US" sz="2700" spc="22" dirty="0">
                <a:solidFill>
                  <a:srgbClr val="231F20"/>
                </a:solidFill>
                <a:latin typeface="Arial"/>
                <a:cs typeface="Arial"/>
              </a:rPr>
              <a:t>Special Collections Cataloging as Product Owner</a:t>
            </a:r>
          </a:p>
          <a:p>
            <a:pPr marL="651397" indent="-623678">
              <a:lnSpc>
                <a:spcPct val="130000"/>
              </a:lnSpc>
              <a:buFont typeface="Arial"/>
              <a:buChar char="•"/>
            </a:pPr>
            <a:r>
              <a:rPr lang="en-US" sz="2700" spc="22" dirty="0">
                <a:solidFill>
                  <a:srgbClr val="231F20"/>
                </a:solidFill>
                <a:latin typeface="Arial"/>
                <a:cs typeface="Arial"/>
              </a:rPr>
              <a:t>8 Special Collections to be described here</a:t>
            </a:r>
            <a:endParaRPr lang="en-US" sz="2700" spc="22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7719">
              <a:lnSpc>
                <a:spcPct val="130000"/>
              </a:lnSpc>
            </a:pPr>
            <a:endParaRPr lang="en-US" sz="2700" spc="22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46" name="object 15"/>
          <p:cNvSpPr txBox="1"/>
          <p:nvPr/>
        </p:nvSpPr>
        <p:spPr>
          <a:xfrm>
            <a:off x="1483373" y="22024669"/>
            <a:ext cx="9149776" cy="419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19"/>
            <a:r>
              <a:rPr lang="en-US" sz="2700" b="1" spc="33" dirty="0">
                <a:solidFill>
                  <a:srgbClr val="CD1445"/>
                </a:solidFill>
                <a:latin typeface="Arial"/>
                <a:cs typeface="Arial"/>
              </a:rPr>
              <a:t>Digital Initiatives Conceptual Model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444679" y="17955492"/>
            <a:ext cx="9149776" cy="44966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719">
              <a:lnSpc>
                <a:spcPct val="130000"/>
              </a:lnSpc>
            </a:pPr>
            <a:r>
              <a:rPr lang="en-US" sz="3500" b="1" spc="-11" dirty="0">
                <a:solidFill>
                  <a:srgbClr val="000000"/>
                </a:solidFill>
                <a:latin typeface="Arial"/>
                <a:cs typeface="Arial"/>
              </a:rPr>
              <a:t>Image Management System</a:t>
            </a:r>
          </a:p>
          <a:p>
            <a:pPr marL="27719">
              <a:lnSpc>
                <a:spcPct val="130000"/>
              </a:lnSpc>
            </a:pPr>
            <a:endParaRPr lang="en-US" sz="27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 marL="27719">
              <a:lnSpc>
                <a:spcPct val="130000"/>
              </a:lnSpc>
            </a:pPr>
            <a:r>
              <a:rPr lang="en-US" sz="2700" b="1" spc="-11" dirty="0">
                <a:solidFill>
                  <a:srgbClr val="4C4D4F"/>
                </a:solidFill>
                <a:latin typeface="Arial"/>
                <a:cs typeface="Arial"/>
              </a:rPr>
              <a:t>Hydra, Fedora, TBD</a:t>
            </a:r>
          </a:p>
          <a:p>
            <a:pPr marL="651397" indent="-623678">
              <a:lnSpc>
                <a:spcPct val="130000"/>
              </a:lnSpc>
              <a:buFont typeface="Arial"/>
              <a:buChar char="•"/>
            </a:pPr>
            <a:r>
              <a:rPr lang="en-US" sz="2700" spc="22" dirty="0">
                <a:solidFill>
                  <a:srgbClr val="231F20"/>
                </a:solidFill>
                <a:latin typeface="Arial"/>
                <a:cs typeface="Arial"/>
              </a:rPr>
              <a:t>User-Story writing workshops with stakeholders</a:t>
            </a:r>
          </a:p>
          <a:p>
            <a:pPr marL="651397" indent="-623678">
              <a:lnSpc>
                <a:spcPct val="130000"/>
              </a:lnSpc>
              <a:buFont typeface="Arial"/>
              <a:buChar char="•"/>
            </a:pPr>
            <a:r>
              <a:rPr lang="en-US" sz="2700" spc="22" dirty="0">
                <a:solidFill>
                  <a:srgbClr val="231F20"/>
                </a:solidFill>
                <a:latin typeface="Arial"/>
                <a:cs typeface="Arial"/>
              </a:rPr>
              <a:t>Sort &amp; Prioritize ~250 User Stories</a:t>
            </a:r>
          </a:p>
          <a:p>
            <a:pPr marL="651397" indent="-623678">
              <a:lnSpc>
                <a:spcPct val="130000"/>
              </a:lnSpc>
              <a:buFont typeface="Arial"/>
              <a:buChar char="•"/>
            </a:pPr>
            <a:r>
              <a:rPr lang="en-US" sz="2700" spc="22" dirty="0">
                <a:solidFill>
                  <a:srgbClr val="231F20"/>
                </a:solidFill>
                <a:latin typeface="Arial"/>
                <a:cs typeface="Arial"/>
              </a:rPr>
              <a:t>User Interface sketches</a:t>
            </a:r>
          </a:p>
          <a:p>
            <a:pPr marL="651397" indent="-623678">
              <a:lnSpc>
                <a:spcPct val="130000"/>
              </a:lnSpc>
              <a:buFont typeface="Arial"/>
              <a:buChar char="•"/>
            </a:pPr>
            <a:r>
              <a:rPr lang="en-US" sz="2700" spc="22" dirty="0">
                <a:solidFill>
                  <a:srgbClr val="231F20"/>
                </a:solidFill>
                <a:latin typeface="Arial"/>
                <a:cs typeface="Arial"/>
              </a:rPr>
              <a:t>Begin identification of Tools</a:t>
            </a:r>
            <a:endParaRPr lang="en-US" sz="2700" spc="22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7719">
              <a:lnSpc>
                <a:spcPct val="130000"/>
              </a:lnSpc>
            </a:pPr>
            <a:endParaRPr lang="en-US" sz="2700" spc="22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pic>
        <p:nvPicPr>
          <p:cNvPr id="14" name="Picture 13" descr="Screen Shot 2014-09-22 at 4.15.06 PM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54"/>
          <a:stretch/>
        </p:blipFill>
        <p:spPr>
          <a:xfrm>
            <a:off x="22444679" y="11471566"/>
            <a:ext cx="9631577" cy="5818909"/>
          </a:xfrm>
          <a:prstGeom prst="rect">
            <a:avLst/>
          </a:prstGeom>
        </p:spPr>
      </p:pic>
      <p:sp>
        <p:nvSpPr>
          <p:cNvPr id="48" name="object 15"/>
          <p:cNvSpPr txBox="1"/>
          <p:nvPr/>
        </p:nvSpPr>
        <p:spPr>
          <a:xfrm>
            <a:off x="22444679" y="10972800"/>
            <a:ext cx="9149776" cy="419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19"/>
            <a:r>
              <a:rPr lang="en-US" sz="2700" b="1" spc="33" dirty="0">
                <a:solidFill>
                  <a:srgbClr val="CD1445"/>
                </a:solidFill>
                <a:latin typeface="Arial"/>
                <a:cs typeface="Arial"/>
              </a:rPr>
              <a:t>Archival Management System, Staging</a:t>
            </a:r>
            <a:endParaRPr sz="2700" dirty="0">
              <a:latin typeface="Arial"/>
              <a:cs typeface="Arial"/>
            </a:endParaRPr>
          </a:p>
        </p:txBody>
      </p:sp>
      <p:pic>
        <p:nvPicPr>
          <p:cNvPr id="20" name="Picture 19" descr="Screen Shot 2014-09-22 at 4.21.56 PM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142"/>
          <a:stretch/>
        </p:blipFill>
        <p:spPr>
          <a:xfrm>
            <a:off x="22444679" y="23109382"/>
            <a:ext cx="9316136" cy="4544291"/>
          </a:xfrm>
          <a:prstGeom prst="rect">
            <a:avLst/>
          </a:prstGeom>
        </p:spPr>
      </p:pic>
      <p:sp>
        <p:nvSpPr>
          <p:cNvPr id="49" name="object 15"/>
          <p:cNvSpPr txBox="1"/>
          <p:nvPr/>
        </p:nvSpPr>
        <p:spPr>
          <a:xfrm>
            <a:off x="22444679" y="22444363"/>
            <a:ext cx="9149776" cy="419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19"/>
            <a:r>
              <a:rPr lang="en-US" sz="2700" b="1" spc="33" dirty="0">
                <a:solidFill>
                  <a:srgbClr val="CD1445"/>
                </a:solidFill>
                <a:latin typeface="Arial"/>
                <a:cs typeface="Arial"/>
              </a:rPr>
              <a:t>Default Fedora Instance, Development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964026" y="17955492"/>
            <a:ext cx="9149776" cy="6679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719">
              <a:lnSpc>
                <a:spcPct val="130000"/>
              </a:lnSpc>
            </a:pPr>
            <a:r>
              <a:rPr lang="en-US" sz="3500" b="1" spc="-11" dirty="0">
                <a:solidFill>
                  <a:srgbClr val="000000"/>
                </a:solidFill>
                <a:latin typeface="Arial"/>
                <a:cs typeface="Arial"/>
              </a:rPr>
              <a:t>How We Roll</a:t>
            </a:r>
            <a:endParaRPr lang="en-US" sz="3500" b="1" spc="-1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7719">
              <a:lnSpc>
                <a:spcPct val="130000"/>
              </a:lnSpc>
            </a:pPr>
            <a:endParaRPr lang="en-US" sz="27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 marL="27719">
              <a:lnSpc>
                <a:spcPct val="130000"/>
              </a:lnSpc>
            </a:pPr>
            <a:r>
              <a:rPr lang="en-US" sz="2700" b="1" spc="-11" dirty="0">
                <a:solidFill>
                  <a:srgbClr val="4C4D4F"/>
                </a:solidFill>
                <a:latin typeface="Arial"/>
                <a:cs typeface="Arial"/>
              </a:rPr>
              <a:t>Agile</a:t>
            </a:r>
          </a:p>
          <a:p>
            <a:pPr marL="651397" indent="-623678">
              <a:lnSpc>
                <a:spcPct val="130000"/>
              </a:lnSpc>
              <a:buFont typeface="Arial"/>
              <a:buChar char="•"/>
            </a:pPr>
            <a:endParaRPr lang="en-US" sz="2700" spc="22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7719">
              <a:lnSpc>
                <a:spcPct val="130000"/>
              </a:lnSpc>
            </a:pPr>
            <a:r>
              <a:rPr lang="en-US" sz="2700" b="1" spc="-11" dirty="0">
                <a:solidFill>
                  <a:srgbClr val="4C4D4F"/>
                </a:solidFill>
                <a:latin typeface="Arial"/>
                <a:cs typeface="Arial"/>
              </a:rPr>
              <a:t>Project VS. Service</a:t>
            </a:r>
            <a:endParaRPr lang="en-US" sz="27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 marL="27719">
              <a:lnSpc>
                <a:spcPct val="130000"/>
              </a:lnSpc>
            </a:pPr>
            <a:endParaRPr lang="en-US" sz="2700" spc="22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7719">
              <a:lnSpc>
                <a:spcPct val="130000"/>
              </a:lnSpc>
            </a:pPr>
            <a:r>
              <a:rPr lang="en-US" sz="2700" b="1" spc="-11" dirty="0">
                <a:solidFill>
                  <a:srgbClr val="4C4D4F"/>
                </a:solidFill>
                <a:latin typeface="Arial"/>
                <a:cs typeface="Arial"/>
              </a:rPr>
              <a:t>Development/Staging/Production</a:t>
            </a:r>
          </a:p>
          <a:p>
            <a:pPr marL="27719">
              <a:lnSpc>
                <a:spcPct val="130000"/>
              </a:lnSpc>
            </a:pPr>
            <a:endParaRPr lang="en-US" sz="27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 marL="27719">
              <a:lnSpc>
                <a:spcPct val="130000"/>
              </a:lnSpc>
            </a:pPr>
            <a:r>
              <a:rPr lang="en-US" sz="2700" b="1" spc="-11" dirty="0">
                <a:solidFill>
                  <a:srgbClr val="4C4D4F"/>
                </a:solidFill>
                <a:latin typeface="Arial"/>
                <a:cs typeface="Arial"/>
              </a:rPr>
              <a:t>Single-Function Virtual Machines</a:t>
            </a:r>
          </a:p>
          <a:p>
            <a:pPr marL="27719">
              <a:lnSpc>
                <a:spcPct val="130000"/>
              </a:lnSpc>
            </a:pPr>
            <a:endParaRPr lang="en-US" sz="27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 marL="27719">
              <a:lnSpc>
                <a:spcPct val="130000"/>
              </a:lnSpc>
            </a:pPr>
            <a:r>
              <a:rPr lang="en-US" sz="2700" b="1" spc="-11" dirty="0">
                <a:solidFill>
                  <a:srgbClr val="4C4D4F"/>
                </a:solidFill>
                <a:latin typeface="Arial"/>
                <a:cs typeface="Arial"/>
              </a:rPr>
              <a:t>JIRA/Confluence/</a:t>
            </a:r>
            <a:r>
              <a:rPr lang="en-US" sz="2700" b="1" spc="-11" dirty="0" err="1">
                <a:solidFill>
                  <a:srgbClr val="4C4D4F"/>
                </a:solidFill>
                <a:latin typeface="Arial"/>
                <a:cs typeface="Arial"/>
              </a:rPr>
              <a:t>AgileTBD</a:t>
            </a:r>
            <a:endParaRPr lang="en-US" sz="27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 marL="27719">
              <a:lnSpc>
                <a:spcPct val="130000"/>
              </a:lnSpc>
            </a:pPr>
            <a:endParaRPr lang="en-US" sz="2700" spc="22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1964026" y="6982691"/>
            <a:ext cx="9316136" cy="61728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719">
              <a:lnSpc>
                <a:spcPct val="130000"/>
              </a:lnSpc>
            </a:pPr>
            <a:r>
              <a:rPr lang="en-US" sz="3500" b="1" spc="-11" dirty="0">
                <a:solidFill>
                  <a:srgbClr val="000000"/>
                </a:solidFill>
                <a:latin typeface="Arial"/>
                <a:cs typeface="Arial"/>
              </a:rPr>
              <a:t>Who’s Who at OSU?</a:t>
            </a:r>
          </a:p>
          <a:p>
            <a:pPr marL="27719">
              <a:lnSpc>
                <a:spcPct val="130000"/>
              </a:lnSpc>
            </a:pPr>
            <a:endParaRPr lang="en-US" sz="2700" b="1" spc="-11" dirty="0">
              <a:solidFill>
                <a:srgbClr val="4C4D4F"/>
              </a:solidFill>
              <a:latin typeface="Arial"/>
              <a:cs typeface="Arial"/>
            </a:endParaRPr>
          </a:p>
          <a:p>
            <a:pPr marL="27719" marR="13860">
              <a:lnSpc>
                <a:spcPct val="102600"/>
              </a:lnSpc>
              <a:spcBef>
                <a:spcPts val="458"/>
              </a:spcBef>
            </a:pPr>
            <a:r>
              <a:rPr lang="en-US" sz="2700" b="1" dirty="0">
                <a:latin typeface="Arial"/>
                <a:cs typeface="Arial"/>
              </a:rPr>
              <a:t>Beth Warner,</a:t>
            </a:r>
            <a:r>
              <a:rPr lang="en-US" sz="2700" dirty="0">
                <a:latin typeface="Arial"/>
                <a:cs typeface="Arial"/>
              </a:rPr>
              <a:t> Assistant Director of IT</a:t>
            </a:r>
            <a:endParaRPr lang="en-US" sz="2700" b="1" dirty="0">
              <a:latin typeface="Arial"/>
              <a:cs typeface="Arial"/>
            </a:endParaRPr>
          </a:p>
          <a:p>
            <a:pPr marL="27719" marR="13860">
              <a:lnSpc>
                <a:spcPct val="102600"/>
              </a:lnSpc>
              <a:spcBef>
                <a:spcPts val="458"/>
              </a:spcBef>
            </a:pPr>
            <a:r>
              <a:rPr lang="en-US" sz="2700" b="1" dirty="0">
                <a:latin typeface="Arial"/>
                <a:cs typeface="Arial"/>
              </a:rPr>
              <a:t>Beth </a:t>
            </a:r>
            <a:r>
              <a:rPr lang="en-US" sz="2700" b="1" dirty="0" err="1">
                <a:latin typeface="Arial"/>
                <a:cs typeface="Arial"/>
              </a:rPr>
              <a:t>Snapp</a:t>
            </a:r>
            <a:r>
              <a:rPr lang="en-US" sz="2700" dirty="0">
                <a:latin typeface="Arial"/>
                <a:cs typeface="Arial"/>
              </a:rPr>
              <a:t>, Head of Applications, Development, &amp; Support</a:t>
            </a:r>
          </a:p>
          <a:p>
            <a:pPr marL="27719" marR="13860">
              <a:lnSpc>
                <a:spcPct val="102600"/>
              </a:lnSpc>
              <a:spcBef>
                <a:spcPts val="458"/>
              </a:spcBef>
            </a:pPr>
            <a:r>
              <a:rPr lang="en-US" sz="2700" b="1" dirty="0">
                <a:latin typeface="Arial"/>
                <a:cs typeface="Arial"/>
              </a:rPr>
              <a:t>Terry Reese</a:t>
            </a:r>
            <a:r>
              <a:rPr lang="en-US" sz="2700" dirty="0">
                <a:latin typeface="Arial"/>
                <a:cs typeface="Arial"/>
              </a:rPr>
              <a:t>, Head of Digital </a:t>
            </a:r>
            <a:r>
              <a:rPr lang="en-US" sz="2700" dirty="0">
                <a:latin typeface="Arial"/>
                <a:cs typeface="Arial"/>
              </a:rPr>
              <a:t>Initiatives</a:t>
            </a:r>
          </a:p>
          <a:p>
            <a:pPr marL="27719" marR="13860">
              <a:lnSpc>
                <a:spcPct val="102600"/>
              </a:lnSpc>
              <a:spcBef>
                <a:spcPts val="458"/>
              </a:spcBef>
            </a:pPr>
            <a:r>
              <a:rPr lang="en-US" sz="2700" b="1" dirty="0" err="1">
                <a:latin typeface="Arial"/>
                <a:cs typeface="Arial"/>
              </a:rPr>
              <a:t>Ousmane</a:t>
            </a:r>
            <a:r>
              <a:rPr lang="en-US" sz="2700" b="1" dirty="0">
                <a:latin typeface="Arial"/>
                <a:cs typeface="Arial"/>
              </a:rPr>
              <a:t> </a:t>
            </a:r>
            <a:r>
              <a:rPr lang="en-US" sz="2700" b="1" dirty="0" err="1">
                <a:latin typeface="Arial"/>
                <a:cs typeface="Arial"/>
              </a:rPr>
              <a:t>Kebe</a:t>
            </a:r>
            <a:r>
              <a:rPr lang="en-US" sz="2700" dirty="0">
                <a:latin typeface="Arial"/>
                <a:cs typeface="Arial"/>
              </a:rPr>
              <a:t>, Developer AD&amp;S</a:t>
            </a:r>
          </a:p>
          <a:p>
            <a:pPr marL="27719" marR="13860">
              <a:lnSpc>
                <a:spcPct val="102600"/>
              </a:lnSpc>
              <a:spcBef>
                <a:spcPts val="458"/>
              </a:spcBef>
            </a:pPr>
            <a:r>
              <a:rPr lang="en-US" sz="2700" b="1" dirty="0">
                <a:latin typeface="Arial"/>
                <a:cs typeface="Arial"/>
              </a:rPr>
              <a:t>Emilie Meade</a:t>
            </a:r>
            <a:r>
              <a:rPr lang="en-US" sz="2700" dirty="0">
                <a:latin typeface="Arial"/>
                <a:cs typeface="Arial"/>
              </a:rPr>
              <a:t>, Developer AD&amp;S</a:t>
            </a:r>
          </a:p>
          <a:p>
            <a:pPr marL="27719" marR="13860">
              <a:lnSpc>
                <a:spcPct val="102600"/>
              </a:lnSpc>
              <a:spcBef>
                <a:spcPts val="458"/>
              </a:spcBef>
            </a:pPr>
            <a:r>
              <a:rPr lang="en-US" sz="2700" b="1" dirty="0">
                <a:latin typeface="Arial"/>
                <a:cs typeface="Arial"/>
              </a:rPr>
              <a:t>Sarah Reid</a:t>
            </a:r>
            <a:r>
              <a:rPr lang="en-US" sz="2700" dirty="0">
                <a:latin typeface="Arial"/>
                <a:cs typeface="Arial"/>
              </a:rPr>
              <a:t>, Developer AD&amp;S</a:t>
            </a:r>
          </a:p>
          <a:p>
            <a:pPr marL="27719" marR="13860">
              <a:lnSpc>
                <a:spcPct val="102600"/>
              </a:lnSpc>
              <a:spcBef>
                <a:spcPts val="458"/>
              </a:spcBef>
            </a:pPr>
            <a:r>
              <a:rPr lang="en-US" sz="2700" b="1" dirty="0">
                <a:latin typeface="Arial"/>
                <a:cs typeface="Arial"/>
              </a:rPr>
              <a:t>Dwight Scott</a:t>
            </a:r>
            <a:r>
              <a:rPr lang="en-US" sz="2700" dirty="0">
                <a:latin typeface="Arial"/>
                <a:cs typeface="Arial"/>
              </a:rPr>
              <a:t>, Developer AD&amp;S</a:t>
            </a:r>
          </a:p>
          <a:p>
            <a:pPr marL="27719" marR="13860">
              <a:lnSpc>
                <a:spcPct val="102600"/>
              </a:lnSpc>
              <a:spcBef>
                <a:spcPts val="458"/>
              </a:spcBef>
            </a:pPr>
            <a:r>
              <a:rPr lang="en-US" sz="2700" b="1" dirty="0">
                <a:latin typeface="Arial"/>
                <a:cs typeface="Arial"/>
              </a:rPr>
              <a:t>Russell </a:t>
            </a:r>
            <a:r>
              <a:rPr lang="en-US" sz="2700" b="1" dirty="0" err="1">
                <a:latin typeface="Arial"/>
                <a:cs typeface="Arial"/>
              </a:rPr>
              <a:t>Schelby</a:t>
            </a:r>
            <a:r>
              <a:rPr lang="en-US" sz="2700" dirty="0">
                <a:latin typeface="Arial"/>
                <a:cs typeface="Arial"/>
              </a:rPr>
              <a:t>, Scrum Master  AD&amp;S</a:t>
            </a:r>
            <a:endParaRPr lang="en-US" sz="2700" dirty="0">
              <a:latin typeface="Arial"/>
              <a:cs typeface="Arial"/>
            </a:endParaRPr>
          </a:p>
          <a:p>
            <a:pPr marL="27719" marR="13860">
              <a:lnSpc>
                <a:spcPct val="102600"/>
              </a:lnSpc>
              <a:spcBef>
                <a:spcPts val="458"/>
              </a:spcBef>
            </a:pPr>
            <a:r>
              <a:rPr lang="en-US" sz="2700" dirty="0">
                <a:latin typeface="Arial"/>
                <a:cs typeface="Arial"/>
              </a:rPr>
              <a:t>Lots and lots </a:t>
            </a:r>
            <a:r>
              <a:rPr lang="en-US" sz="2700" dirty="0">
                <a:latin typeface="Arial"/>
                <a:cs typeface="Arial"/>
              </a:rPr>
              <a:t>of Stakeholders!</a:t>
            </a:r>
          </a:p>
          <a:p>
            <a:pPr marL="27719">
              <a:lnSpc>
                <a:spcPct val="130000"/>
              </a:lnSpc>
            </a:pPr>
            <a:endParaRPr lang="en-US" sz="2700" spc="22" dirty="0">
              <a:solidFill>
                <a:srgbClr val="231F2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1934</TotalTime>
  <Words>425</Words>
  <Application>Microsoft Macintosh PowerPoint</Application>
  <PresentationFormat>Custom</PresentationFormat>
  <Paragraphs>106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Digital Initiatives at Ohio State Ousmane Kebe, Emilie Meade, Sarah Reid, Russell Schelby, Dwight Scott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Research Study Presenter name, Associates and Collaborators</dc:title>
  <cp:lastModifiedBy>R S</cp:lastModifiedBy>
  <cp:revision>44</cp:revision>
  <cp:lastPrinted>2014-09-23T17:09:26Z</cp:lastPrinted>
  <dcterms:created xsi:type="dcterms:W3CDTF">2013-07-30T11:46:00Z</dcterms:created>
  <dcterms:modified xsi:type="dcterms:W3CDTF">2014-09-23T17:49:50Z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2013-07-30T00:00:00Z</vt:filetime>
  </property>
  <property fmtid="{D5CDD505-2E9C-101B-9397-08002B2CF9AE}" pid="3" name="LastSaved">
    <vt:filetime>2013-07-30T00:00:00Z</vt:filetime>
  </property>
</Properties>
</file>