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sldIdLst>
    <p:sldId id="256" r:id="rId2"/>
    <p:sldId id="277" r:id="rId3"/>
    <p:sldId id="274" r:id="rId4"/>
    <p:sldId id="276" r:id="rId5"/>
    <p:sldId id="280" r:id="rId6"/>
    <p:sldId id="272" r:id="rId7"/>
    <p:sldId id="258" r:id="rId8"/>
    <p:sldId id="281" r:id="rId9"/>
    <p:sldId id="282" r:id="rId10"/>
    <p:sldId id="283" r:id="rId11"/>
    <p:sldId id="284" r:id="rId12"/>
    <p:sldId id="257" r:id="rId13"/>
    <p:sldId id="262" r:id="rId14"/>
    <p:sldId id="270" r:id="rId15"/>
    <p:sldId id="271" r:id="rId16"/>
    <p:sldId id="259" r:id="rId17"/>
    <p:sldId id="266" r:id="rId18"/>
    <p:sldId id="279" r:id="rId19"/>
    <p:sldId id="265" r:id="rId20"/>
    <p:sldId id="261" r:id="rId21"/>
    <p:sldId id="260" r:id="rId22"/>
    <p:sldId id="264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3" autoAdjust="0"/>
    <p:restoredTop sz="94173" autoAdjust="0"/>
  </p:normalViewPr>
  <p:slideViewPr>
    <p:cSldViewPr snapToGrid="0" snapToObjects="1">
      <p:cViewPr varScale="1">
        <p:scale>
          <a:sx n="101" d="100"/>
          <a:sy n="101" d="100"/>
        </p:scale>
        <p:origin x="-1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46306-D00D-0945-ACDB-C80E178ADBF9}" type="datetimeFigureOut">
              <a:rPr lang="en-US" smtClean="0"/>
              <a:t>10/1/14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BA099-3248-3C43-8FC6-90068C3A4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7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See: https://</a:t>
            </a:r>
            <a:r>
              <a:rPr lang="en-US" dirty="0" err="1" smtClean="0"/>
              <a:t>github.com</a:t>
            </a:r>
            <a:r>
              <a:rPr lang="en-US" dirty="0" smtClean="0"/>
              <a:t>/</a:t>
            </a:r>
            <a:r>
              <a:rPr lang="en-US" dirty="0" err="1" smtClean="0"/>
              <a:t>OregonDigital</a:t>
            </a:r>
            <a:r>
              <a:rPr lang="en-US" dirty="0" smtClean="0"/>
              <a:t>/cdm2bag,</a:t>
            </a:r>
            <a:r>
              <a:rPr lang="en-US" baseline="0" dirty="0" smtClean="0"/>
              <a:t> </a:t>
            </a:r>
            <a:r>
              <a:rPr lang="en-US" dirty="0" smtClean="0"/>
              <a:t>https://</a:t>
            </a:r>
            <a:r>
              <a:rPr lang="en-US" dirty="0" err="1" smtClean="0"/>
              <a:t>github.com</a:t>
            </a:r>
            <a:r>
              <a:rPr lang="en-US" dirty="0" smtClean="0"/>
              <a:t>/</a:t>
            </a:r>
            <a:r>
              <a:rPr lang="en-US" dirty="0" err="1" smtClean="0"/>
              <a:t>OregonDigital</a:t>
            </a:r>
            <a:r>
              <a:rPr lang="en-US" dirty="0" smtClean="0"/>
              <a:t>/</a:t>
            </a:r>
            <a:r>
              <a:rPr lang="en-US" dirty="0" err="1" smtClean="0"/>
              <a:t>opaque_ns</a:t>
            </a:r>
            <a:r>
              <a:rPr lang="en-US" dirty="0" smtClean="0"/>
              <a:t>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goo.gl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omlsGE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A099-3248-3C43-8FC6-90068C3A4B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7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2. </a:t>
            </a:r>
            <a:r>
              <a:rPr lang="en" sz="1200" dirty="0" smtClean="0"/>
              <a:t>Map to full resolution files (if applicable)</a:t>
            </a:r>
            <a:r>
              <a:rPr lang="en-US" sz="1200" dirty="0" smtClean="0"/>
              <a:t> – </a:t>
            </a:r>
            <a:r>
              <a:rPr lang="en-US" sz="1200" i="1" dirty="0" smtClean="0"/>
              <a:t>in migration process</a:t>
            </a:r>
            <a:endParaRPr lang="en" sz="120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A099-3248-3C43-8FC6-90068C3A4B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18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A099-3248-3C43-8FC6-90068C3A4B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60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A099-3248-3C43-8FC6-90068C3A4B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3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A099-3248-3C43-8FC6-90068C3A4B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5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A099-3248-3C43-8FC6-90068C3A4B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11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(old environment to new)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A099-3248-3C43-8FC6-90068C3A4B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10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github.com</a:t>
            </a:r>
            <a:r>
              <a:rPr lang="en-US" dirty="0" smtClean="0"/>
              <a:t>/</a:t>
            </a:r>
            <a:r>
              <a:rPr lang="en-US" dirty="0" err="1" smtClean="0"/>
              <a:t>OregonDigital</a:t>
            </a:r>
            <a:r>
              <a:rPr lang="en-US" dirty="0" smtClean="0"/>
              <a:t>/</a:t>
            </a:r>
            <a:r>
              <a:rPr lang="en-US" dirty="0" err="1" smtClean="0"/>
              <a:t>oregondigital</a:t>
            </a:r>
            <a:r>
              <a:rPr lang="en-US" dirty="0" smtClean="0"/>
              <a:t>/wiki/Add-Controlled-Vocabularies-&amp;-Properties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A099-3248-3C43-8FC6-90068C3A4B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3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150+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A099-3248-3C43-8FC6-90068C3A4B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89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A099-3248-3C43-8FC6-90068C3A4B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4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Misunderstandings on hand coding</a:t>
            </a:r>
          </a:p>
          <a:p>
            <a:r>
              <a:rPr lang="en-US" dirty="0" smtClean="0"/>
              <a:t>Type-ahead</a:t>
            </a:r>
            <a:r>
              <a:rPr lang="en-US" baseline="0" dirty="0" smtClean="0"/>
              <a:t> vs. direct look-up</a:t>
            </a:r>
          </a:p>
          <a:p>
            <a:endParaRPr lang="en-US" baseline="0" dirty="0" smtClean="0"/>
          </a:p>
          <a:p>
            <a:r>
              <a:rPr lang="en-US" baseline="0" dirty="0" smtClean="0"/>
              <a:t>Human &amp; Human</a:t>
            </a:r>
          </a:p>
          <a:p>
            <a:r>
              <a:rPr lang="en-US" baseline="0" dirty="0" smtClean="0"/>
              <a:t>Machine vs. Human</a:t>
            </a:r>
          </a:p>
          <a:p>
            <a:r>
              <a:rPr lang="en-US" baseline="0" dirty="0" smtClean="0"/>
              <a:t>Machine &amp; Human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A099-3248-3C43-8FC6-90068C3A4B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89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A099-3248-3C43-8FC6-90068C3A4B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5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A099-3248-3C43-8FC6-90068C3A4B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57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A099-3248-3C43-8FC6-90068C3A4B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33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quite there,</a:t>
            </a:r>
            <a:r>
              <a:rPr lang="en-US" baseline="0" dirty="0" smtClean="0"/>
              <a:t> yet.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A099-3248-3C43-8FC6-90068C3A4B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94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 smtClean="0"/>
              <a:t>Note: we’re not doing good enough yet, either</a:t>
            </a:r>
          </a:p>
          <a:p>
            <a:pPr marL="171450" indent="-171450">
              <a:buFontTx/>
              <a:buChar char="•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 should not be constrained by your schema.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err="1" smtClean="0"/>
              <a:t>DarwinCore</a:t>
            </a:r>
            <a:r>
              <a:rPr lang="en-US" dirty="0" smtClean="0"/>
              <a:t>, Archives citations (box), Petrarch </a:t>
            </a:r>
            <a:r>
              <a:rPr lang="en-US" dirty="0" err="1" smtClean="0"/>
              <a:t>Canzionere</a:t>
            </a:r>
            <a:r>
              <a:rPr lang="en-US" dirty="0" smtClean="0"/>
              <a:t> Poem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 are not that special.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Accepted Acronym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 do not know everything.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Ask the communities, contact within OD collaboration and dictionary owners (so many PDF schemas out there)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your data isn’t reusable, shareable, and machine readable, then you’re not doing good enough.*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Follow linked open data principles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exemplary behavior and reuse from others so that they may also reuse from you.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We do not need to create an </a:t>
            </a:r>
            <a:r>
              <a:rPr lang="en-US" dirty="0" err="1" smtClean="0"/>
              <a:t>oregon:title</a:t>
            </a:r>
            <a:r>
              <a:rPr lang="en-US" dirty="0" smtClean="0"/>
              <a:t> predicate</a:t>
            </a:r>
          </a:p>
          <a:p>
            <a:pPr marL="171450" indent="-17145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A099-3248-3C43-8FC6-90068C3A4B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09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A099-3248-3C43-8FC6-90068C3A4B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18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A099-3248-3C43-8FC6-90068C3A4B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8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8CB5-8C40-6347-886D-E4AA7A67C94C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08F-8DBF-2041-B55F-35FD15DA33A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8CB5-8C40-6347-886D-E4AA7A67C94C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08F-8DBF-2041-B55F-35FD15DA33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8CB5-8C40-6347-886D-E4AA7A67C94C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08F-8DBF-2041-B55F-35FD15DA33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8CB5-8C40-6347-886D-E4AA7A67C94C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08F-8DBF-2041-B55F-35FD15DA33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8CB5-8C40-6347-886D-E4AA7A67C94C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08F-8DBF-2041-B55F-35FD15DA33A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306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017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017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8CB5-8C40-6347-886D-E4AA7A67C94C}" type="datetimeFigureOut">
              <a:rPr lang="en-US" smtClean="0"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08F-8DBF-2041-B55F-35FD15DA33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676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9876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43676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19876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8CB5-8C40-6347-886D-E4AA7A67C94C}" type="datetimeFigureOut">
              <a:rPr lang="en-US" smtClean="0"/>
              <a:t>10/1/14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08F-8DBF-2041-B55F-35FD15DA33A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380618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8CB5-8C40-6347-886D-E4AA7A67C94C}" type="datetimeFigureOut">
              <a:rPr lang="en-US" smtClean="0"/>
              <a:t>10/1/14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08F-8DBF-2041-B55F-35FD15DA33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8CB5-8C40-6347-886D-E4AA7A67C94C}" type="datetimeFigureOut">
              <a:rPr lang="en-US" smtClean="0"/>
              <a:t>10/1/14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08F-8DBF-2041-B55F-35FD15DA33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8CB5-8C40-6347-886D-E4AA7A67C94C}" type="datetimeFigureOut">
              <a:rPr lang="en-US" smtClean="0"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08F-8DBF-2041-B55F-35FD15DA33A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8CB5-8C40-6347-886D-E4AA7A67C94C}" type="datetimeFigureOut">
              <a:rPr lang="en-US" smtClean="0"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908F-8DBF-2041-B55F-35FD15DA33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83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9108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B268CB5-8C40-6347-886D-E4AA7A67C94C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E99908F-8DBF-2041-B55F-35FD15DA33A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ibrariesLogo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95" y="6213925"/>
            <a:ext cx="2059405" cy="526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stlund@uoregon.edu" TargetMode="External"/><Relationship Id="rId4" Type="http://schemas.openxmlformats.org/officeDocument/2006/relationships/hyperlink" Target="mailto:tom@dp.la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names.org/" TargetMode="External"/><Relationship Id="rId4" Type="http://schemas.openxmlformats.org/officeDocument/2006/relationships/hyperlink" Target="https://github.com/OregonDigital/opaque_n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goo.gl/omlsG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800" cap="none" dirty="0" smtClean="0"/>
              <a:t>Converting Metadata to Linked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Hydra Connect</a:t>
            </a:r>
            <a:endParaRPr lang="en-US" dirty="0" smtClean="0"/>
          </a:p>
          <a:p>
            <a:r>
              <a:rPr lang="en-US" dirty="0" smtClean="0"/>
              <a:t>October 2, 2014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477593"/>
            <a:ext cx="47646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Karen Estlund,</a:t>
            </a:r>
          </a:p>
          <a:p>
            <a:r>
              <a:rPr lang="en-US" dirty="0"/>
              <a:t>Head, Digital Scholarship </a:t>
            </a:r>
            <a:r>
              <a:rPr lang="en-US" dirty="0" smtClean="0"/>
              <a:t>Center</a:t>
            </a:r>
          </a:p>
          <a:p>
            <a:r>
              <a:rPr lang="en-US" dirty="0" smtClean="0"/>
              <a:t>Director, Oregon Digital Newspaper Program</a:t>
            </a:r>
            <a:endParaRPr lang="en-US" dirty="0"/>
          </a:p>
          <a:p>
            <a:r>
              <a:rPr lang="en-US" dirty="0">
                <a:hlinkClick r:id="rId3"/>
              </a:rPr>
              <a:t>kestlund@uoregon.edu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3488" y="4277264"/>
            <a:ext cx="3890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Special thanks to Tom Johnson, </a:t>
            </a:r>
            <a:endParaRPr lang="en-US" i="1" dirty="0" smtClean="0"/>
          </a:p>
          <a:p>
            <a:r>
              <a:rPr lang="en-US" i="1" dirty="0" smtClean="0"/>
              <a:t>formerly </a:t>
            </a:r>
            <a:r>
              <a:rPr lang="en-US" i="1" dirty="0"/>
              <a:t>of Oregon State University, </a:t>
            </a:r>
            <a:endParaRPr lang="en-US" i="1" dirty="0" smtClean="0"/>
          </a:p>
          <a:p>
            <a:r>
              <a:rPr lang="en-US" i="1" dirty="0" smtClean="0"/>
              <a:t>(</a:t>
            </a:r>
            <a:r>
              <a:rPr lang="en-US" i="1" dirty="0">
                <a:hlinkClick r:id="rId4"/>
              </a:rPr>
              <a:t>tom@</a:t>
            </a:r>
            <a:r>
              <a:rPr lang="en-US" i="1" dirty="0" smtClean="0">
                <a:hlinkClick r:id="rId4"/>
              </a:rPr>
              <a:t>dp.la</a:t>
            </a:r>
            <a:r>
              <a:rPr lang="en-US" i="1" dirty="0" smtClean="0"/>
              <a:t>) 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9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Digital Principles: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9518"/>
            <a:ext cx="8229600" cy="3726390"/>
          </a:xfrm>
        </p:spPr>
        <p:txBody>
          <a:bodyPr/>
          <a:lstStyle/>
          <a:p>
            <a:r>
              <a:rPr lang="en-US" dirty="0"/>
              <a:t>If your data isn’t reusable, shareable, and machine readable, then you’re not doing good enough.*</a:t>
            </a:r>
          </a:p>
          <a:p>
            <a:pPr lvl="1">
              <a:spcBef>
                <a:spcPts val="2000"/>
              </a:spcBef>
            </a:pPr>
            <a:r>
              <a:rPr lang="en-US" dirty="0"/>
              <a:t>Follow linked open data principles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693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Digital Principles: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7242"/>
            <a:ext cx="8229600" cy="3688666"/>
          </a:xfrm>
        </p:spPr>
        <p:txBody>
          <a:bodyPr/>
          <a:lstStyle/>
          <a:p>
            <a:r>
              <a:rPr lang="en-US" dirty="0"/>
              <a:t>Use exemplary behavior and reuse from others so that they may also reuse from you.</a:t>
            </a:r>
          </a:p>
          <a:p>
            <a:pPr lvl="1">
              <a:spcBef>
                <a:spcPts val="2000"/>
              </a:spcBef>
            </a:pPr>
            <a:r>
              <a:rPr lang="en-US" dirty="0"/>
              <a:t>We do not need to create an </a:t>
            </a:r>
            <a:r>
              <a:rPr lang="en-US" dirty="0" err="1"/>
              <a:t>oregon:title</a:t>
            </a:r>
            <a:r>
              <a:rPr lang="en-US" dirty="0"/>
              <a:t> predicate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37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Status of Fields (Predicates) </a:t>
            </a:r>
            <a:endParaRPr lang="en-US" dirty="0"/>
          </a:p>
        </p:txBody>
      </p:sp>
      <p:pic>
        <p:nvPicPr>
          <p:cNvPr id="4" name="Content Placeholder 3" descr="Screen Shot 2014-10-01 at 6.15.00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53" r="-19753"/>
          <a:stretch>
            <a:fillRect/>
          </a:stretch>
        </p:blipFill>
        <p:spPr>
          <a:xfrm>
            <a:off x="457200" y="1289050"/>
            <a:ext cx="8229600" cy="4876800"/>
          </a:xfrm>
        </p:spPr>
      </p:pic>
    </p:spTree>
    <p:extLst>
      <p:ext uri="{BB962C8B-B14F-4D97-AF65-F5344CB8AC3E}">
        <p14:creationId xmlns:p14="http://schemas.microsoft.com/office/powerpoint/2010/main" val="1082252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Selecting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Terms, properties (predicates) and values (objects), should not be available elsewhere as linked data </a:t>
            </a:r>
            <a:r>
              <a:rPr lang="en-US" dirty="0" smtClean="0"/>
              <a:t>terms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If </a:t>
            </a:r>
            <a:r>
              <a:rPr lang="en-US" dirty="0"/>
              <a:t>terms are available in other schemas or ontologies but not as linked data, contact schema / ontology owner before creating terms in opaque </a:t>
            </a:r>
            <a:r>
              <a:rPr lang="en-US" dirty="0" smtClean="0"/>
              <a:t>namespace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Search field, if </a:t>
            </a:r>
            <a:r>
              <a:rPr lang="en-US" dirty="0"/>
              <a:t>term is not available but open linked data schema is, add to that schema, e.g. </a:t>
            </a:r>
            <a:r>
              <a:rPr lang="en-US" dirty="0">
                <a:hlinkClick r:id="rId3"/>
              </a:rPr>
              <a:t>GeoNames</a:t>
            </a:r>
          </a:p>
          <a:p>
            <a:pPr>
              <a:spcAft>
                <a:spcPts val="1200"/>
              </a:spcAft>
            </a:pPr>
            <a:r>
              <a:rPr lang="en-US" dirty="0"/>
              <a:t>Create new terms if both specialized need and useful for a wider audience at: </a:t>
            </a:r>
            <a:r>
              <a:rPr lang="en-US" dirty="0">
                <a:hlinkClick r:id="rId4"/>
              </a:rPr>
              <a:t>Opaque </a:t>
            </a:r>
            <a:r>
              <a:rPr lang="en-US" dirty="0" smtClean="0">
                <a:hlinkClick r:id="rId4"/>
              </a:rPr>
              <a:t>Namespace</a:t>
            </a:r>
            <a:endParaRPr lang="en-US" dirty="0">
              <a:hlinkClick r:id="rId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94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</a:t>
            </a:r>
            <a:r>
              <a:rPr lang="en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2800" dirty="0"/>
              <a:t>Copy &lt;desc&gt; files from CDM </a:t>
            </a:r>
            <a:r>
              <a:rPr lang="en" sz="2800" dirty="0" smtClean="0"/>
              <a:t>server</a:t>
            </a:r>
            <a:r>
              <a:rPr lang="en-US" sz="2800" dirty="0" smtClean="0"/>
              <a:t> (or export from other existing system)</a:t>
            </a:r>
            <a:endParaRPr lang="en" sz="2800" dirty="0"/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2800" dirty="0" smtClean="0"/>
              <a:t>Metadata </a:t>
            </a:r>
            <a:r>
              <a:rPr lang="en" sz="2800" dirty="0"/>
              <a:t>Cleanup</a:t>
            </a:r>
          </a:p>
          <a:p>
            <a:pPr marL="914400" lvl="1" indent="-381000">
              <a:spcBef>
                <a:spcPts val="0"/>
              </a:spcBef>
              <a:buClr>
                <a:schemeClr val="dk2"/>
              </a:buClr>
              <a:buSzPct val="80000"/>
              <a:buFont typeface="Trebuchet MS"/>
              <a:buAutoNum type="alphaLcPeriod"/>
            </a:pPr>
            <a:r>
              <a:rPr lang="en" sz="2400" dirty="0"/>
              <a:t>Clean up field values through script (e.g. unicode problems, spelling, compacting like terms)</a:t>
            </a:r>
          </a:p>
          <a:p>
            <a:pPr marL="914400" lvl="1" indent="-381000">
              <a:spcBef>
                <a:spcPts val="0"/>
              </a:spcBef>
              <a:buClr>
                <a:schemeClr val="dk2"/>
              </a:buClr>
              <a:buSzPct val="80000"/>
              <a:buFont typeface="Trebuchet MS"/>
              <a:buAutoNum type="alphaLcPeriod"/>
            </a:pPr>
            <a:r>
              <a:rPr lang="en" sz="2400" dirty="0"/>
              <a:t>Map field values to LOD through script (e.g. geonames)</a:t>
            </a:r>
          </a:p>
          <a:p>
            <a:pPr marL="914400" lvl="1" indent="-381000">
              <a:spcBef>
                <a:spcPts val="0"/>
              </a:spcBef>
              <a:buClr>
                <a:schemeClr val="dk2"/>
              </a:buClr>
              <a:buSzPct val="80000"/>
              <a:buFont typeface="Trebuchet MS"/>
              <a:buAutoNum type="alphaLcPeriod"/>
            </a:pPr>
            <a:r>
              <a:rPr lang="en" sz="2400" dirty="0"/>
              <a:t>Use field mapping script for new </a:t>
            </a:r>
            <a:r>
              <a:rPr lang="en" sz="2400" dirty="0" smtClean="0"/>
              <a:t>predicates</a:t>
            </a:r>
            <a:endParaRPr lang="en-US" sz="2400" dirty="0"/>
          </a:p>
          <a:p>
            <a:pPr marL="450850" indent="-381000">
              <a:spcBef>
                <a:spcPts val="0"/>
              </a:spcBef>
              <a:buClr>
                <a:schemeClr val="dk2"/>
              </a:buClr>
              <a:buSzPct val="80000"/>
              <a:buFont typeface="Trebuchet MS"/>
              <a:buAutoNum type="arabicPeriod"/>
            </a:pPr>
            <a:r>
              <a:rPr lang="en-US" sz="3200" dirty="0" smtClean="0"/>
              <a:t>Quality Review</a:t>
            </a:r>
            <a:endParaRPr lang="en" sz="3200" dirty="0"/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2800" dirty="0"/>
              <a:t>BagIt!</a:t>
            </a:r>
          </a:p>
          <a:p>
            <a:pPr marL="457200" lvl="0" indent="-41910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 sz="2800" dirty="0" smtClean="0"/>
              <a:t>Ingest</a:t>
            </a:r>
            <a:r>
              <a:rPr lang="en-US" sz="2800" dirty="0" smtClean="0"/>
              <a:t> (or re-ingest to existing System)</a:t>
            </a:r>
            <a:endParaRPr lang="en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95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File</a:t>
            </a:r>
            <a:endParaRPr lang="en-US" dirty="0"/>
          </a:p>
        </p:txBody>
      </p:sp>
      <p:pic>
        <p:nvPicPr>
          <p:cNvPr id="4" name="Content Placeholder 3" descr="Screen Shot 2014-10-01 at 8.27.12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19" r="-307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4090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Methods – Vocab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Getty: </a:t>
            </a:r>
          </a:p>
          <a:p>
            <a:pPr lvl="1"/>
            <a:r>
              <a:rPr lang="en-US" dirty="0" smtClean="0"/>
              <a:t>AAT</a:t>
            </a:r>
          </a:p>
          <a:p>
            <a:pPr lvl="1"/>
            <a:r>
              <a:rPr lang="en-US" dirty="0" smtClean="0"/>
              <a:t>TGN</a:t>
            </a:r>
          </a:p>
          <a:p>
            <a:pPr lvl="1"/>
            <a:r>
              <a:rPr lang="en-US" dirty="0" smtClean="0"/>
              <a:t>ULAN (forthcoming)</a:t>
            </a:r>
          </a:p>
          <a:p>
            <a:r>
              <a:rPr lang="en-US" dirty="0" smtClean="0"/>
              <a:t>LC</a:t>
            </a:r>
          </a:p>
          <a:p>
            <a:pPr lvl="1"/>
            <a:r>
              <a:rPr lang="en-US" dirty="0" smtClean="0"/>
              <a:t>LCSH</a:t>
            </a:r>
          </a:p>
          <a:p>
            <a:pPr lvl="1"/>
            <a:r>
              <a:rPr lang="en-US" dirty="0" smtClean="0"/>
              <a:t>LCNAF</a:t>
            </a:r>
          </a:p>
          <a:p>
            <a:pPr lvl="1"/>
            <a:r>
              <a:rPr lang="en-US" dirty="0" smtClean="0"/>
              <a:t>TGM</a:t>
            </a:r>
          </a:p>
          <a:p>
            <a:pPr lvl="1"/>
            <a:r>
              <a:rPr lang="en-US" dirty="0" smtClean="0"/>
              <a:t>Ethnographic </a:t>
            </a:r>
          </a:p>
          <a:p>
            <a:pPr lvl="1"/>
            <a:r>
              <a:rPr lang="en-US" dirty="0" smtClean="0"/>
              <a:t>Orgs</a:t>
            </a:r>
          </a:p>
          <a:p>
            <a:r>
              <a:rPr lang="en-US" dirty="0" err="1" smtClean="0"/>
              <a:t>GeoNames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Language</a:t>
            </a:r>
            <a:endParaRPr lang="en-US" dirty="0"/>
          </a:p>
          <a:p>
            <a:r>
              <a:rPr lang="en-US" dirty="0"/>
              <a:t>Type</a:t>
            </a:r>
          </a:p>
          <a:p>
            <a:r>
              <a:rPr lang="en-US" dirty="0"/>
              <a:t>Format</a:t>
            </a:r>
          </a:p>
          <a:p>
            <a:r>
              <a:rPr lang="en-US" dirty="0" smtClean="0"/>
              <a:t>Rights</a:t>
            </a:r>
          </a:p>
          <a:p>
            <a:pPr lvl="1"/>
            <a:r>
              <a:rPr lang="en-US" dirty="0" err="1" smtClean="0"/>
              <a:t>Europeana</a:t>
            </a:r>
            <a:endParaRPr lang="en-US" dirty="0" smtClean="0"/>
          </a:p>
          <a:p>
            <a:pPr lvl="1"/>
            <a:r>
              <a:rPr lang="en-US" dirty="0" smtClean="0"/>
              <a:t>Creative Commons</a:t>
            </a:r>
          </a:p>
          <a:p>
            <a:r>
              <a:rPr lang="en-US" dirty="0" smtClean="0"/>
              <a:t>Bio</a:t>
            </a:r>
          </a:p>
          <a:p>
            <a:pPr lvl="1"/>
            <a:r>
              <a:rPr lang="en-US" dirty="0" err="1" smtClean="0"/>
              <a:t>uBio</a:t>
            </a:r>
            <a:endParaRPr lang="en-US" dirty="0" smtClean="0"/>
          </a:p>
          <a:p>
            <a:pPr lvl="1"/>
            <a:r>
              <a:rPr lang="en-US" dirty="0" smtClean="0"/>
              <a:t>IT IS</a:t>
            </a:r>
          </a:p>
          <a:p>
            <a:r>
              <a:rPr lang="en-US" i="1" dirty="0" smtClean="0"/>
              <a:t>Locally Hosted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69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0-01 at 7.00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75" y="428838"/>
            <a:ext cx="7947607" cy="64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93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Collection Mappings</a:t>
            </a:r>
            <a:endParaRPr lang="en-US" dirty="0"/>
          </a:p>
        </p:txBody>
      </p:sp>
      <p:pic>
        <p:nvPicPr>
          <p:cNvPr id="6" name="Content Placeholder 5" descr="Screen Shot 2014-10-01 at 9.29.39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43" b="-5543"/>
          <a:stretch>
            <a:fillRect/>
          </a:stretch>
        </p:blipFill>
        <p:spPr>
          <a:xfrm>
            <a:off x="457200" y="1289050"/>
            <a:ext cx="8229600" cy="4876800"/>
          </a:xfrm>
        </p:spPr>
      </p:pic>
    </p:spTree>
    <p:extLst>
      <p:ext uri="{BB962C8B-B14F-4D97-AF65-F5344CB8AC3E}">
        <p14:creationId xmlns:p14="http://schemas.microsoft.com/office/powerpoint/2010/main" val="1379241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Work?</a:t>
            </a:r>
            <a:endParaRPr lang="en-US" dirty="0"/>
          </a:p>
        </p:txBody>
      </p:sp>
      <p:pic>
        <p:nvPicPr>
          <p:cNvPr id="8" name="Content Placeholder 7" descr="Screen Shot 2014-10-01 at 8.41.50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" b="8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822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How?</a:t>
            </a:r>
            <a:endParaRPr lang="en-US" dirty="0"/>
          </a:p>
        </p:txBody>
      </p:sp>
      <p:pic>
        <p:nvPicPr>
          <p:cNvPr id="8" name="Content Placeholder 7" descr="oregondigital-tb09j5686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7" r="20607"/>
          <a:stretch>
            <a:fillRect/>
          </a:stretch>
        </p:blipFill>
        <p:spPr/>
      </p:pic>
      <p:pic>
        <p:nvPicPr>
          <p:cNvPr id="9" name="Content Placeholder 8" descr="PH038_06_0708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71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166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Review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Terms that didn’t match</a:t>
            </a:r>
          </a:p>
          <a:p>
            <a:pPr lvl="1"/>
            <a:r>
              <a:rPr lang="en-US" dirty="0" smtClean="0"/>
              <a:t>Manually add</a:t>
            </a:r>
          </a:p>
          <a:p>
            <a:pPr lvl="1"/>
            <a:r>
              <a:rPr lang="en-US" dirty="0" smtClean="0"/>
              <a:t>Throw out</a:t>
            </a:r>
          </a:p>
          <a:p>
            <a:r>
              <a:rPr lang="en-US" dirty="0" smtClean="0"/>
              <a:t>Review n-triples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&lt;http://</a:t>
            </a:r>
            <a:r>
              <a:rPr lang="en-US" dirty="0" err="1"/>
              <a:t>oregondigital.org</a:t>
            </a:r>
            <a:r>
              <a:rPr lang="en-US" dirty="0"/>
              <a:t>/resource/oregondigital:fj236216h&gt; &lt;http://</a:t>
            </a:r>
            <a:r>
              <a:rPr lang="en-US" dirty="0" err="1"/>
              <a:t>purl.org</a:t>
            </a:r>
            <a:r>
              <a:rPr lang="en-US" dirty="0"/>
              <a:t>/dc/terms/subject&gt;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http://</a:t>
            </a:r>
            <a:r>
              <a:rPr lang="en-US" dirty="0" err="1"/>
              <a:t>id.loc.gov</a:t>
            </a:r>
            <a:r>
              <a:rPr lang="en-US" dirty="0"/>
              <a:t>/authorities/subjects/sh85114250&gt; 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91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Hydra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Configure vocabularies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dirty="0" smtClean="0"/>
              <a:t>Run Rake Task to Load Vocabularies</a:t>
            </a:r>
          </a:p>
          <a:p>
            <a:r>
              <a:rPr lang="en-US" dirty="0" smtClean="0"/>
              <a:t>Add Class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dirty="0" smtClean="0"/>
              <a:t>Add Class to Model</a:t>
            </a:r>
          </a:p>
          <a:p>
            <a:endParaRPr lang="en-US" dirty="0"/>
          </a:p>
        </p:txBody>
      </p:sp>
      <p:pic>
        <p:nvPicPr>
          <p:cNvPr id="4" name="Picture 3" descr="Screen Shot 2014-10-02 at 5.21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713691"/>
            <a:ext cx="8216900" cy="1041400"/>
          </a:xfrm>
          <a:prstGeom prst="rect">
            <a:avLst/>
          </a:prstGeom>
        </p:spPr>
      </p:pic>
      <p:pic>
        <p:nvPicPr>
          <p:cNvPr id="5" name="Picture 4" descr="Screen Shot 2014-10-02 at 5.23.4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0" y="3446765"/>
            <a:ext cx="3873500" cy="1485900"/>
          </a:xfrm>
          <a:prstGeom prst="rect">
            <a:avLst/>
          </a:prstGeom>
        </p:spPr>
      </p:pic>
      <p:pic>
        <p:nvPicPr>
          <p:cNvPr id="6" name="Picture 5" descr="Screen Shot 2014-10-02 at 5.26.0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0" y="5393094"/>
            <a:ext cx="71374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25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Dictionary / Application Profile</a:t>
            </a:r>
            <a:endParaRPr lang="en-US" dirty="0"/>
          </a:p>
        </p:txBody>
      </p:sp>
      <p:pic>
        <p:nvPicPr>
          <p:cNvPr id="9" name="Content Placeholder 8" descr="Screen Shot 2014-10-01 at 8.35.11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r="14056"/>
          <a:stretch>
            <a:fillRect/>
          </a:stretch>
        </p:blipFill>
        <p:spPr>
          <a:xfrm>
            <a:off x="457200" y="1289050"/>
            <a:ext cx="8229600" cy="4876800"/>
          </a:xfrm>
        </p:spPr>
      </p:pic>
      <p:sp>
        <p:nvSpPr>
          <p:cNvPr id="11" name="TextBox 10"/>
          <p:cNvSpPr txBox="1"/>
          <p:nvPr/>
        </p:nvSpPr>
        <p:spPr>
          <a:xfrm>
            <a:off x="457200" y="6372114"/>
            <a:ext cx="2276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err="1">
                <a:hlinkClick r:id="rId4"/>
              </a:rPr>
              <a:t>goo.gl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omlsGE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96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/>
              <a:t>Easy entry for new terms 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Adding </a:t>
            </a:r>
            <a:r>
              <a:rPr lang="en-US" sz="2800" dirty="0"/>
              <a:t>further </a:t>
            </a:r>
            <a:r>
              <a:rPr lang="en-US" sz="2800" dirty="0" smtClean="0"/>
              <a:t>definitions, enriching locally created terms 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Making terms resolvable / hosting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9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Sentences</a:t>
            </a:r>
            <a:endParaRPr lang="en-US" dirty="0"/>
          </a:p>
        </p:txBody>
      </p:sp>
      <p:sp>
        <p:nvSpPr>
          <p:cNvPr id="4" name="Shape 47"/>
          <p:cNvSpPr/>
          <p:nvPr/>
        </p:nvSpPr>
        <p:spPr>
          <a:xfrm>
            <a:off x="457201" y="2601300"/>
            <a:ext cx="2726999" cy="1143200"/>
          </a:xfrm>
          <a:prstGeom prst="ellipse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200" b="1"/>
              <a:t>&lt;http://example.org/object1&gt;</a:t>
            </a:r>
          </a:p>
        </p:txBody>
      </p:sp>
      <p:sp>
        <p:nvSpPr>
          <p:cNvPr id="5" name="Shape 48"/>
          <p:cNvSpPr/>
          <p:nvPr/>
        </p:nvSpPr>
        <p:spPr>
          <a:xfrm>
            <a:off x="5959801" y="4527467"/>
            <a:ext cx="2726999" cy="1143200"/>
          </a:xfrm>
          <a:prstGeom prst="ellipse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US" sz="1200" dirty="0"/>
              <a:t>&lt;http://</a:t>
            </a:r>
            <a:r>
              <a:rPr lang="en-US" sz="1200" dirty="0" err="1"/>
              <a:t>id.loc.gov</a:t>
            </a:r>
            <a:r>
              <a:rPr lang="en-US" sz="1200" dirty="0"/>
              <a:t>/authorities/subjects/sh85114250&gt; </a:t>
            </a:r>
            <a:endParaRPr lang="en" sz="1200" b="1" dirty="0"/>
          </a:p>
        </p:txBody>
      </p:sp>
      <p:sp>
        <p:nvSpPr>
          <p:cNvPr id="6" name="Shape 49"/>
          <p:cNvSpPr/>
          <p:nvPr/>
        </p:nvSpPr>
        <p:spPr>
          <a:xfrm>
            <a:off x="6071575" y="2991283"/>
            <a:ext cx="2336400" cy="363200"/>
          </a:xfrm>
          <a:prstGeom prst="rect">
            <a:avLst/>
          </a:prstGeom>
          <a:solidFill>
            <a:schemeClr val="accent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dirty="0" smtClean="0"/>
              <a:t>“My Title</a:t>
            </a:r>
            <a:r>
              <a:rPr lang="en" dirty="0" smtClean="0"/>
              <a:t>”</a:t>
            </a:r>
            <a:endParaRPr lang="en" dirty="0"/>
          </a:p>
        </p:txBody>
      </p:sp>
      <p:sp>
        <p:nvSpPr>
          <p:cNvPr id="7" name="Shape 50"/>
          <p:cNvSpPr txBox="1"/>
          <p:nvPr/>
        </p:nvSpPr>
        <p:spPr>
          <a:xfrm>
            <a:off x="348401" y="1858067"/>
            <a:ext cx="2835899" cy="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 b="1"/>
              <a:t>Subject</a:t>
            </a:r>
          </a:p>
        </p:txBody>
      </p:sp>
      <p:sp>
        <p:nvSpPr>
          <p:cNvPr id="8" name="Shape 51"/>
          <p:cNvSpPr txBox="1"/>
          <p:nvPr/>
        </p:nvSpPr>
        <p:spPr>
          <a:xfrm>
            <a:off x="3154051" y="1858067"/>
            <a:ext cx="2835899" cy="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Predicate</a:t>
            </a:r>
          </a:p>
        </p:txBody>
      </p:sp>
      <p:sp>
        <p:nvSpPr>
          <p:cNvPr id="9" name="Shape 52"/>
          <p:cNvSpPr txBox="1"/>
          <p:nvPr/>
        </p:nvSpPr>
        <p:spPr>
          <a:xfrm>
            <a:off x="5821826" y="1858067"/>
            <a:ext cx="2835899" cy="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Object</a:t>
            </a:r>
          </a:p>
        </p:txBody>
      </p:sp>
      <p:sp>
        <p:nvSpPr>
          <p:cNvPr id="10" name="Shape 53"/>
          <p:cNvSpPr/>
          <p:nvPr/>
        </p:nvSpPr>
        <p:spPr>
          <a:xfrm>
            <a:off x="457201" y="4527467"/>
            <a:ext cx="2726999" cy="1143200"/>
          </a:xfrm>
          <a:prstGeom prst="ellipse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b="1"/>
              <a:t>&lt;http://example.org/object1&gt;</a:t>
            </a:r>
          </a:p>
        </p:txBody>
      </p:sp>
      <p:cxnSp>
        <p:nvCxnSpPr>
          <p:cNvPr id="11" name="Shape 54"/>
          <p:cNvCxnSpPr>
            <a:stCxn id="4" idx="6"/>
            <a:endCxn id="6" idx="1"/>
          </p:cNvCxnSpPr>
          <p:nvPr/>
        </p:nvCxnSpPr>
        <p:spPr>
          <a:xfrm>
            <a:off x="3184199" y="3172900"/>
            <a:ext cx="28875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" name="Shape 55"/>
          <p:cNvCxnSpPr>
            <a:stCxn id="10" idx="6"/>
            <a:endCxn id="5" idx="2"/>
          </p:cNvCxnSpPr>
          <p:nvPr/>
        </p:nvCxnSpPr>
        <p:spPr>
          <a:xfrm>
            <a:off x="3184199" y="5099067"/>
            <a:ext cx="27756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" name="Shape 56"/>
          <p:cNvSpPr txBox="1"/>
          <p:nvPr/>
        </p:nvSpPr>
        <p:spPr>
          <a:xfrm>
            <a:off x="3184201" y="4803467"/>
            <a:ext cx="2775599" cy="29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200" dirty="0"/>
              <a:t>&lt;http://</a:t>
            </a:r>
            <a:r>
              <a:rPr lang="en-US" sz="1200" dirty="0" err="1"/>
              <a:t>purl.org</a:t>
            </a:r>
            <a:r>
              <a:rPr lang="en-US" sz="1200" dirty="0"/>
              <a:t>/dc/terms/subject&gt; </a:t>
            </a:r>
            <a:endParaRPr lang="en" sz="1200" dirty="0"/>
          </a:p>
        </p:txBody>
      </p:sp>
      <p:sp>
        <p:nvSpPr>
          <p:cNvPr id="14" name="Shape 57"/>
          <p:cNvSpPr txBox="1"/>
          <p:nvPr/>
        </p:nvSpPr>
        <p:spPr>
          <a:xfrm>
            <a:off x="3374937" y="2877301"/>
            <a:ext cx="2505900" cy="29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&lt;http://purl.org/dcterms/title&gt;</a:t>
            </a:r>
          </a:p>
        </p:txBody>
      </p:sp>
    </p:spTree>
    <p:extLst>
      <p:ext uri="{BB962C8B-B14F-4D97-AF65-F5344CB8AC3E}">
        <p14:creationId xmlns:p14="http://schemas.microsoft.com/office/powerpoint/2010/main" val="3391218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Sentences</a:t>
            </a:r>
            <a:endParaRPr lang="en-US" dirty="0"/>
          </a:p>
        </p:txBody>
      </p:sp>
      <p:sp>
        <p:nvSpPr>
          <p:cNvPr id="5" name="Shape 48"/>
          <p:cNvSpPr/>
          <p:nvPr/>
        </p:nvSpPr>
        <p:spPr>
          <a:xfrm>
            <a:off x="5989951" y="3257395"/>
            <a:ext cx="2726999" cy="1143200"/>
          </a:xfrm>
          <a:prstGeom prst="ellipse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US" sz="1200" dirty="0"/>
              <a:t>&lt;http://</a:t>
            </a:r>
            <a:r>
              <a:rPr lang="en-US" sz="1200" dirty="0" err="1"/>
              <a:t>id.loc.gov</a:t>
            </a:r>
            <a:r>
              <a:rPr lang="en-US" sz="1200" dirty="0"/>
              <a:t>/authorities/subjects/sh85114250&gt; </a:t>
            </a:r>
            <a:endParaRPr lang="en" sz="1200" b="1" dirty="0"/>
          </a:p>
        </p:txBody>
      </p:sp>
      <p:sp>
        <p:nvSpPr>
          <p:cNvPr id="7" name="Shape 50"/>
          <p:cNvSpPr txBox="1"/>
          <p:nvPr/>
        </p:nvSpPr>
        <p:spPr>
          <a:xfrm>
            <a:off x="348401" y="1858067"/>
            <a:ext cx="2835899" cy="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 b="1"/>
              <a:t>Subject</a:t>
            </a:r>
          </a:p>
        </p:txBody>
      </p:sp>
      <p:sp>
        <p:nvSpPr>
          <p:cNvPr id="8" name="Shape 51"/>
          <p:cNvSpPr txBox="1"/>
          <p:nvPr/>
        </p:nvSpPr>
        <p:spPr>
          <a:xfrm>
            <a:off x="3154051" y="1858067"/>
            <a:ext cx="2835899" cy="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Predicate</a:t>
            </a:r>
          </a:p>
        </p:txBody>
      </p:sp>
      <p:sp>
        <p:nvSpPr>
          <p:cNvPr id="9" name="Shape 52"/>
          <p:cNvSpPr txBox="1"/>
          <p:nvPr/>
        </p:nvSpPr>
        <p:spPr>
          <a:xfrm>
            <a:off x="5821826" y="1858067"/>
            <a:ext cx="2835899" cy="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Object</a:t>
            </a:r>
          </a:p>
        </p:txBody>
      </p:sp>
      <p:sp>
        <p:nvSpPr>
          <p:cNvPr id="10" name="Shape 53"/>
          <p:cNvSpPr/>
          <p:nvPr/>
        </p:nvSpPr>
        <p:spPr>
          <a:xfrm>
            <a:off x="487351" y="3257395"/>
            <a:ext cx="2726999" cy="1143200"/>
          </a:xfrm>
          <a:prstGeom prst="ellipse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b="1"/>
              <a:t>&lt;http://example.org/object1&gt;</a:t>
            </a:r>
          </a:p>
        </p:txBody>
      </p:sp>
      <p:cxnSp>
        <p:nvCxnSpPr>
          <p:cNvPr id="12" name="Shape 55"/>
          <p:cNvCxnSpPr>
            <a:stCxn id="10" idx="6"/>
            <a:endCxn id="5" idx="2"/>
          </p:cNvCxnSpPr>
          <p:nvPr/>
        </p:nvCxnSpPr>
        <p:spPr>
          <a:xfrm>
            <a:off x="3214349" y="3828995"/>
            <a:ext cx="27756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" name="Shape 56"/>
          <p:cNvSpPr txBox="1"/>
          <p:nvPr/>
        </p:nvSpPr>
        <p:spPr>
          <a:xfrm>
            <a:off x="3214351" y="3533395"/>
            <a:ext cx="2775599" cy="29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200" dirty="0" smtClean="0"/>
              <a:t>“Subject”</a:t>
            </a:r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val="343564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Tools for Catalogers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 and </a:t>
            </a:r>
            <a:r>
              <a:rPr lang="en-US" dirty="0" err="1" smtClean="0"/>
              <a:t>Github</a:t>
            </a:r>
            <a:r>
              <a:rPr lang="en-US" dirty="0" smtClean="0"/>
              <a:t> shared collaboration</a:t>
            </a:r>
          </a:p>
          <a:p>
            <a:r>
              <a:rPr lang="en-US" dirty="0" smtClean="0"/>
              <a:t>YML</a:t>
            </a:r>
          </a:p>
          <a:p>
            <a:r>
              <a:rPr lang="en-US" dirty="0" smtClean="0"/>
              <a:t>JSONLD</a:t>
            </a:r>
          </a:p>
          <a:p>
            <a:r>
              <a:rPr lang="en-US" dirty="0" smtClean="0"/>
              <a:t>Using range and domain</a:t>
            </a:r>
          </a:p>
          <a:p>
            <a:r>
              <a:rPr lang="en-US" dirty="0" smtClean="0"/>
              <a:t>VIM</a:t>
            </a:r>
          </a:p>
          <a:p>
            <a:r>
              <a:rPr lang="en-US" dirty="0" smtClean="0"/>
              <a:t>Bash</a:t>
            </a:r>
          </a:p>
          <a:p>
            <a:r>
              <a:rPr lang="en-US" dirty="0" smtClean="0"/>
              <a:t>Python validations</a:t>
            </a:r>
          </a:p>
          <a:p>
            <a:endParaRPr lang="en-US" dirty="0"/>
          </a:p>
        </p:txBody>
      </p:sp>
      <p:pic>
        <p:nvPicPr>
          <p:cNvPr id="5" name="Content Placeholder 4" descr="oregondigital-b8515n39j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2" r="256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447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Open Data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lvl="0" indent="-457200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100000"/>
              <a:buFont typeface="+mj-lt"/>
              <a:buAutoNum type="arabicPeriod"/>
            </a:pPr>
            <a:r>
              <a:rPr lang="en" dirty="0"/>
              <a:t>Use URIs as names for things</a:t>
            </a:r>
          </a:p>
          <a:p>
            <a:pPr marL="533400" lvl="0" indent="-457200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100000"/>
              <a:buFont typeface="+mj-lt"/>
              <a:buAutoNum type="arabicPeriod"/>
            </a:pPr>
            <a:r>
              <a:rPr lang="en" dirty="0"/>
              <a:t>Use HTTP URIs so that people can look up those names.</a:t>
            </a:r>
          </a:p>
          <a:p>
            <a:pPr marL="533400" lvl="0" indent="-457200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100000"/>
              <a:buFont typeface="+mj-lt"/>
              <a:buAutoNum type="arabicPeriod"/>
            </a:pPr>
            <a:r>
              <a:rPr lang="en" dirty="0"/>
              <a:t>When someone looks up a URI, provide useful information, using the standards (RDF*, SPARQL)</a:t>
            </a:r>
          </a:p>
          <a:p>
            <a:pPr marL="533400" lvl="0" indent="-457200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ct val="100000"/>
              <a:buFont typeface="+mj-lt"/>
              <a:buAutoNum type="arabicPeriod"/>
            </a:pPr>
            <a:r>
              <a:rPr lang="en" dirty="0"/>
              <a:t>Include links to other URIs. so that they can discover more things.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50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Digital Principles: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4667"/>
            <a:ext cx="8229600" cy="4015611"/>
          </a:xfrm>
        </p:spPr>
        <p:txBody>
          <a:bodyPr>
            <a:normAutofit/>
          </a:bodyPr>
          <a:lstStyle/>
          <a:p>
            <a:r>
              <a:rPr lang="en-US" dirty="0"/>
              <a:t>You should not be constrained by your schema</a:t>
            </a:r>
            <a:r>
              <a:rPr lang="en-US" dirty="0" smtClean="0"/>
              <a:t>.</a:t>
            </a:r>
          </a:p>
          <a:p>
            <a:pPr lvl="1">
              <a:spcBef>
                <a:spcPts val="2000"/>
              </a:spcBef>
            </a:pPr>
            <a:r>
              <a:rPr lang="en-US" dirty="0" err="1" smtClean="0"/>
              <a:t>DarwinCore</a:t>
            </a:r>
            <a:r>
              <a:rPr lang="en-US" dirty="0" smtClean="0"/>
              <a:t>, Archives citations (folder name), Petrarch </a:t>
            </a:r>
            <a:r>
              <a:rPr lang="en-US" dirty="0" err="1" smtClean="0"/>
              <a:t>Canzionere</a:t>
            </a:r>
            <a:r>
              <a:rPr lang="en-US" dirty="0" smtClean="0"/>
              <a:t> Poem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5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Digital Principles: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6644"/>
            <a:ext cx="8229600" cy="3789264"/>
          </a:xfrm>
        </p:spPr>
        <p:txBody>
          <a:bodyPr/>
          <a:lstStyle/>
          <a:p>
            <a:r>
              <a:rPr lang="en-US" dirty="0"/>
              <a:t>You are not that special.</a:t>
            </a:r>
          </a:p>
          <a:p>
            <a:pPr lvl="1">
              <a:spcBef>
                <a:spcPts val="2000"/>
              </a:spcBef>
            </a:pPr>
            <a:r>
              <a:rPr lang="en-US" dirty="0"/>
              <a:t>Accepted Acronym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2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Digital Principles: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8918"/>
            <a:ext cx="8229600" cy="3826989"/>
          </a:xfrm>
        </p:spPr>
        <p:txBody>
          <a:bodyPr/>
          <a:lstStyle/>
          <a:p>
            <a:r>
              <a:rPr lang="en-US" dirty="0"/>
              <a:t>You do not know everything.</a:t>
            </a:r>
          </a:p>
          <a:p>
            <a:pPr lvl="1">
              <a:spcBef>
                <a:spcPts val="2000"/>
              </a:spcBef>
            </a:pPr>
            <a:r>
              <a:rPr lang="en-US" dirty="0"/>
              <a:t>Ask the communities, contact within OD collaboration and dictionary owners (so many PDF schemas out there)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37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8470</TotalTime>
  <Words>866</Words>
  <Application>Microsoft Macintosh PowerPoint</Application>
  <PresentationFormat>On-screen Show (4:3)</PresentationFormat>
  <Paragraphs>162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Clarity</vt:lpstr>
      <vt:lpstr> Converting Metadata to Linked Data</vt:lpstr>
      <vt:lpstr>Linked How?</vt:lpstr>
      <vt:lpstr>Complete Sentences</vt:lpstr>
      <vt:lpstr>Incomplete Sentences</vt:lpstr>
      <vt:lpstr>New Tools for Catalogers</vt:lpstr>
      <vt:lpstr>Linked Open Data Principles</vt:lpstr>
      <vt:lpstr>Oregon Digital Principles: 1</vt:lpstr>
      <vt:lpstr>Oregon Digital Principles: 2</vt:lpstr>
      <vt:lpstr>Oregon Digital Principles: 3</vt:lpstr>
      <vt:lpstr>Oregon Digital Principles: 4</vt:lpstr>
      <vt:lpstr>Oregon Digital Principles: 5</vt:lpstr>
      <vt:lpstr>Previous Status of Fields (Predicates) </vt:lpstr>
      <vt:lpstr>Selecting Terms</vt:lpstr>
      <vt:lpstr>Mapping Process</vt:lpstr>
      <vt:lpstr>Mapping File</vt:lpstr>
      <vt:lpstr>Mapping Methods – Vocab Terms</vt:lpstr>
      <vt:lpstr>PowerPoint Presentation</vt:lpstr>
      <vt:lpstr>Specific Collection Mappings</vt:lpstr>
      <vt:lpstr>Manual Work?</vt:lpstr>
      <vt:lpstr>Quality Review</vt:lpstr>
      <vt:lpstr>In Hydra</vt:lpstr>
      <vt:lpstr>Data Dictionary / Application Profile</vt:lpstr>
      <vt:lpstr>Next Steps</vt:lpstr>
    </vt:vector>
  </TitlesOfParts>
  <Company>University of Oregon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Estlund</dc:creator>
  <cp:lastModifiedBy>Karen Estlund</cp:lastModifiedBy>
  <cp:revision>157</cp:revision>
  <dcterms:created xsi:type="dcterms:W3CDTF">2014-02-23T18:50:50Z</dcterms:created>
  <dcterms:modified xsi:type="dcterms:W3CDTF">2014-10-02T13:45:20Z</dcterms:modified>
</cp:coreProperties>
</file>