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1" r:id="rId2"/>
    <p:sldId id="755" r:id="rId3"/>
    <p:sldId id="745" r:id="rId4"/>
    <p:sldId id="746" r:id="rId5"/>
    <p:sldId id="769" r:id="rId6"/>
    <p:sldId id="761" r:id="rId7"/>
    <p:sldId id="762" r:id="rId8"/>
    <p:sldId id="729" r:id="rId9"/>
    <p:sldId id="754" r:id="rId10"/>
    <p:sldId id="766" r:id="rId11"/>
    <p:sldId id="743" r:id="rId12"/>
    <p:sldId id="744" r:id="rId13"/>
    <p:sldId id="765" r:id="rId14"/>
    <p:sldId id="685" r:id="rId15"/>
    <p:sldId id="767" r:id="rId16"/>
    <p:sldId id="727" r:id="rId17"/>
    <p:sldId id="728" r:id="rId18"/>
    <p:sldId id="764" r:id="rId19"/>
    <p:sldId id="62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CC6600"/>
    <a:srgbClr val="800080"/>
    <a:srgbClr val="7F7F7F"/>
    <a:srgbClr val="000080"/>
    <a:srgbClr val="008000"/>
    <a:srgbClr val="804000"/>
    <a:srgbClr val="808000"/>
    <a:srgbClr val="800000"/>
    <a:srgbClr val="FF8000"/>
    <a:srgbClr val="74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OR09</c:v>
                </c:pt>
                <c:pt idx="1">
                  <c:v>OR10</c:v>
                </c:pt>
                <c:pt idx="2">
                  <c:v>OR11</c:v>
                </c:pt>
                <c:pt idx="3">
                  <c:v>OR12</c:v>
                </c:pt>
                <c:pt idx="4">
                  <c:v>OR13</c:v>
                </c:pt>
                <c:pt idx="5">
                  <c:v>OR14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</c:v>
                </c:pt>
                <c:pt idx="1">
                  <c:v>5.0</c:v>
                </c:pt>
                <c:pt idx="2">
                  <c:v>7.0</c:v>
                </c:pt>
                <c:pt idx="3">
                  <c:v>11.0</c:v>
                </c:pt>
                <c:pt idx="4">
                  <c:v>19.0</c:v>
                </c:pt>
                <c:pt idx="5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4312328"/>
        <c:axId val="965460776"/>
        <c:axId val="0"/>
      </c:bar3DChart>
      <c:catAx>
        <c:axId val="79431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ucida Sans"/>
              </a:defRPr>
            </a:pPr>
            <a:endParaRPr lang="en-US"/>
          </a:p>
        </c:txPr>
        <c:crossAx val="965460776"/>
        <c:crosses val="autoZero"/>
        <c:auto val="1"/>
        <c:lblAlgn val="ctr"/>
        <c:lblOffset val="100"/>
        <c:noMultiLvlLbl val="0"/>
      </c:catAx>
      <c:valAx>
        <c:axId val="965460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312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OR09</c:v>
                </c:pt>
                <c:pt idx="1">
                  <c:v>OR10</c:v>
                </c:pt>
                <c:pt idx="2">
                  <c:v>OR11</c:v>
                </c:pt>
                <c:pt idx="3">
                  <c:v>OR12</c:v>
                </c:pt>
                <c:pt idx="4">
                  <c:v>OR13</c:v>
                </c:pt>
                <c:pt idx="5">
                  <c:v>OR14</c:v>
                </c:pt>
                <c:pt idx="6">
                  <c:v>Now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4.0</c:v>
                </c:pt>
                <c:pt idx="1">
                  <c:v>5.0</c:v>
                </c:pt>
                <c:pt idx="2">
                  <c:v>7.0</c:v>
                </c:pt>
                <c:pt idx="3">
                  <c:v>11.0</c:v>
                </c:pt>
                <c:pt idx="4">
                  <c:v>27.0</c:v>
                </c:pt>
                <c:pt idx="5">
                  <c:v>36.0</c:v>
                </c:pt>
                <c:pt idx="6">
                  <c:v>48.0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OR09</c:v>
                </c:pt>
                <c:pt idx="1">
                  <c:v>OR10</c:v>
                </c:pt>
                <c:pt idx="2">
                  <c:v>OR11</c:v>
                </c:pt>
                <c:pt idx="3">
                  <c:v>OR12</c:v>
                </c:pt>
                <c:pt idx="4">
                  <c:v>OR13</c:v>
                </c:pt>
                <c:pt idx="5">
                  <c:v>OR14</c:v>
                </c:pt>
                <c:pt idx="6">
                  <c:v>Now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OR09</c:v>
                </c:pt>
                <c:pt idx="1">
                  <c:v>OR10</c:v>
                </c:pt>
                <c:pt idx="2">
                  <c:v>OR11</c:v>
                </c:pt>
                <c:pt idx="3">
                  <c:v>OR12</c:v>
                </c:pt>
                <c:pt idx="4">
                  <c:v>OR13</c:v>
                </c:pt>
                <c:pt idx="5">
                  <c:v>OR14</c:v>
                </c:pt>
                <c:pt idx="6">
                  <c:v>Now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464520"/>
        <c:axId val="704747672"/>
        <c:axId val="0"/>
      </c:bar3DChart>
      <c:catAx>
        <c:axId val="919464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ucida Sans"/>
              </a:defRPr>
            </a:pPr>
            <a:endParaRPr lang="en-US"/>
          </a:p>
        </c:txPr>
        <c:crossAx val="704747672"/>
        <c:crosses val="autoZero"/>
        <c:auto val="1"/>
        <c:lblAlgn val="ctr"/>
        <c:lblOffset val="100"/>
        <c:noMultiLvlLbl val="0"/>
      </c:catAx>
      <c:valAx>
        <c:axId val="70474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464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084089-C230-8E4C-BA9C-CB40F0052F0C}" type="datetime1">
              <a:rPr lang="en-US"/>
              <a:pPr>
                <a:defRPr/>
              </a:pPr>
              <a:t>10/1/14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F3FB845-4DD4-C34D-8A12-9ECC3D26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3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C0DFACD-B72E-0941-85BA-F22B5BD4B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CB32-E13F-A149-A4C6-1C38A4B7343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12BC9-FCB5-0A48-B28B-D308C9018A17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 single application could not effectively cope with these three use cases; however any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institution would want to safeguard the outputs of all these disparate systems in a digital repository for management and preservation. HYDRA gives a framework where ONE BODY (the repo) can support MULTIPLE HEADS (tailored applications) </a:t>
            </a:r>
            <a:endParaRPr lang="en-US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December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2012: strategic retreat to assess new current state and new directions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A big thank you to Power Steering members in April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2014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In other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words, </a:t>
            </a:r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Connect is a big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working group meeting!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CB32-E13F-A149-A4C6-1C38A4B7343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In other words, what is the true nature of the project?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CB32-E13F-A149-A4C6-1C38A4B7343C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FAF-6A62-AD4D-88FF-71CDB303DA7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-128"/>
                <a:cs typeface="ＭＳ Ｐゴシック" charset="-128"/>
              </a:rPr>
              <a:t>The only way to build a rich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 &amp; robust solution is to engage a large community of developers. The only way to build a sustainable solution is to spur adoption by a community of institutions </a:t>
            </a:r>
            <a:r>
              <a:rPr lang="en-US" baseline="0" dirty="0" err="1" smtClean="0">
                <a:latin typeface="Times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Times" charset="0"/>
                <a:ea typeface="ＭＳ Ｐゴシック" charset="-128"/>
                <a:cs typeface="ＭＳ Ｐゴシック" charset="-128"/>
              </a:rPr>
              <a:t>/ vested interest in shared success.</a:t>
            </a:r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667000" cy="457200"/>
          </a:xfrm>
          <a:ln/>
        </p:spPr>
        <p:txBody>
          <a:bodyPr/>
          <a:lstStyle>
            <a:lvl1pPr>
              <a:defRPr sz="1100">
                <a:latin typeface="Franklin Gothic Medium"/>
              </a:defRPr>
            </a:lvl1pPr>
          </a:lstStyle>
          <a:p>
            <a:pPr>
              <a:defRPr/>
            </a:pPr>
            <a:r>
              <a:rPr lang="en-US" dirty="0" smtClean="0"/>
              <a:t>Open Repositories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r>
              <a:rPr lang="en-US" dirty="0" smtClean="0"/>
              <a:t>July 6, 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0"/>
            <a:ext cx="685800" cy="531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7654-B11F-F443-9ED9-11A557A35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7F1-DDCE-B14B-BD63-FF427045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C982E-BE64-074F-95D1-B5B6BA38A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8080-434E-7349-B75E-0A0864F44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D4AC-6AA5-4140-A1FD-2913A4FFE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66D9-80A7-964D-8B1B-F28A993BB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341F-44C0-0449-BBC9-7E506AF9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EC3E-7004-0C49-9BBF-C3B84012E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E37F-CF81-8F4A-8832-E45146222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FD7C-324C-F443-B6FB-81E6856C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1936-AA23-614B-A0FF-DA182CCA7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A7B3817-B95D-424E-8523-46B7E5EB8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0"/>
            <a:ext cx="685800" cy="531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5606" y="1059180"/>
            <a:ext cx="4630994" cy="3589020"/>
          </a:xfrm>
          <a:prstGeom prst="rect">
            <a:avLst/>
          </a:prstGeom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0" y="348609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0" i="1" cap="small" dirty="0" smtClean="0">
                <a:latin typeface="Franklin Gothic Medium"/>
                <a:cs typeface="Franklin Gothic Medium"/>
              </a:rPr>
              <a:t>Get </a:t>
            </a:r>
            <a:r>
              <a:rPr lang="en-US" sz="2000" b="0" i="1" kern="300" cap="small" spc="-300" dirty="0" smtClean="0">
                <a:latin typeface="Franklin Gothic Medium"/>
                <a:cs typeface="Franklin Gothic Medium"/>
              </a:rPr>
              <a:t>A </a:t>
            </a:r>
            <a:r>
              <a:rPr lang="en-US" sz="2000" b="0" i="1" kern="300" cap="small" dirty="0">
                <a:latin typeface="Franklin Gothic Medium"/>
                <a:cs typeface="Franklin Gothic Medium"/>
              </a:rPr>
              <a:t>h</a:t>
            </a:r>
            <a:r>
              <a:rPr lang="en-US" sz="2000" b="0" i="1" cap="small" dirty="0" smtClean="0">
                <a:latin typeface="Franklin Gothic Medium"/>
                <a:cs typeface="Franklin Gothic Medium"/>
              </a:rPr>
              <a:t>ead </a:t>
            </a:r>
            <a:r>
              <a:rPr lang="en-US" sz="2000" b="0" i="1" cap="small" dirty="0">
                <a:latin typeface="Franklin Gothic Medium"/>
                <a:cs typeface="Franklin Gothic Medium"/>
              </a:rPr>
              <a:t>o</a:t>
            </a:r>
            <a:r>
              <a:rPr lang="en-US" sz="2000" b="0" i="1" cap="small" dirty="0" smtClean="0">
                <a:latin typeface="Franklin Gothic Medium"/>
                <a:cs typeface="Franklin Gothic Medium"/>
              </a:rPr>
              <a:t>n Your </a:t>
            </a:r>
            <a:r>
              <a:rPr lang="en-US" sz="2000" b="0" i="1" cap="small" dirty="0">
                <a:latin typeface="Franklin Gothic Medium"/>
                <a:cs typeface="Franklin Gothic Medium"/>
              </a:rPr>
              <a:t>R</a:t>
            </a:r>
            <a:r>
              <a:rPr lang="en-US" sz="2000" b="0" i="1" cap="small" dirty="0" smtClean="0">
                <a:latin typeface="Franklin Gothic Medium"/>
                <a:cs typeface="Franklin Gothic Medium"/>
              </a:rPr>
              <a:t>epository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6064984"/>
            <a:ext cx="1143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" y="4693384"/>
            <a:ext cx="8153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prstTxWarp prst="textNoShape">
              <a:avLst/>
            </a:prstTxWarp>
            <a:spAutoFit/>
          </a:bodyPr>
          <a:lstStyle/>
          <a:p>
            <a:pPr indent="114300" algn="ctr" eaLnBrk="0" hangingPunct="0"/>
            <a:r>
              <a:rPr lang="en-US" sz="2000" b="0" dirty="0" smtClean="0">
                <a:latin typeface="Franklin Gothic Medium"/>
                <a:cs typeface="Franklin Gothic Medium"/>
              </a:rPr>
              <a:t>Worldwide Hydra Connect #2</a:t>
            </a:r>
          </a:p>
          <a:p>
            <a:pPr indent="114300" algn="ctr" eaLnBrk="0" hangingPunct="0"/>
            <a:r>
              <a:rPr lang="en-US" sz="2000" b="0" dirty="0" smtClean="0">
                <a:latin typeface="Franklin Gothic Medium"/>
                <a:cs typeface="Franklin Gothic Medium"/>
              </a:rPr>
              <a:t>September 30 – October 2, 2014</a:t>
            </a:r>
          </a:p>
          <a:p>
            <a:pPr indent="114300" algn="ctr" eaLnBrk="0" hangingPunct="0"/>
            <a:r>
              <a:rPr lang="en-US" sz="2000" b="0" dirty="0" smtClean="0">
                <a:latin typeface="Franklin Gothic Medium"/>
                <a:cs typeface="Franklin Gothic Medium"/>
              </a:rPr>
              <a:t>Cleveland, Ohio</a:t>
            </a:r>
          </a:p>
          <a:p>
            <a:pPr indent="114300" algn="ctr" eaLnBrk="0" hangingPunct="0"/>
            <a:endParaRPr lang="en-US" sz="2000" b="0" dirty="0">
              <a:latin typeface="Franklin Gothic Medium"/>
              <a:cs typeface="Franklin Gothic Medium"/>
            </a:endParaRPr>
          </a:p>
          <a:p>
            <a:pPr indent="114300" algn="ctr" eaLnBrk="0" hangingPunct="0"/>
            <a:r>
              <a:rPr lang="en-US" sz="2000" b="0" dirty="0" smtClean="0">
                <a:latin typeface="Franklin Gothic Medium"/>
                <a:cs typeface="Franklin Gothic Medium"/>
              </a:rPr>
              <a:t>#</a:t>
            </a:r>
            <a:r>
              <a:rPr lang="en-US" sz="2000" b="0" dirty="0" err="1" smtClean="0">
                <a:latin typeface="Franklin Gothic Medium"/>
                <a:cs typeface="Franklin Gothic Medium"/>
              </a:rPr>
              <a:t>hydraConnect</a:t>
            </a:r>
            <a:endParaRPr lang="en-US" sz="2000" b="0" dirty="0" smtClean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A Worldwide Presence</a:t>
            </a:r>
            <a:endParaRPr lang="en-US" sz="3200" i="1" dirty="0">
              <a:latin typeface="Franklin Gothic Medium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00"/>
            <a:ext cx="9144000" cy="41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Trending</a:t>
            </a:r>
            <a:endParaRPr lang="en-US" sz="3200" dirty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371600"/>
            <a:ext cx="6520873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276600"/>
            <a:ext cx="5767754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509" y="4724400"/>
            <a:ext cx="639209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Trending</a:t>
            </a:r>
            <a:endParaRPr lang="en-US" sz="3200" dirty="0">
              <a:latin typeface="Franklin Gothic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"/>
            <a:ext cx="6330625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505200"/>
            <a:ext cx="6539279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09600" y="533400"/>
            <a:ext cx="7696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 Heads of Note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53292" y="3587298"/>
            <a:ext cx="35814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Avalon &amp; </a:t>
            </a:r>
            <a:r>
              <a:rPr lang="en-US" sz="20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HydraDAM</a:t>
            </a:r>
            <a:r>
              <a:rPr lang="en-US" sz="20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</a:t>
            </a: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for Media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57200" y="6496363"/>
            <a:ext cx="38862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sz="20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Sufia</a:t>
            </a:r>
            <a:endParaRPr lang="en-US" sz="20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5181600" y="4177535"/>
            <a:ext cx="32766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BPL Digital Commonwealth</a:t>
            </a:r>
          </a:p>
        </p:txBody>
      </p:sp>
      <p:pic>
        <p:nvPicPr>
          <p:cNvPr id="43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19" y="316602"/>
            <a:ext cx="2924375" cy="1760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257800" y="2090228"/>
            <a:ext cx="21336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UCSD DAMS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597" t="9828" b="-307"/>
          <a:stretch/>
        </p:blipFill>
        <p:spPr>
          <a:xfrm>
            <a:off x="5244715" y="2514600"/>
            <a:ext cx="2786303" cy="1629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92" y="1192270"/>
            <a:ext cx="3352800" cy="215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257800" y="6400800"/>
            <a:ext cx="38862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600"/>
              </a:spcBef>
              <a:defRPr/>
            </a:pPr>
            <a:r>
              <a:rPr lang="en-US" sz="20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Spotlight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39" y="4101335"/>
            <a:ext cx="3403853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92" y="1497070"/>
            <a:ext cx="3532908" cy="2057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4648200"/>
            <a:ext cx="2743200" cy="1778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02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Current State of Hydra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371600"/>
            <a:ext cx="7086600" cy="4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Doubled in size, four times, since its founding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Achieved its original goals* 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Entering a new phase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New opportunities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New needs: media, research data, et al.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Arguably the epitome of a vibrant, successful, open source project in libraries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For what we make</a:t>
            </a:r>
            <a:endParaRPr lang="en-US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For </a:t>
            </a:r>
            <a:r>
              <a:rPr lang="en-US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how 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we make it</a:t>
            </a:r>
          </a:p>
        </p:txBody>
      </p:sp>
    </p:spTree>
    <p:extLst>
      <p:ext uri="{BB962C8B-B14F-4D97-AF65-F5344CB8AC3E}">
        <p14:creationId xmlns:p14="http://schemas.microsoft.com/office/powerpoint/2010/main" val="41327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What Did We Get Right? 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530929"/>
            <a:ext cx="7620000" cy="464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Objectives</a:t>
            </a: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: one body, many heads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Platforms</a:t>
            </a:r>
            <a:r>
              <a:rPr lang="en-US" sz="32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: </a:t>
            </a:r>
            <a:r>
              <a:rPr lang="en-US" sz="3200" b="0" dirty="0" err="1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RoR</a:t>
            </a:r>
            <a:r>
              <a:rPr lang="en-US" sz="32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and Fedora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Architecture</a:t>
            </a:r>
            <a:r>
              <a:rPr lang="en-US" sz="32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: loosely coupled components, </a:t>
            </a: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repository as an ecosystem</a:t>
            </a:r>
            <a:endParaRPr lang="en-US" sz="3200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Methodology</a:t>
            </a: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: agile, test driven, face time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Culture</a:t>
            </a: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: a goal-oriented, welcoming, learning, with shared purpose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Priority</a:t>
            </a: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: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00915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Three critical priorities from 2012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295400"/>
            <a:ext cx="7086600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399077"/>
            <a:ext cx="7391400" cy="39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eaLnBrk="0" hangingPunct="0">
              <a:lnSpc>
                <a:spcPct val="95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Technical framework continue to advance to enable easy code sharing and reuse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Community framework evolves to accommodate growth in…</a:t>
            </a:r>
          </a:p>
          <a:p>
            <a:pPr marL="971550" lvl="1" indent="-514350" eaLnBrk="0" hangingPunct="0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partners and users</a:t>
            </a:r>
          </a:p>
          <a:p>
            <a:pPr marL="971550" lvl="1" indent="-514350" eaLnBrk="0" hangingPunct="0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b="0" dirty="0" err="1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</a:t>
            </a:r>
            <a:r>
              <a:rPr lang="en-US" sz="2800" b="0" dirty="0" err="1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eographic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range</a:t>
            </a:r>
          </a:p>
          <a:p>
            <a:pPr marL="971550" lvl="1" indent="-514350" eaLnBrk="0" hangingPunct="0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iversity of interests and capacity</a:t>
            </a:r>
          </a:p>
          <a:p>
            <a:pPr marL="514350" indent="-514350" eaLnBrk="0" hangingPunct="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Create a full suite of solution 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bundles</a:t>
            </a:r>
            <a:endParaRPr lang="en-US" sz="2800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strike="sngStrike" dirty="0" smtClean="0">
                <a:latin typeface="Franklin Gothic Medium" charset="0"/>
              </a:rPr>
              <a:t>Seven</a:t>
            </a:r>
            <a:r>
              <a:rPr lang="en-US" sz="3200" b="0" dirty="0" smtClean="0">
                <a:latin typeface="Franklin Gothic Medium" charset="0"/>
              </a:rPr>
              <a:t> </a:t>
            </a:r>
            <a:r>
              <a:rPr lang="en-US" sz="3200" b="0" i="1" dirty="0" smtClean="0">
                <a:latin typeface="Franklin Gothic Medium" charset="0"/>
              </a:rPr>
              <a:t>Eight</a:t>
            </a:r>
            <a:r>
              <a:rPr lang="en-US" sz="3200" b="0" dirty="0" smtClean="0">
                <a:latin typeface="Franklin Gothic Medium" charset="0"/>
              </a:rPr>
              <a:t> strategic priorities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295400"/>
            <a:ext cx="7086600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371600"/>
            <a:ext cx="7391400" cy="41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Solution bundles</a:t>
            </a: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Turnkey applications</a:t>
            </a: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Vendor ecosystem</a:t>
            </a: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Training</a:t>
            </a: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Documentation</a:t>
            </a:r>
            <a:endParaRPr lang="en-US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ode sharing</a:t>
            </a: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Community ties</a:t>
            </a:r>
          </a:p>
          <a:p>
            <a:pPr marL="514350" indent="-514350" eaLnBrk="0" hangingPunct="0">
              <a:lnSpc>
                <a:spcPct val="80000"/>
              </a:lnSpc>
              <a:spcBef>
                <a:spcPts val="1400"/>
              </a:spcBef>
              <a:buFont typeface="+mj-lt"/>
              <a:buAutoNum type="arabicPeriod"/>
              <a:defRPr/>
            </a:pP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 Grow the User base</a:t>
            </a:r>
          </a:p>
        </p:txBody>
      </p:sp>
    </p:spTree>
    <p:extLst>
      <p:ext uri="{BB962C8B-B14F-4D97-AF65-F5344CB8AC3E}">
        <p14:creationId xmlns:p14="http://schemas.microsoft.com/office/powerpoint/2010/main" val="29245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“Power Steering” Must Do’s – April 2014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295400"/>
            <a:ext cx="7086600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ts val="1200"/>
              </a:spcBef>
              <a:buFont typeface="Arial"/>
              <a:buChar char="•"/>
              <a:defRPr/>
            </a:pP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3733" y="25400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1371600"/>
            <a:ext cx="3352800" cy="5105400"/>
          </a:xfrm>
          <a:prstGeom prst="rect">
            <a:avLst/>
          </a:prstGeom>
          <a:solidFill>
            <a:srgbClr val="8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  <a:cs typeface="Lucida Sans"/>
              </a:rPr>
              <a:t>Technical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/>
              <a:cs typeface="Lucida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9200" y="1988412"/>
            <a:ext cx="2895600" cy="42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1400"/>
              </a:spcBef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Make Hydra easier to adopt, share &amp; maintain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olution bundles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Shared code</a:t>
            </a:r>
            <a:endParaRPr lang="en-US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119062" lvl="1" eaLnBrk="0" hangingPunct="0">
              <a:lnSpc>
                <a:spcPct val="80000"/>
              </a:lnSpc>
              <a:spcBef>
                <a:spcPts val="600"/>
              </a:spcBef>
              <a:defRPr/>
            </a:pPr>
            <a:endParaRPr lang="en-US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eaLnBrk="0" hangingPunct="0">
              <a:lnSpc>
                <a:spcPct val="80000"/>
              </a:lnSpc>
              <a:spcBef>
                <a:spcPts val="1400"/>
              </a:spcBef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Advance the platform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Fedora 4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Core gems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RDF</a:t>
            </a:r>
            <a:endParaRPr lang="en-US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1333" y="25400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1371600"/>
            <a:ext cx="3352800" cy="5105400"/>
          </a:xfrm>
          <a:prstGeom prst="rect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  <a:cs typeface="Lucida Sans"/>
              </a:rPr>
              <a:t>Community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/>
              <a:cs typeface="Lucida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0600" y="2057400"/>
            <a:ext cx="2895600" cy="35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9062" lvl="1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Grow!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Partners &amp; users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Interest, Working &amp; Regional Groups</a:t>
            </a:r>
            <a:b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</a:br>
            <a:endParaRPr lang="en-US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119062" lvl="1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Build the center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More intensive collaboration</a:t>
            </a:r>
          </a:p>
          <a:p>
            <a:pPr marL="406400" lvl="1" indent="-287338" eaLnBrk="0" hangingPunct="0">
              <a:lnSpc>
                <a:spcPct val="8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Project admin</a:t>
            </a:r>
            <a:r>
              <a:rPr lang="en-US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?</a:t>
            </a:r>
            <a:endParaRPr lang="en-US" b="0" dirty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8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889000"/>
            <a:ext cx="6350000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0245" y="6091535"/>
            <a:ext cx="32235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1092200" indent="-1092200" eaLnBrk="0" hangingPunct="0">
              <a:spcBef>
                <a:spcPts val="1200"/>
              </a:spcBef>
            </a:pPr>
            <a:r>
              <a:rPr lang="en-US" b="0" dirty="0">
                <a:latin typeface="Franklin Gothic Medium" charset="0"/>
                <a:ea typeface="Franklin Gothic Medium" charset="0"/>
                <a:cs typeface="Franklin Gothic Medium" charset="0"/>
              </a:rPr>
              <a:t>http://</a:t>
            </a:r>
            <a:r>
              <a:rPr lang="en-US" b="0" dirty="0" err="1">
                <a:latin typeface="Franklin Gothic Medium" charset="0"/>
                <a:ea typeface="Franklin Gothic Medium" charset="0"/>
                <a:cs typeface="Franklin Gothic Medium" charset="0"/>
              </a:rPr>
              <a:t>projecthydra.org</a:t>
            </a:r>
            <a:endParaRPr lang="en-US" b="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0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 dirty="0" smtClean="0">
                <a:latin typeface="Franklin Gothic Medium" charset="0"/>
              </a:rPr>
              <a:t>This is not a conference</a:t>
            </a:r>
            <a:endParaRPr lang="en-US" sz="4400" b="0" dirty="0">
              <a:latin typeface="Franklin Gothic Medium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3657600"/>
            <a:ext cx="434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4400" b="0" dirty="0" smtClean="0">
                <a:latin typeface="Franklin Gothic Medium" charset="0"/>
              </a:rPr>
              <a:t>…it’s a Connect.</a:t>
            </a:r>
            <a:endParaRPr lang="en-US" sz="44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0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What is Hydra Connect?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636455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1" dirty="0">
                <a:latin typeface="Franklin Gothic Medium"/>
                <a:cs typeface="Franklin Gothic Medium"/>
              </a:rPr>
              <a:t>Hydra Connect </a:t>
            </a:r>
            <a:r>
              <a:rPr lang="en-US" sz="3200" b="0" i="1" dirty="0" smtClean="0">
                <a:latin typeface="Franklin Gothic Medium"/>
                <a:cs typeface="Franklin Gothic Medium"/>
              </a:rPr>
              <a:t>is </a:t>
            </a:r>
            <a:r>
              <a:rPr lang="en-US" sz="3200" b="0" i="1" dirty="0">
                <a:latin typeface="Franklin Gothic Medium"/>
                <a:cs typeface="Franklin Gothic Medium"/>
              </a:rPr>
              <a:t>a chance for Hydra Project participants to gather in one place at one time, with an emphasis on synchronizing efforts, technical development, plans, and community links. </a:t>
            </a:r>
          </a:p>
        </p:txBody>
      </p:sp>
    </p:spTree>
    <p:extLst>
      <p:ext uri="{BB962C8B-B14F-4D97-AF65-F5344CB8AC3E}">
        <p14:creationId xmlns:p14="http://schemas.microsoft.com/office/powerpoint/2010/main" val="45324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Contents and Structure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2390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training opportunities for developers and managers</a:t>
            </a:r>
          </a:p>
          <a:p>
            <a:pPr marL="342900" indent="-342900"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demonstrations &amp; lightning talks</a:t>
            </a:r>
          </a:p>
          <a:p>
            <a:pPr marL="342900" indent="-342900"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i</a:t>
            </a:r>
            <a:r>
              <a:rPr lang="en-US" sz="2800" b="0" dirty="0" smtClean="0">
                <a:latin typeface="Franklin Gothic Medium"/>
                <a:cs typeface="Franklin Gothic Medium"/>
              </a:rPr>
              <a:t>ntroductions </a:t>
            </a:r>
            <a:r>
              <a:rPr lang="en-US" sz="2800" b="0" dirty="0">
                <a:latin typeface="Franklin Gothic Medium"/>
                <a:cs typeface="Franklin Gothic Medium"/>
              </a:rPr>
              <a:t>&amp; </a:t>
            </a:r>
            <a:r>
              <a:rPr lang="en-US" sz="2800" b="0" dirty="0" smtClean="0">
                <a:latin typeface="Franklin Gothic Medium"/>
                <a:cs typeface="Franklin Gothic Medium"/>
              </a:rPr>
              <a:t>matchmaking</a:t>
            </a:r>
            <a:endParaRPr lang="en-US" sz="2800" b="0" dirty="0">
              <a:latin typeface="Franklin Gothic Medium"/>
              <a:cs typeface="Franklin Gothic Medium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800" b="0" dirty="0" smtClean="0">
                <a:latin typeface="Franklin Gothic Medium"/>
                <a:cs typeface="Franklin Gothic Medium"/>
              </a:rPr>
              <a:t>(</a:t>
            </a:r>
            <a:r>
              <a:rPr lang="en-US" sz="2800" b="0" dirty="0">
                <a:latin typeface="Franklin Gothic Medium"/>
                <a:cs typeface="Franklin Gothic Medium"/>
              </a:rPr>
              <a:t>lots of) unstructured times / open room format for...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coordinated development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taking action on strategic plan items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documentation updates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0" dirty="0">
                <a:latin typeface="Franklin Gothic Medium"/>
                <a:cs typeface="Franklin Gothic Medium"/>
              </a:rPr>
              <a:t>investigating patterns</a:t>
            </a:r>
          </a:p>
        </p:txBody>
      </p:sp>
    </p:spTree>
    <p:extLst>
      <p:ext uri="{BB962C8B-B14F-4D97-AF65-F5344CB8AC3E}">
        <p14:creationId xmlns:p14="http://schemas.microsoft.com/office/powerpoint/2010/main" val="33653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2354580"/>
            <a:ext cx="2959510" cy="2293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038600" y="6019800"/>
            <a:ext cx="1143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1143000"/>
            <a:ext cx="274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 dirty="0" smtClean="0">
                <a:latin typeface="Franklin Gothic Medium" charset="0"/>
              </a:rPr>
              <a:t>How does </a:t>
            </a:r>
            <a:endParaRPr lang="en-US" sz="4400" b="0" dirty="0">
              <a:latin typeface="Franklin Gothic Medium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4648200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4400" b="0" dirty="0">
                <a:latin typeface="Franklin Gothic Medium" charset="0"/>
              </a:rPr>
              <a:t>w</a:t>
            </a:r>
            <a:r>
              <a:rPr lang="en-US" sz="4400" b="0" dirty="0" smtClean="0">
                <a:latin typeface="Franklin Gothic Medium" charset="0"/>
              </a:rPr>
              <a:t>ork?</a:t>
            </a:r>
            <a:endParaRPr lang="en-US" sz="44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038600" y="6019800"/>
            <a:ext cx="1143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4114800"/>
            <a:ext cx="2590800" cy="2007869"/>
          </a:xfrm>
          <a:prstGeom prst="rect">
            <a:avLst/>
          </a:prstGeom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962400" y="54102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0" i="1" cap="small" dirty="0" smtClean="0">
                <a:latin typeface="Franklin Gothic Medium"/>
                <a:cs typeface="Franklin Gothic Medium"/>
              </a:rPr>
              <a:t>Get </a:t>
            </a:r>
            <a:r>
              <a:rPr lang="en-US" sz="2000" b="0" i="1" kern="300" cap="small" spc="-300" dirty="0" smtClean="0">
                <a:latin typeface="Franklin Gothic Medium"/>
                <a:cs typeface="Franklin Gothic Medium"/>
              </a:rPr>
              <a:t>A </a:t>
            </a:r>
            <a:r>
              <a:rPr lang="en-US" sz="2000" b="0" i="1" kern="300" cap="small" dirty="0">
                <a:latin typeface="Franklin Gothic Medium"/>
                <a:cs typeface="Franklin Gothic Medium"/>
              </a:rPr>
              <a:t>h</a:t>
            </a:r>
            <a:r>
              <a:rPr lang="en-US" sz="2000" b="0" i="1" cap="small" dirty="0" smtClean="0">
                <a:latin typeface="Franklin Gothic Medium"/>
                <a:cs typeface="Franklin Gothic Medium"/>
              </a:rPr>
              <a:t>ead </a:t>
            </a:r>
            <a:r>
              <a:rPr lang="en-US" sz="2000" b="0" i="1" cap="small" dirty="0">
                <a:latin typeface="Franklin Gothic Medium"/>
                <a:cs typeface="Franklin Gothic Medium"/>
              </a:rPr>
              <a:t>o</a:t>
            </a:r>
            <a:r>
              <a:rPr lang="en-US" sz="2000" b="0" i="1" cap="small" dirty="0" smtClean="0">
                <a:latin typeface="Franklin Gothic Medium"/>
                <a:cs typeface="Franklin Gothic Medium"/>
              </a:rPr>
              <a:t>n Your </a:t>
            </a:r>
            <a:r>
              <a:rPr lang="en-US" sz="2000" b="0" i="1" cap="small" dirty="0">
                <a:latin typeface="Franklin Gothic Medium"/>
                <a:cs typeface="Franklin Gothic Medium"/>
              </a:rPr>
              <a:t>R</a:t>
            </a:r>
            <a:r>
              <a:rPr lang="en-US" sz="2000" b="0" i="1" cap="small" dirty="0" smtClean="0">
                <a:latin typeface="Franklin Gothic Medium"/>
                <a:cs typeface="Franklin Gothic Medium"/>
              </a:rPr>
              <a:t>epository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7315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0" dirty="0" smtClean="0">
                <a:latin typeface="Franklin Gothic Medium" charset="0"/>
              </a:rPr>
              <a:t>State of the </a:t>
            </a:r>
            <a:r>
              <a:rPr lang="en-US" sz="4400" b="0" dirty="0" err="1" smtClean="0">
                <a:latin typeface="Franklin Gothic Medium" charset="0"/>
              </a:rPr>
              <a:t>HydraSphere</a:t>
            </a:r>
            <a:endParaRPr lang="en-US" sz="4400" b="0" dirty="0" smtClean="0">
              <a:latin typeface="Franklin Gothic Medium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400" b="0" dirty="0" smtClean="0">
                <a:latin typeface="Franklin Gothic Medium" charset="0"/>
              </a:rPr>
              <a:t>September, 2014</a:t>
            </a:r>
            <a:endParaRPr lang="en-US" sz="4400" b="0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1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 Goals -- 2008</a:t>
            </a:r>
            <a:endParaRPr lang="en-US" sz="3200" b="0" dirty="0">
              <a:latin typeface="Franklin Gothic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1295400"/>
            <a:ext cx="7620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Build a framework for repository-powered applications, with</a:t>
            </a:r>
          </a:p>
          <a:p>
            <a:pPr marL="914400" lvl="1" indent="-287338" eaLnBrk="0" hangingPunct="0">
              <a:spcBef>
                <a:spcPts val="400"/>
              </a:spcBef>
              <a:buFont typeface="Arial"/>
              <a:buChar char="•"/>
              <a:defRPr/>
            </a:pP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multiple, tailored UIs, and a</a:t>
            </a:r>
          </a:p>
          <a:p>
            <a:pPr marL="914400" lvl="1" indent="-287338" eaLnBrk="0" hangingPunct="0">
              <a:spcBef>
                <a:spcPts val="400"/>
              </a:spcBef>
              <a:buFont typeface="Arial"/>
              <a:buChar char="•"/>
              <a:defRPr/>
            </a:pPr>
            <a:r>
              <a:rPr lang="en-US" sz="2800" b="0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r</a:t>
            </a:r>
            <a:r>
              <a:rPr lang="en-US" sz="28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obust repository back end</a:t>
            </a:r>
          </a:p>
          <a:p>
            <a:pPr marL="1490663" lvl="1" indent="-406400" eaLnBrk="0" hangingPunct="0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800" b="0" i="1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One body, many </a:t>
            </a: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heads</a:t>
            </a:r>
            <a:endParaRPr lang="en-US" sz="2800" b="0" dirty="0" smtClean="0">
              <a:latin typeface="Franklin Gothic Medium" pitchFamily="-106" charset="0"/>
              <a:ea typeface="Franklin Gothic Medium" pitchFamily="-106" charset="0"/>
              <a:cs typeface="Franklin Gothic Medium" pitchFamily="-106" charset="0"/>
            </a:endParaRPr>
          </a:p>
          <a:p>
            <a:pPr marL="514350" indent="-51435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Build a set of solution bundles</a:t>
            </a:r>
          </a:p>
          <a:p>
            <a:pPr marL="514350" indent="-51435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3200" b="0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Build a community</a:t>
            </a:r>
          </a:p>
          <a:p>
            <a:pPr marL="1490663" lvl="1" indent="-406400" eaLnBrk="0" hangingPunct="0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sz="2800" b="0" i="1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If you want to go fast, go alone. </a:t>
            </a: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/>
            </a:r>
            <a:b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</a:br>
            <a:r>
              <a:rPr lang="en-US" sz="28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If </a:t>
            </a:r>
            <a:r>
              <a:rPr lang="en-US" sz="2800" b="0" i="1" dirty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you want to go far, go together. </a:t>
            </a:r>
          </a:p>
        </p:txBody>
      </p:sp>
    </p:spTree>
    <p:extLst>
      <p:ext uri="{BB962C8B-B14F-4D97-AF65-F5344CB8AC3E}">
        <p14:creationId xmlns:p14="http://schemas.microsoft.com/office/powerpoint/2010/main" val="319990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 Partners</a:t>
            </a:r>
            <a:endParaRPr lang="en-US" sz="3200" b="0" dirty="0">
              <a:latin typeface="Franklin Gothic Medium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97023693"/>
              </p:ext>
            </p:extLst>
          </p:nvPr>
        </p:nvGraphicFramePr>
        <p:xfrm>
          <a:off x="1066800" y="1676400"/>
          <a:ext cx="65532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6248400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sz="16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OR = Open Repositories Conference</a:t>
            </a:r>
          </a:p>
        </p:txBody>
      </p:sp>
    </p:spTree>
    <p:extLst>
      <p:ext uri="{BB962C8B-B14F-4D97-AF65-F5344CB8AC3E}">
        <p14:creationId xmlns:p14="http://schemas.microsoft.com/office/powerpoint/2010/main" val="311706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639763"/>
            <a:ext cx="7848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latin typeface="Franklin Gothic Medium" charset="0"/>
              </a:rPr>
              <a:t>Hydra Partners </a:t>
            </a:r>
            <a:r>
              <a:rPr lang="en-US" sz="3200" i="1" dirty="0" smtClean="0">
                <a:latin typeface="Franklin Gothic Medium" charset="0"/>
              </a:rPr>
              <a:t>and Known Users</a:t>
            </a:r>
            <a:endParaRPr lang="en-US" sz="3200" i="1" dirty="0">
              <a:latin typeface="Franklin Gothic Medium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74509527"/>
              </p:ext>
            </p:extLst>
          </p:nvPr>
        </p:nvGraphicFramePr>
        <p:xfrm>
          <a:off x="990600" y="1143000"/>
          <a:ext cx="67056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6248400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sz="1600" b="0" i="1" dirty="0" smtClean="0">
                <a:latin typeface="Franklin Gothic Medium" pitchFamily="-106" charset="0"/>
                <a:ea typeface="Franklin Gothic Medium" pitchFamily="-106" charset="0"/>
                <a:cs typeface="Franklin Gothic Medium" pitchFamily="-106" charset="0"/>
              </a:rPr>
              <a:t>OR = Open Repositories Conference</a:t>
            </a:r>
          </a:p>
        </p:txBody>
      </p:sp>
    </p:spTree>
    <p:extLst>
      <p:ext uri="{BB962C8B-B14F-4D97-AF65-F5344CB8AC3E}">
        <p14:creationId xmlns:p14="http://schemas.microsoft.com/office/powerpoint/2010/main" val="193695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LAIR_acroynm_inversed-1">
  <a:themeElements>
    <a:clrScheme name="SULAIR_acroynm_inversed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LAIR_acroynm_inversed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SULAIR_acroynm_inver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IR_acroynm_inver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IR_acroynm_inver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51558</TotalTime>
  <Words>828</Words>
  <Application>Microsoft Macintosh PowerPoint</Application>
  <PresentationFormat>On-screen Show (4:3)</PresentationFormat>
  <Paragraphs>122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SULAIR_acroynm_inversed-1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SULAIR Application Development Overview</dc:title>
  <dc:creator>Tom Cramer</dc:creator>
  <cp:lastModifiedBy>Tom Cramer</cp:lastModifiedBy>
  <cp:revision>640</cp:revision>
  <cp:lastPrinted>2009-03-13T16:04:00Z</cp:lastPrinted>
  <dcterms:created xsi:type="dcterms:W3CDTF">2010-11-02T22:33:16Z</dcterms:created>
  <dcterms:modified xsi:type="dcterms:W3CDTF">2014-10-01T14:10:58Z</dcterms:modified>
</cp:coreProperties>
</file>