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6"/>
  </p:notesMasterIdLst>
  <p:handoutMasterIdLst>
    <p:handoutMasterId r:id="rId17"/>
  </p:handoutMasterIdLst>
  <p:sldIdLst>
    <p:sldId id="304" r:id="rId2"/>
    <p:sldId id="306" r:id="rId3"/>
    <p:sldId id="307" r:id="rId4"/>
    <p:sldId id="305" r:id="rId5"/>
    <p:sldId id="308" r:id="rId6"/>
    <p:sldId id="315" r:id="rId7"/>
    <p:sldId id="314" r:id="rId8"/>
    <p:sldId id="309" r:id="rId9"/>
    <p:sldId id="311" r:id="rId10"/>
    <p:sldId id="320" r:id="rId11"/>
    <p:sldId id="321" r:id="rId12"/>
    <p:sldId id="317" r:id="rId13"/>
    <p:sldId id="318" r:id="rId14"/>
    <p:sldId id="312" r:id="rId1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an Klawitter" initials="CK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DD3"/>
    <a:srgbClr val="EDE8DD"/>
    <a:srgbClr val="C2B7A1"/>
    <a:srgbClr val="918873"/>
    <a:srgbClr val="3C3623"/>
    <a:srgbClr val="D0A760"/>
    <a:srgbClr val="434A44"/>
    <a:srgbClr val="36052E"/>
    <a:srgbClr val="296549"/>
    <a:srgbClr val="0057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9" autoAdjust="0"/>
    <p:restoredTop sz="90468" autoAdjust="0"/>
  </p:normalViewPr>
  <p:slideViewPr>
    <p:cSldViewPr snapToGrid="0" snapToObjects="1" showGuides="1">
      <p:cViewPr>
        <p:scale>
          <a:sx n="99" d="100"/>
          <a:sy n="99" d="100"/>
        </p:scale>
        <p:origin x="-1208" y="-552"/>
      </p:cViewPr>
      <p:guideLst>
        <p:guide orient="horz" pos="1986"/>
        <p:guide orient="horz" pos="315"/>
        <p:guide orient="horz" pos="3359"/>
        <p:guide orient="horz" pos="1912"/>
        <p:guide orient="horz" pos="636"/>
        <p:guide orient="horz" pos="3267"/>
        <p:guide orient="horz" pos="3497"/>
        <p:guide pos="2984"/>
        <p:guide pos="3072"/>
        <p:guide pos="1771"/>
        <p:guide pos="5453"/>
        <p:guide pos="1855"/>
        <p:guide pos="3608"/>
        <p:guide pos="3695"/>
        <p:guide pos="4215"/>
        <p:guide pos="4313"/>
        <p:guide pos="4815"/>
        <p:guide pos="4914"/>
        <p:guide pos="602"/>
        <p:guide pos="2466"/>
        <p:guide pos="2378"/>
        <p:guide pos="69"/>
        <p:guide pos="1159"/>
        <p:guide pos="125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OR09</c:v>
                </c:pt>
                <c:pt idx="1">
                  <c:v>OR10</c:v>
                </c:pt>
                <c:pt idx="2">
                  <c:v>OR11</c:v>
                </c:pt>
                <c:pt idx="3">
                  <c:v>OR12</c:v>
                </c:pt>
                <c:pt idx="4">
                  <c:v>OR13</c:v>
                </c:pt>
                <c:pt idx="5">
                  <c:v>OR14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4.0</c:v>
                </c:pt>
                <c:pt idx="1">
                  <c:v>5.0</c:v>
                </c:pt>
                <c:pt idx="2">
                  <c:v>7.0</c:v>
                </c:pt>
                <c:pt idx="3">
                  <c:v>11.0</c:v>
                </c:pt>
                <c:pt idx="4">
                  <c:v>27.0</c:v>
                </c:pt>
                <c:pt idx="5">
                  <c:v>47.0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OR09</c:v>
                </c:pt>
                <c:pt idx="1">
                  <c:v>OR10</c:v>
                </c:pt>
                <c:pt idx="2">
                  <c:v>OR11</c:v>
                </c:pt>
                <c:pt idx="3">
                  <c:v>OR12</c:v>
                </c:pt>
                <c:pt idx="4">
                  <c:v>OR13</c:v>
                </c:pt>
                <c:pt idx="5">
                  <c:v>OR14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4">
                  <c:v>0.0</c:v>
                </c:pt>
                <c:pt idx="5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OR09</c:v>
                </c:pt>
                <c:pt idx="1">
                  <c:v>OR10</c:v>
                </c:pt>
                <c:pt idx="2">
                  <c:v>OR11</c:v>
                </c:pt>
                <c:pt idx="3">
                  <c:v>OR12</c:v>
                </c:pt>
                <c:pt idx="4">
                  <c:v>OR13</c:v>
                </c:pt>
                <c:pt idx="5">
                  <c:v>OR14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4">
                  <c:v>0.0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43906904"/>
        <c:axId val="2054118104"/>
        <c:axId val="0"/>
      </c:bar3DChart>
      <c:catAx>
        <c:axId val="-2143906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Lucida Sans"/>
              </a:defRPr>
            </a:pPr>
            <a:endParaRPr lang="en-US"/>
          </a:p>
        </c:txPr>
        <c:crossAx val="2054118104"/>
        <c:crosses val="autoZero"/>
        <c:auto val="1"/>
        <c:lblAlgn val="ctr"/>
        <c:lblOffset val="100"/>
        <c:noMultiLvlLbl val="0"/>
      </c:catAx>
      <c:valAx>
        <c:axId val="2054118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3906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64B9E-706D-9244-A1DC-4FB421A588C6}" type="datetimeFigureOut">
              <a:rPr lang="en-US" smtClean="0"/>
              <a:pPr/>
              <a:t>10/2/14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75D2-35A5-0946-AF7D-00D5D28A0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43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C6610-5836-4B43-8846-CBEDBE42B4FC}" type="datetimeFigureOut">
              <a:rPr lang="en-US" smtClean="0"/>
              <a:pPr/>
              <a:t>10/2/14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2AB22-521B-D346-B43B-D3C730C6EC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5601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 claimed to be working with 1 or more other community members on these topics.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2AB22-521B-D346-B43B-D3C730C6EC9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83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Biggest Blocker</a:t>
            </a:r>
            <a:r>
              <a:rPr lang="en-US" baseline="0" dirty="0" smtClean="0"/>
              <a:t> to involvement? Time of 15 participants – 60% said they had insufficient time.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2AB22-521B-D346-B43B-D3C730C6EC9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6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UL Logo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25400"/>
            <a:ext cx="3987800" cy="342767"/>
          </a:xfrm>
          <a:prstGeom prst="rect">
            <a:avLst/>
          </a:prstGeom>
        </p:spPr>
      </p:pic>
      <p:pic>
        <p:nvPicPr>
          <p:cNvPr id="8" name="Picture 3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00"/>
          <a:stretch>
            <a:fillRect/>
          </a:stretch>
        </p:blipFill>
        <p:spPr bwMode="auto">
          <a:xfrm>
            <a:off x="-12700" y="386971"/>
            <a:ext cx="9169400" cy="2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creen Shot 2014-09-23 at 4.09.25 PM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" y="5292571"/>
            <a:ext cx="9169400" cy="448084"/>
          </a:xfrm>
          <a:prstGeom prst="rect">
            <a:avLst/>
          </a:prstGeom>
        </p:spPr>
      </p:pic>
      <p:pic>
        <p:nvPicPr>
          <p:cNvPr id="4" name="Picture 3" descr="Screen Shot 2014-09-23 at 4.08.03 PM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88" y="5292570"/>
            <a:ext cx="1691160" cy="44808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677206" y="530718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8162C17-45A7-BA42-AD8D-4B0C4023FDA6}" type="slidenum">
              <a:rPr lang="en-US" smtClean="0">
                <a:solidFill>
                  <a:schemeClr val="bg1"/>
                </a:solidFill>
              </a:r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275879" y="5307184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Hydra Connect 2: Working Group Framework 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415944" y="14865"/>
            <a:ext cx="740885" cy="57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24360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049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85000"/>
        </a:lnSpc>
        <a:spcBef>
          <a:spcPct val="0"/>
        </a:spcBef>
        <a:buNone/>
        <a:defRPr sz="3200" b="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kern="1200" cap="small" spc="20" baseline="0">
          <a:solidFill>
            <a:schemeClr val="tx1"/>
          </a:solidFill>
          <a:latin typeface="+mn-lt"/>
          <a:ea typeface="+mn-ea"/>
          <a:cs typeface="+mn-cs"/>
        </a:defRPr>
      </a:lvl1pPr>
      <a:lvl2pPr marL="288925" indent="-288925" algn="l" defTabSz="457200" rtl="0" eaLnBrk="1" latinLnBrk="0" hangingPunct="1">
        <a:spcBef>
          <a:spcPct val="20000"/>
        </a:spcBef>
        <a:buClr>
          <a:schemeClr val="bg2"/>
        </a:buClr>
        <a:buFont typeface="Wingdings" pitchFamily="2" charset="2"/>
        <a:buChar char="§"/>
        <a:defRPr sz="2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2pPr>
      <a:lvl3pPr marL="569913" indent="-225425" algn="l" defTabSz="457200" rtl="0" eaLnBrk="1" latinLnBrk="0" hangingPunct="1">
        <a:spcBef>
          <a:spcPct val="20000"/>
        </a:spcBef>
        <a:buClr>
          <a:schemeClr val="bg2"/>
        </a:buClr>
        <a:buSzPct val="102000"/>
        <a:buFont typeface="Source Sans Pro" pitchFamily="34" charset="0"/>
        <a:buChar char="›"/>
        <a:defRPr sz="2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3pPr>
      <a:lvl4pPr marL="914400" indent="-227013" algn="l" defTabSz="4572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4pPr>
      <a:lvl5pPr marL="1258888" indent="-227013" algn="l" defTabSz="457200" rtl="0" eaLnBrk="1" latinLnBrk="0" hangingPunct="1">
        <a:spcBef>
          <a:spcPct val="20000"/>
        </a:spcBef>
        <a:buClr>
          <a:schemeClr val="bg2"/>
        </a:buClr>
        <a:buFont typeface="Source Sans Pro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5000" contrast="-1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97000" y="448989"/>
            <a:ext cx="6350000" cy="49580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866477"/>
            <a:ext cx="8229600" cy="133181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Empowering the Community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through a Framework for 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Interest Groups and Working Groups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917" y="-42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2438" y="3591914"/>
            <a:ext cx="87495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Robin </a:t>
            </a:r>
            <a:r>
              <a:rPr lang="en-US" sz="2400" dirty="0" err="1" smtClean="0"/>
              <a:t>Ruggaber</a:t>
            </a:r>
            <a:r>
              <a:rPr lang="en-US" sz="2400" dirty="0" smtClean="0"/>
              <a:t> </a:t>
            </a:r>
          </a:p>
          <a:p>
            <a:r>
              <a:rPr lang="en-US" dirty="0" smtClean="0"/>
              <a:t>                University of Virginia, </a:t>
            </a:r>
            <a:r>
              <a:rPr lang="en-US" i="1" dirty="0" smtClean="0"/>
              <a:t>rruggaber1@gmail.com</a:t>
            </a:r>
          </a:p>
          <a:p>
            <a:r>
              <a:rPr lang="en-US" sz="2400" dirty="0" smtClean="0"/>
              <a:t>Rob Sanderson</a:t>
            </a:r>
          </a:p>
          <a:p>
            <a:r>
              <a:rPr lang="en-US" dirty="0" smtClean="0"/>
              <a:t>                Stanford University, </a:t>
            </a:r>
            <a:r>
              <a:rPr lang="en-US" i="1" dirty="0" smtClean="0"/>
              <a:t>azaroth42@gmail.com, @azaroth42</a:t>
            </a: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7365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Could Regional Groups </a:t>
            </a:r>
            <a:r>
              <a:rPr lang="en-US" sz="3200" dirty="0">
                <a:latin typeface="Arial"/>
                <a:cs typeface="Arial"/>
              </a:rPr>
              <a:t>F</a:t>
            </a:r>
            <a:r>
              <a:rPr lang="en-US" sz="3200" dirty="0" smtClean="0">
                <a:latin typeface="Arial"/>
                <a:cs typeface="Arial"/>
              </a:rPr>
              <a:t>it as Interest Groups?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388" y="2275738"/>
            <a:ext cx="842877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Hydra </a:t>
            </a:r>
            <a:r>
              <a:rPr lang="en-US" sz="2400" dirty="0" smtClean="0"/>
              <a:t>UK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Hydra Northeast</a:t>
            </a:r>
            <a:r>
              <a:rPr lang="en-US" sz="2400" dirty="0" smtClean="0"/>
              <a:t>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We Hope to Grow the List!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28382691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7365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Projects - Interest Groups or Working Groups?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388" y="1441900"/>
            <a:ext cx="8428773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Hydra Core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err="1" smtClean="0"/>
              <a:t>Hydramata</a:t>
            </a:r>
            <a:r>
              <a:rPr lang="en-US" sz="2000" dirty="0" smtClean="0"/>
              <a:t>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err="1" smtClean="0"/>
              <a:t>Sufia</a:t>
            </a:r>
            <a:r>
              <a:rPr lang="en-US" sz="2000" dirty="0" smtClean="0"/>
              <a:t>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Spotlight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Others </a:t>
            </a:r>
            <a:r>
              <a:rPr lang="en-US" sz="2000" dirty="0" smtClean="0"/>
              <a:t>that we don't know about?</a:t>
            </a:r>
          </a:p>
          <a:p>
            <a:pPr>
              <a:spcAft>
                <a:spcPts val="600"/>
              </a:spcAf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64729673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7365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Survey – Work Percolating But Who Knew?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388" y="1441900"/>
            <a:ext cx="84287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Exploring Migration to Fedora 4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Service Management, Media &amp; Metadata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Migration from </a:t>
            </a:r>
            <a:r>
              <a:rPr lang="en-US" sz="2000" dirty="0" err="1" smtClean="0"/>
              <a:t>ContentDM</a:t>
            </a:r>
            <a:endParaRPr lang="en-US" sz="2000" dirty="0" smtClean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Fedora 4 Rights Metadata for Complex Objects</a:t>
            </a:r>
          </a:p>
          <a:p>
            <a:pPr>
              <a:spcAft>
                <a:spcPts val="600"/>
              </a:spcAf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10625752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7365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Survey – New Topics of Interest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388" y="1441900"/>
            <a:ext cx="842877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Statistics &amp; Metrics, Automated Harvesting of Content for Ext Providers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Metadata Aggregation &amp; Enrichment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Multi-file Items &amp; Administrative Features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Self Assessment &amp; Improvement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Repository Migration </a:t>
            </a:r>
            <a:r>
              <a:rPr lang="en-US" sz="2000" dirty="0" smtClean="0"/>
              <a:t>/ </a:t>
            </a:r>
            <a:r>
              <a:rPr lang="en-US" sz="2000" dirty="0" err="1" smtClean="0"/>
              <a:t>ResourceSync</a:t>
            </a:r>
            <a:endParaRPr lang="en-US" sz="2000" dirty="0" smtClean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Hydra Integration with Institution Systems (e.g. LMS, LDAP, Student System, etc.)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Fedora4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Policy &amp; Agreements</a:t>
            </a:r>
          </a:p>
          <a:p>
            <a:pPr>
              <a:spcAft>
                <a:spcPts val="600"/>
              </a:spcAf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02653726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7365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Benefits to the Community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388" y="1441900"/>
            <a:ext cx="842877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Increases exposure of ongoing work in and beyond the community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Facilitates engagement with new partners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Understand community level priorities, use cases and requirements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Development of high quality products, within a reasonable timeframe, that benefit the community not individual institutions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Demonstrating activity and collaboration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Cross-institutional skills transfer and development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Doesn't change working best practice, just codifies it</a:t>
            </a:r>
          </a:p>
        </p:txBody>
      </p:sp>
    </p:spTree>
    <p:extLst>
      <p:ext uri="{BB962C8B-B14F-4D97-AF65-F5344CB8AC3E}">
        <p14:creationId xmlns:p14="http://schemas.microsoft.com/office/powerpoint/2010/main" val="1912824368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0" y="549967"/>
            <a:ext cx="9144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0" dirty="0" smtClean="0">
                <a:latin typeface="Arial"/>
                <a:cs typeface="Arial"/>
              </a:rPr>
              <a:t>Three Critical Priorities</a:t>
            </a:r>
            <a:endParaRPr lang="en-US" sz="3200" b="0" dirty="0">
              <a:latin typeface="Arial"/>
              <a:cs typeface="Arial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5267" y="1714938"/>
            <a:ext cx="8775161" cy="218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514350" indent="-514350" eaLnBrk="0" hangingPunct="0">
              <a:lnSpc>
                <a:spcPct val="95000"/>
              </a:lnSpc>
              <a:spcBef>
                <a:spcPts val="1400"/>
              </a:spcBef>
              <a:buFont typeface="+mj-lt"/>
              <a:buAutoNum type="arabicPeriod"/>
              <a:defRPr/>
            </a:pPr>
            <a:r>
              <a:rPr lang="en-US" sz="2400" b="0" dirty="0" smtClean="0">
                <a:solidFill>
                  <a:srgbClr val="7F7F7F"/>
                </a:solidFill>
                <a:latin typeface="Arial"/>
                <a:ea typeface="Franklin Gothic Medium" pitchFamily="-106" charset="0"/>
                <a:cs typeface="Arial"/>
              </a:rPr>
              <a:t>Technical framework continue to advance to enable easy code sharing and reuse</a:t>
            </a:r>
          </a:p>
          <a:p>
            <a:pPr marL="514350" indent="-514350" eaLnBrk="0" hangingPunct="0">
              <a:lnSpc>
                <a:spcPct val="95000"/>
              </a:lnSpc>
              <a:spcBef>
                <a:spcPts val="1400"/>
              </a:spcBef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ea typeface="Franklin Gothic Medium" pitchFamily="-106" charset="0"/>
                <a:cs typeface="Arial"/>
              </a:rPr>
              <a:t>Community framework evolves to accommodate growth in partners </a:t>
            </a:r>
          </a:p>
          <a:p>
            <a:pPr marL="514350" indent="-514350" eaLnBrk="0" hangingPunct="0">
              <a:lnSpc>
                <a:spcPct val="95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dirty="0">
                <a:solidFill>
                  <a:srgbClr val="7F7F7F"/>
                </a:solidFill>
                <a:latin typeface="Arial"/>
                <a:ea typeface="Franklin Gothic Medium" pitchFamily="-106" charset="0"/>
                <a:cs typeface="Arial"/>
              </a:rPr>
              <a:t>Create a full suite of solution </a:t>
            </a:r>
            <a:r>
              <a:rPr lang="en-US" sz="2400" b="0" dirty="0" smtClean="0">
                <a:solidFill>
                  <a:srgbClr val="7F7F7F"/>
                </a:solidFill>
                <a:latin typeface="Arial"/>
                <a:ea typeface="Franklin Gothic Medium" pitchFamily="-106" charset="0"/>
                <a:cs typeface="Arial"/>
              </a:rPr>
              <a:t>bundles</a:t>
            </a:r>
            <a:endParaRPr lang="en-US" sz="2400" b="0" dirty="0">
              <a:solidFill>
                <a:srgbClr val="7F7F7F"/>
              </a:solidFill>
              <a:latin typeface="Arial"/>
              <a:ea typeface="Franklin Gothic Medium" pitchFamily="-106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9983718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0" y="549967"/>
            <a:ext cx="9144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0" dirty="0" smtClean="0">
                <a:latin typeface="Arial"/>
                <a:cs typeface="Arial"/>
              </a:rPr>
              <a:t>Eight Strategic Priorities</a:t>
            </a:r>
            <a:endParaRPr lang="en-US" sz="3200" b="0" dirty="0">
              <a:latin typeface="Arial"/>
              <a:cs typeface="Arial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0730" y="1278778"/>
            <a:ext cx="8569894" cy="380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514350" indent="-514350" eaLnBrk="0" hangingPunct="0">
              <a:lnSpc>
                <a:spcPct val="90000"/>
              </a:lnSpc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Franklin Gothic Medium" pitchFamily="-106" charset="0"/>
                <a:cs typeface="Arial"/>
              </a:rPr>
              <a:t>Develop solution bundles</a:t>
            </a:r>
          </a:p>
          <a:p>
            <a:pPr marL="514350" indent="-514350" eaLnBrk="0" hangingPunct="0">
              <a:lnSpc>
                <a:spcPct val="90000"/>
              </a:lnSpc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Franklin Gothic Medium" pitchFamily="-106" charset="0"/>
                <a:cs typeface="Arial"/>
              </a:rPr>
              <a:t>Develop turnkey applications</a:t>
            </a:r>
          </a:p>
          <a:p>
            <a:pPr marL="514350" indent="-514350" eaLnBrk="0" hangingPunct="0">
              <a:lnSpc>
                <a:spcPct val="90000"/>
              </a:lnSpc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sz="2400" dirty="0">
                <a:latin typeface="Arial"/>
                <a:ea typeface="Franklin Gothic Medium" pitchFamily="-106" charset="0"/>
                <a:cs typeface="Arial"/>
              </a:rPr>
              <a:t>Grow the Hydra vendor ecosystem</a:t>
            </a:r>
          </a:p>
          <a:p>
            <a:pPr marL="514350" indent="-514350" eaLnBrk="0" hangingPunct="0">
              <a:lnSpc>
                <a:spcPct val="90000"/>
              </a:lnSpc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sz="2400" dirty="0">
                <a:solidFill>
                  <a:srgbClr val="7F7F7F"/>
                </a:solidFill>
                <a:latin typeface="Arial"/>
                <a:ea typeface="Franklin Gothic Medium" pitchFamily="-106" charset="0"/>
                <a:cs typeface="Arial"/>
              </a:rPr>
              <a:t>Codify a scalable training framework to </a:t>
            </a:r>
            <a:r>
              <a:rPr lang="en-US" sz="2400" dirty="0">
                <a:latin typeface="Arial"/>
                <a:ea typeface="Franklin Gothic Medium" pitchFamily="-106" charset="0"/>
                <a:cs typeface="Arial"/>
              </a:rPr>
              <a:t>fuel community growth</a:t>
            </a:r>
          </a:p>
          <a:p>
            <a:pPr marL="514350" indent="-514350" eaLnBrk="0" hangingPunct="0">
              <a:lnSpc>
                <a:spcPct val="90000"/>
              </a:lnSpc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sz="2400" dirty="0">
                <a:solidFill>
                  <a:srgbClr val="7F7F7F"/>
                </a:solidFill>
                <a:latin typeface="Arial"/>
                <a:ea typeface="Franklin Gothic Medium" pitchFamily="-106" charset="0"/>
                <a:cs typeface="Arial"/>
              </a:rPr>
              <a:t>Develop a documentation framework</a:t>
            </a:r>
          </a:p>
          <a:p>
            <a:pPr marL="514350" indent="-514350" eaLnBrk="0" hangingPunct="0">
              <a:lnSpc>
                <a:spcPct val="90000"/>
              </a:lnSpc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sz="2400" dirty="0">
                <a:solidFill>
                  <a:srgbClr val="7F7F7F"/>
                </a:solidFill>
                <a:latin typeface="Arial"/>
                <a:ea typeface="Franklin Gothic Medium" pitchFamily="-106" charset="0"/>
                <a:cs typeface="Arial"/>
              </a:rPr>
              <a:t>Ensure the technical framework allows code sharing</a:t>
            </a:r>
          </a:p>
          <a:p>
            <a:pPr marL="514350" indent="-514350" eaLnBrk="0" hangingPunct="0">
              <a:lnSpc>
                <a:spcPct val="90000"/>
              </a:lnSpc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sz="2400" dirty="0">
                <a:latin typeface="Arial"/>
                <a:ea typeface="Franklin Gothic Medium" pitchFamily="-106" charset="0"/>
                <a:cs typeface="Arial"/>
              </a:rPr>
              <a:t>Refresh and intensify the community ties</a:t>
            </a:r>
          </a:p>
          <a:p>
            <a:pPr marL="514350" indent="-514350" eaLnBrk="0" hangingPunct="0">
              <a:lnSpc>
                <a:spcPct val="90000"/>
              </a:lnSpc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sz="2400" dirty="0">
                <a:latin typeface="Arial"/>
                <a:ea typeface="Franklin Gothic Medium" pitchFamily="-106" charset="0"/>
                <a:cs typeface="Arial"/>
              </a:rPr>
              <a:t>Grow the community of users and adopters </a:t>
            </a:r>
          </a:p>
        </p:txBody>
      </p:sp>
    </p:spTree>
    <p:extLst>
      <p:ext uri="{BB962C8B-B14F-4D97-AF65-F5344CB8AC3E}">
        <p14:creationId xmlns:p14="http://schemas.microsoft.com/office/powerpoint/2010/main" val="2248810307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4384892"/>
              </p:ext>
            </p:extLst>
          </p:nvPr>
        </p:nvGraphicFramePr>
        <p:xfrm>
          <a:off x="1644889" y="957972"/>
          <a:ext cx="5885841" cy="4302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" y="605991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/>
                <a:cs typeface="Arial"/>
              </a:rPr>
              <a:t>Current Partners and Known Users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4617721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7365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Requirements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132" y="1890880"/>
            <a:ext cx="839802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function successfully without central organization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be lightweight and avoid imposing work-hindering overheads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respect the equality of partners as joint decision makers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facilitate visibility and discovery of ongoing, beneficial work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allow work to take place outside of the structure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enable new partners to join ongoing conversation and development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be community focused, not a means of advertising specific products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5463" y="1439456"/>
            <a:ext cx="468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Any Hydra community structure must 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4445467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7365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Proposed Solution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9360" y="1890880"/>
            <a:ext cx="78258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Discussion and planning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Lead to Working Groups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5463" y="1439456"/>
            <a:ext cx="2023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Interest Groups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49360" y="3364593"/>
            <a:ext cx="78258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Requires commitments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Where work gets done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5463" y="2913169"/>
            <a:ext cx="2033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Working Groups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5586068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7365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Interest Groups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388" y="1890880"/>
            <a:ext cx="8428773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Formed at will to discuss a particular topic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No need for approval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/>
              <a:t>No need for CLAs as no </a:t>
            </a:r>
            <a:r>
              <a:rPr lang="en-US" sz="2000" dirty="0" smtClean="0"/>
              <a:t>deliverables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/>
              <a:t>Requires at least two partner </a:t>
            </a:r>
            <a:r>
              <a:rPr lang="en-US" sz="2000" dirty="0" smtClean="0"/>
              <a:t>institutions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Publically available notes should be taken</a:t>
            </a:r>
          </a:p>
          <a:p>
            <a:pPr>
              <a:spcAft>
                <a:spcPts val="600"/>
              </a:spcAf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07855838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7365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Working Groups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388" y="1441900"/>
            <a:ext cx="84287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Formalized by documenting the scope and nature of the work 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hared needs &amp; use cases, institutions involved, timeframe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Can be updated to reflect reality rather than aspirations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WG is announced and institutions must publically commit to it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CLAs required for participation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/>
              <a:t>Requires at least </a:t>
            </a:r>
            <a:r>
              <a:rPr lang="en-US" sz="2000" dirty="0" smtClean="0"/>
              <a:t>three </a:t>
            </a:r>
            <a:r>
              <a:rPr lang="en-US" sz="2000" dirty="0"/>
              <a:t>partner </a:t>
            </a:r>
            <a:r>
              <a:rPr lang="en-US" sz="2000" dirty="0" smtClean="0"/>
              <a:t>institutions throughout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Requires a designated facilitator to promote activity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Notes must be public to enable new partners to determine if they want to commit, and what is going on</a:t>
            </a:r>
          </a:p>
          <a:p>
            <a:pPr>
              <a:spcAft>
                <a:spcPts val="600"/>
              </a:spcAf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02576738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7365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Existing Interest/Working Groups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388" y="1441900"/>
            <a:ext cx="8428773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Hydra RDF Working Group 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Hydra Archiving Working Group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Hydra Digital Preservation Working Group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Hydra UX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Others </a:t>
            </a:r>
            <a:r>
              <a:rPr lang="en-US" sz="2000" dirty="0" smtClean="0"/>
              <a:t>that we don't know about?</a:t>
            </a:r>
          </a:p>
          <a:p>
            <a:pPr>
              <a:spcAft>
                <a:spcPts val="600"/>
              </a:spcAf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68021401"/>
      </p:ext>
    </p:extLst>
  </p:cSld>
  <p:clrMapOvr>
    <a:masterClrMapping/>
  </p:clrMapOvr>
  <p:transition xmlns:p14="http://schemas.microsoft.com/office/powerpoint/2010/main" spd="slow">
    <p:fade/>
  </p:transition>
</p:sld>
</file>

<file path=ppt/theme/theme1.xml><?xml version="1.0" encoding="utf-8"?>
<a:theme xmlns:a="http://schemas.openxmlformats.org/drawingml/2006/main" name="SU_Template_TopBar">
  <a:themeElements>
    <a:clrScheme name="Stanford2">
      <a:dk1>
        <a:srgbClr val="000000"/>
      </a:dk1>
      <a:lt1>
        <a:srgbClr val="FFFFFF"/>
      </a:lt1>
      <a:dk2>
        <a:srgbClr val="DAD7CB"/>
      </a:dk2>
      <a:lt2>
        <a:srgbClr val="8C1515"/>
      </a:lt2>
      <a:accent1>
        <a:srgbClr val="8D3C1E"/>
      </a:accent1>
      <a:accent2>
        <a:srgbClr val="00505C"/>
      </a:accent2>
      <a:accent3>
        <a:srgbClr val="53284F"/>
      </a:accent3>
      <a:accent4>
        <a:srgbClr val="175E54"/>
      </a:accent4>
      <a:accent5>
        <a:srgbClr val="4D4F53"/>
      </a:accent5>
      <a:accent6>
        <a:srgbClr val="D2C295"/>
      </a:accent6>
      <a:hlink>
        <a:srgbClr val="A4001D"/>
      </a:hlink>
      <a:folHlink>
        <a:srgbClr val="000000"/>
      </a:folHlink>
    </a:clrScheme>
    <a:fontScheme name="Stanford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2732</TotalTime>
  <Words>564</Words>
  <Application>Microsoft Macintosh PowerPoint</Application>
  <PresentationFormat>On-screen Show (16:10)</PresentationFormat>
  <Paragraphs>92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SU_Template_TopBar</vt:lpstr>
      <vt:lpstr>Empowering the Community through a Framework for  Interest Groups and Working Groups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Stanford University LIbraries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 Overview</dc:title>
  <dc:subject/>
  <dc:creator>Tony Navarrete</dc:creator>
  <cp:keywords/>
  <dc:description/>
  <cp:lastModifiedBy>rsl6m</cp:lastModifiedBy>
  <cp:revision>102</cp:revision>
  <cp:lastPrinted>2014-09-25T15:36:21Z</cp:lastPrinted>
  <dcterms:created xsi:type="dcterms:W3CDTF">2012-12-05T23:46:21Z</dcterms:created>
  <dcterms:modified xsi:type="dcterms:W3CDTF">2014-10-02T12:36:06Z</dcterms:modified>
  <cp:category/>
</cp:coreProperties>
</file>