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68" r:id="rId4"/>
    <p:sldId id="275" r:id="rId5"/>
    <p:sldId id="276" r:id="rId6"/>
    <p:sldId id="286" r:id="rId7"/>
    <p:sldId id="279" r:id="rId8"/>
    <p:sldId id="280" r:id="rId9"/>
    <p:sldId id="293" r:id="rId10"/>
    <p:sldId id="269" r:id="rId11"/>
    <p:sldId id="282" r:id="rId12"/>
    <p:sldId id="258" r:id="rId13"/>
    <p:sldId id="278" r:id="rId14"/>
    <p:sldId id="273" r:id="rId15"/>
    <p:sldId id="277" r:id="rId16"/>
    <p:sldId id="270" r:id="rId17"/>
    <p:sldId id="262" r:id="rId18"/>
    <p:sldId id="290" r:id="rId19"/>
    <p:sldId id="271" r:id="rId20"/>
    <p:sldId id="287" r:id="rId21"/>
    <p:sldId id="296" r:id="rId22"/>
    <p:sldId id="284" r:id="rId23"/>
    <p:sldId id="285" r:id="rId24"/>
    <p:sldId id="259" r:id="rId25"/>
    <p:sldId id="264" r:id="rId26"/>
    <p:sldId id="297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57" autoAdjust="0"/>
    <p:restoredTop sz="94649" autoAdjust="0"/>
  </p:normalViewPr>
  <p:slideViewPr>
    <p:cSldViewPr snapToGrid="0" snapToObjects="1">
      <p:cViewPr>
        <p:scale>
          <a:sx n="165" d="100"/>
          <a:sy n="165" d="100"/>
        </p:scale>
        <p:origin x="-2128" y="-1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06381-4316-3F4E-8639-32EC3A77DC54}" type="datetimeFigureOut">
              <a:rPr lang="en-US" smtClean="0"/>
              <a:t>5/30/12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B3EE53-19EF-C54C-B13C-4B4412B1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592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43563-5456-0748-ABF3-AAFDD87D818E}" type="datetimeFigureOut">
              <a:rPr lang="en-US" smtClean="0"/>
              <a:t>5/30/12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AC897-C935-B048-9D33-1D9ABAB48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542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C38E-CD61-074D-A412-5CF5350B7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72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C38E-CD61-074D-A412-5CF5350B7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11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C38E-CD61-074D-A412-5CF5350B7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90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C38E-CD61-074D-A412-5CF5350B7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33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C38E-CD61-074D-A412-5CF5350B7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97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C38E-CD61-074D-A412-5CF5350B7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35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C38E-CD61-074D-A412-5CF5350B7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595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C38E-CD61-074D-A412-5CF5350B7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46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C38E-CD61-074D-A412-5CF5350B7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C38E-CD61-074D-A412-5CF5350B7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C38E-CD61-074D-A412-5CF5350B7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679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5C38E-CD61-074D-A412-5CF5350B7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2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Hydra Framework </a:t>
            </a:r>
            <a:br>
              <a:rPr lang="en-US" dirty="0" smtClean="0"/>
            </a:br>
            <a:r>
              <a:rPr lang="en-US" dirty="0" smtClean="0"/>
              <a:t>as a Series of Diagrams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1758" y="5407891"/>
            <a:ext cx="28461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Naomi Dushay</a:t>
            </a:r>
          </a:p>
          <a:p>
            <a:r>
              <a:rPr lang="en-US" dirty="0" smtClean="0"/>
              <a:t>Stanford University Libraries</a:t>
            </a:r>
          </a:p>
          <a:p>
            <a:r>
              <a:rPr lang="en-US" dirty="0" smtClean="0"/>
              <a:t>April,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C38E-CD61-074D-A412-5CF5350B78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2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593896" y="3777012"/>
            <a:ext cx="1710267" cy="638849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Models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err="1" smtClean="0"/>
              <a:t>ActiveFedora</a:t>
            </a:r>
            <a:r>
              <a:rPr lang="en-US" dirty="0" smtClean="0"/>
              <a:t> Gem - part 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98856" y="2594121"/>
            <a:ext cx="21234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Views:  UI presentation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4698856" y="3185248"/>
            <a:ext cx="27093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Controllers:  UI flow of control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698856" y="4276741"/>
            <a:ext cx="3787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Model Logic Implementation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801108" y="4892317"/>
            <a:ext cx="1710267" cy="726593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SQL database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593897" y="2478669"/>
            <a:ext cx="1710266" cy="638849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Views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593898" y="3125215"/>
            <a:ext cx="1710267" cy="638849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Controllers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76076" y="4884620"/>
            <a:ext cx="1637865" cy="726593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Fedora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98856" y="5052595"/>
            <a:ext cx="1248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</a:t>
            </a:r>
            <a:r>
              <a:rPr lang="en-US" sz="1600" dirty="0" smtClean="0"/>
              <a:t>ata storage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588468" y="1542655"/>
            <a:ext cx="7857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ActiveFedora</a:t>
            </a:r>
            <a:r>
              <a:rPr lang="en-US" dirty="0" smtClean="0"/>
              <a:t> is akin to the </a:t>
            </a:r>
            <a:r>
              <a:rPr lang="en-US" dirty="0" err="1" smtClean="0"/>
              <a:t>ActiveRecord</a:t>
            </a:r>
            <a:r>
              <a:rPr lang="en-US" dirty="0" smtClean="0"/>
              <a:t> gem in a Rails application – it provides the implementation of the logic between the models and the data storage.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566844" y="4176559"/>
            <a:ext cx="1970376" cy="692668"/>
            <a:chOff x="2566844" y="4176559"/>
            <a:chExt cx="1970376" cy="692668"/>
          </a:xfrm>
        </p:grpSpPr>
        <p:sp>
          <p:nvSpPr>
            <p:cNvPr id="16" name="Dodecagon 15"/>
            <p:cNvSpPr/>
            <p:nvPr/>
          </p:nvSpPr>
          <p:spPr>
            <a:xfrm>
              <a:off x="2566844" y="4176559"/>
              <a:ext cx="1970376" cy="692668"/>
            </a:xfrm>
            <a:prstGeom prst="dodecagon">
              <a:avLst/>
            </a:prstGeom>
            <a:gradFill>
              <a:gsLst>
                <a:gs pos="73000">
                  <a:schemeClr val="accent3">
                    <a:lumMod val="60000"/>
                    <a:lumOff val="40000"/>
                  </a:schemeClr>
                </a:gs>
                <a:gs pos="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ActiveFedora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46963" y="4418636"/>
              <a:ext cx="242831" cy="242831"/>
            </a:xfrm>
            <a:prstGeom prst="rect">
              <a:avLst/>
            </a:prstGeom>
          </p:spPr>
        </p:pic>
      </p:grpSp>
      <p:sp>
        <p:nvSpPr>
          <p:cNvPr id="22" name="TextBox 21"/>
          <p:cNvSpPr txBox="1"/>
          <p:nvPr/>
        </p:nvSpPr>
        <p:spPr>
          <a:xfrm>
            <a:off x="4718243" y="3781225"/>
            <a:ext cx="33265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Models:  which data, which behaviors</a:t>
            </a:r>
            <a:endParaRPr lang="en-US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588468" y="4184255"/>
            <a:ext cx="1970376" cy="692668"/>
            <a:chOff x="588468" y="4199649"/>
            <a:chExt cx="1970376" cy="692668"/>
          </a:xfrm>
        </p:grpSpPr>
        <p:sp>
          <p:nvSpPr>
            <p:cNvPr id="23" name="Dodecagon 22"/>
            <p:cNvSpPr/>
            <p:nvPr/>
          </p:nvSpPr>
          <p:spPr>
            <a:xfrm>
              <a:off x="588468" y="4199649"/>
              <a:ext cx="1970376" cy="692668"/>
            </a:xfrm>
            <a:prstGeom prst="dodecag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ActiveRecord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8904" y="4438952"/>
              <a:ext cx="242831" cy="242831"/>
            </a:xfrm>
            <a:prstGeom prst="rect">
              <a:avLst/>
            </a:prstGeom>
          </p:spPr>
        </p:pic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C38E-CD61-074D-A412-5CF5350B78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85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5657516" y="3429890"/>
            <a:ext cx="1710267" cy="638849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Models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err="1" smtClean="0"/>
              <a:t>HydraHead</a:t>
            </a:r>
            <a:r>
              <a:rPr lang="en-US" dirty="0" smtClean="0"/>
              <a:t> Gem – part 3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5672911" y="2126644"/>
            <a:ext cx="1710266" cy="638849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Views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657516" y="2775647"/>
            <a:ext cx="1710267" cy="638849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Controllers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9918" y="4654725"/>
            <a:ext cx="1637865" cy="726593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Fedora</a:t>
            </a: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542062" y="3934043"/>
            <a:ext cx="1970376" cy="692668"/>
            <a:chOff x="2566844" y="4176559"/>
            <a:chExt cx="1970376" cy="692668"/>
          </a:xfrm>
        </p:grpSpPr>
        <p:sp>
          <p:nvSpPr>
            <p:cNvPr id="16" name="Dodecagon 15"/>
            <p:cNvSpPr/>
            <p:nvPr/>
          </p:nvSpPr>
          <p:spPr>
            <a:xfrm>
              <a:off x="2566844" y="4176559"/>
              <a:ext cx="1970376" cy="692668"/>
            </a:xfrm>
            <a:prstGeom prst="dodecagon">
              <a:avLst/>
            </a:prstGeom>
            <a:gradFill>
              <a:gsLst>
                <a:gs pos="73000">
                  <a:schemeClr val="accent3">
                    <a:lumMod val="60000"/>
                    <a:lumOff val="40000"/>
                  </a:schemeClr>
                </a:gs>
                <a:gs pos="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ActiveFedora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46963" y="4418636"/>
              <a:ext cx="242831" cy="242831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4010655" y="2001647"/>
            <a:ext cx="3433427" cy="2489534"/>
            <a:chOff x="1054485" y="2863273"/>
            <a:chExt cx="3433427" cy="2099629"/>
          </a:xfrm>
        </p:grpSpPr>
        <p:sp>
          <p:nvSpPr>
            <p:cNvPr id="22" name="Rectangle 21"/>
            <p:cNvSpPr/>
            <p:nvPr/>
          </p:nvSpPr>
          <p:spPr>
            <a:xfrm>
              <a:off x="1054485" y="2863273"/>
              <a:ext cx="3433427" cy="2099629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35000"/>
              </a:schemeClr>
            </a:solidFill>
            <a:ln w="19050">
              <a:solidFill>
                <a:schemeClr val="accent5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>
                <a:spcBef>
                  <a:spcPts val="1500"/>
                </a:spcBef>
              </a:pPr>
              <a:r>
                <a:rPr lang="en-US" sz="2400" dirty="0" err="1" smtClean="0">
                  <a:solidFill>
                    <a:schemeClr val="tx1"/>
                  </a:solidFill>
                </a:rPr>
                <a:t>HydraHead</a:t>
              </a:r>
              <a:endParaRPr lang="en-US" sz="2400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97018" y="2919131"/>
              <a:ext cx="242831" cy="242831"/>
            </a:xfrm>
            <a:prstGeom prst="rect">
              <a:avLst/>
            </a:prstGeom>
          </p:spPr>
        </p:pic>
      </p:grpSp>
      <p:sp>
        <p:nvSpPr>
          <p:cNvPr id="24" name="TextBox 23"/>
          <p:cNvSpPr txBox="1"/>
          <p:nvPr/>
        </p:nvSpPr>
        <p:spPr>
          <a:xfrm>
            <a:off x="646545" y="2521379"/>
            <a:ext cx="308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HydraHead</a:t>
            </a:r>
            <a:r>
              <a:rPr lang="en-US" sz="2000" dirty="0" smtClean="0"/>
              <a:t> utilizes the </a:t>
            </a:r>
            <a:r>
              <a:rPr lang="en-US" sz="2000" b="1" dirty="0" err="1" smtClean="0"/>
              <a:t>ActiveFedora</a:t>
            </a:r>
            <a:r>
              <a:rPr lang="en-US" sz="2000" dirty="0" smtClean="0"/>
              <a:t> gem to interact with </a:t>
            </a:r>
            <a:r>
              <a:rPr lang="en-US" sz="2000" dirty="0" smtClean="0"/>
              <a:t>Fedora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C38E-CD61-074D-A412-5CF5350B78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81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54" y="274638"/>
            <a:ext cx="8540558" cy="11430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Solrizer</a:t>
            </a:r>
            <a:r>
              <a:rPr lang="en-US" dirty="0" smtClean="0"/>
              <a:t> and </a:t>
            </a:r>
            <a:r>
              <a:rPr lang="en-US" dirty="0" err="1" smtClean="0"/>
              <a:t>Rubydora</a:t>
            </a:r>
            <a:r>
              <a:rPr lang="en-US" dirty="0" smtClean="0"/>
              <a:t> Gems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991034" y="4399564"/>
            <a:ext cx="1637865" cy="862218"/>
          </a:xfrm>
          <a:prstGeom prst="rect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Solr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40315" y="4399564"/>
            <a:ext cx="1637865" cy="87231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Fedora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1033" y="3360658"/>
            <a:ext cx="2384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Ruby access to Rest API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8730" y="4627517"/>
            <a:ext cx="2068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External Application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983336" y="3071348"/>
            <a:ext cx="1645564" cy="939030"/>
            <a:chOff x="2983336" y="3086742"/>
            <a:chExt cx="1645564" cy="939030"/>
          </a:xfrm>
        </p:grpSpPr>
        <p:sp>
          <p:nvSpPr>
            <p:cNvPr id="12" name="Dodecagon 11"/>
            <p:cNvSpPr/>
            <p:nvPr/>
          </p:nvSpPr>
          <p:spPr>
            <a:xfrm>
              <a:off x="2983336" y="3086742"/>
              <a:ext cx="1645564" cy="939030"/>
            </a:xfrm>
            <a:prstGeom prst="dodecagon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>
                  <a:solidFill>
                    <a:schemeClr val="tx1"/>
                  </a:solidFill>
                </a:rPr>
                <a:t>Solrizer</a:t>
              </a:r>
              <a:endParaRPr lang="en-US" sz="2000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45297" y="3476308"/>
              <a:ext cx="242831" cy="242831"/>
            </a:xfrm>
            <a:prstGeom prst="rect">
              <a:avLst/>
            </a:prstGeom>
          </p:spPr>
        </p:pic>
      </p:grpSp>
      <p:grpSp>
        <p:nvGrpSpPr>
          <p:cNvPr id="6" name="Group 5"/>
          <p:cNvGrpSpPr/>
          <p:nvPr/>
        </p:nvGrpSpPr>
        <p:grpSpPr>
          <a:xfrm>
            <a:off x="5732617" y="3075808"/>
            <a:ext cx="1645563" cy="939030"/>
            <a:chOff x="5732617" y="3091202"/>
            <a:chExt cx="1645563" cy="939030"/>
          </a:xfrm>
        </p:grpSpPr>
        <p:sp>
          <p:nvSpPr>
            <p:cNvPr id="13" name="Dodecagon 12"/>
            <p:cNvSpPr/>
            <p:nvPr/>
          </p:nvSpPr>
          <p:spPr>
            <a:xfrm>
              <a:off x="5732617" y="3091202"/>
              <a:ext cx="1645563" cy="939030"/>
            </a:xfrm>
            <a:prstGeom prst="dodecag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>
                  <a:solidFill>
                    <a:schemeClr val="tx1"/>
                  </a:solidFill>
                </a:rPr>
                <a:t>Rubydora</a:t>
              </a:r>
              <a:endParaRPr lang="en-US" sz="2000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71103" y="3476308"/>
              <a:ext cx="242831" cy="242831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1926842" y="1507124"/>
            <a:ext cx="33532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</a:t>
            </a:r>
            <a:r>
              <a:rPr lang="en-US" sz="2000" b="1" dirty="0" err="1" smtClean="0"/>
              <a:t>Solrizer</a:t>
            </a:r>
            <a:r>
              <a:rPr lang="en-US" sz="2000" dirty="0" smtClean="0"/>
              <a:t> and </a:t>
            </a:r>
            <a:r>
              <a:rPr lang="en-US" sz="2000" b="1" dirty="0" err="1" smtClean="0"/>
              <a:t>Rubydora</a:t>
            </a:r>
            <a:r>
              <a:rPr lang="en-US" sz="2000" dirty="0" smtClean="0"/>
              <a:t> gems allow Ruby access to the Rest APIs for </a:t>
            </a:r>
            <a:r>
              <a:rPr lang="en-US" sz="2000" dirty="0" err="1" smtClean="0"/>
              <a:t>Solr</a:t>
            </a:r>
            <a:r>
              <a:rPr lang="en-US" sz="2000" dirty="0" smtClean="0"/>
              <a:t> and Fedora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991034" y="4176475"/>
            <a:ext cx="1637866" cy="273913"/>
          </a:xfrm>
          <a:prstGeom prst="rect">
            <a:avLst/>
          </a:prstGeom>
          <a:solidFill>
            <a:schemeClr val="bg1">
              <a:alpha val="62000"/>
            </a:schemeClr>
          </a:solidFill>
          <a:ln w="15875">
            <a:solidFill>
              <a:schemeClr val="accent6">
                <a:lumMod val="50000"/>
              </a:schemeClr>
            </a:solidFill>
            <a:prstDash val="sysDash"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Rest API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732617" y="4176475"/>
            <a:ext cx="1637866" cy="273913"/>
          </a:xfrm>
          <a:prstGeom prst="rect">
            <a:avLst/>
          </a:prstGeom>
          <a:solidFill>
            <a:schemeClr val="bg1">
              <a:alpha val="62000"/>
            </a:schemeClr>
          </a:solidFill>
          <a:ln w="15875">
            <a:solidFill>
              <a:schemeClr val="accent1">
                <a:lumMod val="50000"/>
              </a:schemeClr>
            </a:solidFill>
            <a:prstDash val="sysDash"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Rest API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C38E-CD61-074D-A412-5CF5350B78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99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54" y="274638"/>
            <a:ext cx="8540558" cy="11430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Solrizer</a:t>
            </a:r>
            <a:r>
              <a:rPr lang="en-US" dirty="0" smtClean="0"/>
              <a:t>-Fedora Gem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991034" y="4399564"/>
            <a:ext cx="1637865" cy="862218"/>
          </a:xfrm>
          <a:prstGeom prst="rect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Solr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40315" y="4399564"/>
            <a:ext cx="1637865" cy="87231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Fedora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1033" y="3360658"/>
            <a:ext cx="2384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Ruby access to Rest API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8730" y="4627517"/>
            <a:ext cx="2068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External Application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983336" y="3071348"/>
            <a:ext cx="1645564" cy="939030"/>
            <a:chOff x="2983336" y="3086742"/>
            <a:chExt cx="1645564" cy="939030"/>
          </a:xfrm>
        </p:grpSpPr>
        <p:sp>
          <p:nvSpPr>
            <p:cNvPr id="12" name="Dodecagon 11"/>
            <p:cNvSpPr/>
            <p:nvPr/>
          </p:nvSpPr>
          <p:spPr>
            <a:xfrm>
              <a:off x="2983336" y="3086742"/>
              <a:ext cx="1645564" cy="939030"/>
            </a:xfrm>
            <a:prstGeom prst="dodecagon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>
                  <a:solidFill>
                    <a:schemeClr val="tx1"/>
                  </a:solidFill>
                </a:rPr>
                <a:t>Solrizer</a:t>
              </a:r>
              <a:endParaRPr lang="en-US" sz="2000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45297" y="3476308"/>
              <a:ext cx="242831" cy="242831"/>
            </a:xfrm>
            <a:prstGeom prst="rect">
              <a:avLst/>
            </a:prstGeom>
          </p:spPr>
        </p:pic>
      </p:grpSp>
      <p:grpSp>
        <p:nvGrpSpPr>
          <p:cNvPr id="6" name="Group 5"/>
          <p:cNvGrpSpPr/>
          <p:nvPr/>
        </p:nvGrpSpPr>
        <p:grpSpPr>
          <a:xfrm>
            <a:off x="5732617" y="3075808"/>
            <a:ext cx="1645563" cy="939030"/>
            <a:chOff x="5732617" y="3091202"/>
            <a:chExt cx="1645563" cy="939030"/>
          </a:xfrm>
        </p:grpSpPr>
        <p:sp>
          <p:nvSpPr>
            <p:cNvPr id="13" name="Dodecagon 12"/>
            <p:cNvSpPr/>
            <p:nvPr/>
          </p:nvSpPr>
          <p:spPr>
            <a:xfrm>
              <a:off x="5732617" y="3091202"/>
              <a:ext cx="1645563" cy="939030"/>
            </a:xfrm>
            <a:prstGeom prst="dodecag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>
                  <a:solidFill>
                    <a:schemeClr val="tx1"/>
                  </a:solidFill>
                </a:rPr>
                <a:t>Rubydora</a:t>
              </a:r>
              <a:endParaRPr lang="en-US" sz="2000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71103" y="3476308"/>
              <a:ext cx="242831" cy="242831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1926842" y="1507124"/>
            <a:ext cx="33532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Solrizer</a:t>
            </a:r>
            <a:r>
              <a:rPr lang="en-US" sz="2000" b="1" dirty="0" smtClean="0"/>
              <a:t>-Fedora </a:t>
            </a:r>
            <a:r>
              <a:rPr lang="en-US" sz="2000" dirty="0" smtClean="0"/>
              <a:t>extends the </a:t>
            </a:r>
            <a:r>
              <a:rPr lang="en-US" sz="2000" b="1" dirty="0" err="1" smtClean="0"/>
              <a:t>Solrizer</a:t>
            </a:r>
            <a:r>
              <a:rPr lang="en-US" sz="2000" dirty="0" smtClean="0"/>
              <a:t> gem to work with Fedora objects.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991034" y="4176475"/>
            <a:ext cx="1637866" cy="273913"/>
          </a:xfrm>
          <a:prstGeom prst="rect">
            <a:avLst/>
          </a:prstGeom>
          <a:solidFill>
            <a:schemeClr val="bg1">
              <a:alpha val="62000"/>
            </a:schemeClr>
          </a:solidFill>
          <a:ln w="15875">
            <a:solidFill>
              <a:schemeClr val="accent6">
                <a:lumMod val="50000"/>
              </a:schemeClr>
            </a:solidFill>
            <a:prstDash val="sysDash"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Rest API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732617" y="4176475"/>
            <a:ext cx="1637866" cy="273913"/>
          </a:xfrm>
          <a:prstGeom prst="rect">
            <a:avLst/>
          </a:prstGeom>
          <a:solidFill>
            <a:schemeClr val="bg1">
              <a:alpha val="62000"/>
            </a:schemeClr>
          </a:solidFill>
          <a:ln w="15875">
            <a:solidFill>
              <a:schemeClr val="accent1">
                <a:lumMod val="50000"/>
              </a:schemeClr>
            </a:solidFill>
            <a:prstDash val="sysDash"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Rest API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368370" y="2521884"/>
            <a:ext cx="1645564" cy="939030"/>
            <a:chOff x="4368370" y="2521884"/>
            <a:chExt cx="1645564" cy="939030"/>
          </a:xfrm>
        </p:grpSpPr>
        <p:sp>
          <p:nvSpPr>
            <p:cNvPr id="20" name="Dodecagon 19"/>
            <p:cNvSpPr/>
            <p:nvPr/>
          </p:nvSpPr>
          <p:spPr>
            <a:xfrm>
              <a:off x="4368370" y="2521884"/>
              <a:ext cx="1645564" cy="939030"/>
            </a:xfrm>
            <a:prstGeom prst="dodecagon">
              <a:avLst/>
            </a:prstGeom>
            <a:gradFill>
              <a:gsLst>
                <a:gs pos="0">
                  <a:schemeClr val="accent6">
                    <a:tint val="100000"/>
                    <a:shade val="100000"/>
                    <a:satMod val="130000"/>
                  </a:schemeClr>
                </a:gs>
                <a:gs pos="100000">
                  <a:schemeClr val="accent6">
                    <a:tint val="50000"/>
                    <a:shade val="100000"/>
                    <a:satMod val="350000"/>
                  </a:schemeClr>
                </a:gs>
                <a:gs pos="99000">
                  <a:schemeClr val="tx2">
                    <a:lumMod val="60000"/>
                    <a:lumOff val="40000"/>
                  </a:schemeClr>
                </a:gs>
              </a:gsLst>
              <a:lin ang="0" scaled="0"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>
                  <a:solidFill>
                    <a:schemeClr val="tx1"/>
                  </a:solidFill>
                </a:rPr>
                <a:t>Solrizer</a:t>
              </a:r>
              <a:r>
                <a:rPr lang="en-US" sz="2000" dirty="0" smtClean="0">
                  <a:solidFill>
                    <a:schemeClr val="tx1"/>
                  </a:solidFill>
                </a:rPr>
                <a:t>-Fedora</a:t>
              </a:r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16857" y="2871462"/>
              <a:ext cx="242831" cy="242831"/>
            </a:xfrm>
            <a:prstGeom prst="rect">
              <a:avLst/>
            </a:prstGeom>
          </p:spPr>
        </p:pic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C38E-CD61-074D-A412-5CF5350B78B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194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unded Rectangle 29"/>
          <p:cNvSpPr/>
          <p:nvPr/>
        </p:nvSpPr>
        <p:spPr>
          <a:xfrm>
            <a:off x="5277031" y="2925702"/>
            <a:ext cx="1710267" cy="638849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Models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ActiveFedora</a:t>
            </a:r>
            <a:r>
              <a:rPr lang="en-US" dirty="0" smtClean="0"/>
              <a:t> Gem – part 2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5277031" y="1625598"/>
            <a:ext cx="1710266" cy="638849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Views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277030" y="2267526"/>
            <a:ext cx="1710267" cy="638849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Controllers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187807" y="3368256"/>
            <a:ext cx="1970376" cy="692668"/>
            <a:chOff x="5187806" y="3129649"/>
            <a:chExt cx="1970376" cy="692668"/>
          </a:xfrm>
        </p:grpSpPr>
        <p:sp>
          <p:nvSpPr>
            <p:cNvPr id="16" name="Dodecagon 15"/>
            <p:cNvSpPr/>
            <p:nvPr/>
          </p:nvSpPr>
          <p:spPr>
            <a:xfrm>
              <a:off x="5187806" y="3129649"/>
              <a:ext cx="1970376" cy="692668"/>
            </a:xfrm>
            <a:prstGeom prst="dodecagon">
              <a:avLst/>
            </a:prstGeom>
            <a:gradFill>
              <a:gsLst>
                <a:gs pos="73000">
                  <a:schemeClr val="accent3">
                    <a:lumMod val="60000"/>
                    <a:lumOff val="40000"/>
                  </a:schemeClr>
                </a:gs>
                <a:gs pos="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ActiveFedora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75477" y="3367594"/>
              <a:ext cx="242831" cy="242831"/>
            </a:xfrm>
            <a:prstGeom prst="rect">
              <a:avLst/>
            </a:prstGeom>
          </p:spPr>
        </p:pic>
      </p:grpSp>
      <p:sp>
        <p:nvSpPr>
          <p:cNvPr id="20" name="Rectangle 19"/>
          <p:cNvSpPr/>
          <p:nvPr/>
        </p:nvSpPr>
        <p:spPr>
          <a:xfrm>
            <a:off x="3156438" y="4755066"/>
            <a:ext cx="1637865" cy="862218"/>
          </a:xfrm>
          <a:prstGeom prst="rect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Solr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32164" y="4434943"/>
            <a:ext cx="1637865" cy="87231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Fedora</a:t>
            </a: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703466" y="3996263"/>
            <a:ext cx="1296748" cy="661816"/>
            <a:chOff x="4703465" y="3757656"/>
            <a:chExt cx="1296748" cy="661816"/>
          </a:xfrm>
        </p:grpSpPr>
        <p:sp>
          <p:nvSpPr>
            <p:cNvPr id="24" name="Dodecagon 23"/>
            <p:cNvSpPr/>
            <p:nvPr/>
          </p:nvSpPr>
          <p:spPr>
            <a:xfrm>
              <a:off x="4703465" y="3757656"/>
              <a:ext cx="1296748" cy="661816"/>
            </a:xfrm>
            <a:prstGeom prst="dodecagon">
              <a:avLst/>
            </a:prstGeom>
            <a:gradFill>
              <a:gsLst>
                <a:gs pos="0">
                  <a:schemeClr val="accent6">
                    <a:tint val="100000"/>
                    <a:shade val="100000"/>
                    <a:satMod val="130000"/>
                  </a:schemeClr>
                </a:gs>
                <a:gs pos="100000">
                  <a:schemeClr val="accent6">
                    <a:tint val="50000"/>
                    <a:shade val="100000"/>
                    <a:satMod val="350000"/>
                  </a:schemeClr>
                </a:gs>
                <a:gs pos="99000">
                  <a:schemeClr val="tx2">
                    <a:lumMod val="60000"/>
                    <a:lumOff val="40000"/>
                  </a:schemeClr>
                </a:gs>
              </a:gsLst>
              <a:lin ang="0" scaled="0"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Solrizer</a:t>
              </a:r>
              <a:r>
                <a:rPr lang="en-US" sz="1200" dirty="0" smtClean="0">
                  <a:solidFill>
                    <a:schemeClr val="tx1"/>
                  </a:solidFill>
                </a:rPr>
                <a:t>-Fedora</a:t>
              </a:r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94302" y="3964012"/>
              <a:ext cx="242831" cy="242831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/>
        </p:nvGrpSpPr>
        <p:grpSpPr>
          <a:xfrm>
            <a:off x="6000214" y="4027003"/>
            <a:ext cx="1245447" cy="407940"/>
            <a:chOff x="6000213" y="3788396"/>
            <a:chExt cx="1245447" cy="407940"/>
          </a:xfrm>
        </p:grpSpPr>
        <p:sp>
          <p:nvSpPr>
            <p:cNvPr id="23" name="Dodecagon 22"/>
            <p:cNvSpPr/>
            <p:nvPr/>
          </p:nvSpPr>
          <p:spPr>
            <a:xfrm>
              <a:off x="6000213" y="3788396"/>
              <a:ext cx="1245447" cy="407940"/>
            </a:xfrm>
            <a:prstGeom prst="dodecag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Rubydora</a:t>
              </a:r>
              <a:endParaRPr lang="en-US" sz="1200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62890" y="3884305"/>
              <a:ext cx="242831" cy="242831"/>
            </a:xfrm>
            <a:prstGeom prst="rect">
              <a:avLst/>
            </a:prstGeom>
          </p:spPr>
        </p:pic>
      </p:grpSp>
      <p:grpSp>
        <p:nvGrpSpPr>
          <p:cNvPr id="5" name="Group 4"/>
          <p:cNvGrpSpPr/>
          <p:nvPr/>
        </p:nvGrpSpPr>
        <p:grpSpPr>
          <a:xfrm>
            <a:off x="3633810" y="4347126"/>
            <a:ext cx="1245447" cy="407940"/>
            <a:chOff x="1286233" y="4039247"/>
            <a:chExt cx="1245447" cy="407940"/>
          </a:xfrm>
        </p:grpSpPr>
        <p:sp>
          <p:nvSpPr>
            <p:cNvPr id="22" name="Dodecagon 21"/>
            <p:cNvSpPr/>
            <p:nvPr/>
          </p:nvSpPr>
          <p:spPr>
            <a:xfrm>
              <a:off x="1286233" y="4039247"/>
              <a:ext cx="1245447" cy="407940"/>
            </a:xfrm>
            <a:prstGeom prst="dodecagon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Solrizer</a:t>
              </a:r>
              <a:endParaRPr lang="en-US" sz="1200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74149" y="4137571"/>
              <a:ext cx="242831" cy="242831"/>
            </a:xfrm>
            <a:prstGeom prst="rect">
              <a:avLst/>
            </a:prstGeom>
          </p:spPr>
        </p:pic>
      </p:grpSp>
      <p:sp>
        <p:nvSpPr>
          <p:cNvPr id="28" name="TextBox 27"/>
          <p:cNvSpPr txBox="1"/>
          <p:nvPr/>
        </p:nvSpPr>
        <p:spPr>
          <a:xfrm>
            <a:off x="680146" y="2925702"/>
            <a:ext cx="41991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ActiveFedora</a:t>
            </a:r>
            <a:r>
              <a:rPr lang="en-US" dirty="0" smtClean="0"/>
              <a:t> utilizes </a:t>
            </a:r>
            <a:r>
              <a:rPr lang="en-US" b="1" dirty="0" err="1" smtClean="0"/>
              <a:t>Rubydora</a:t>
            </a:r>
            <a:r>
              <a:rPr lang="en-US" dirty="0" smtClean="0"/>
              <a:t> to interact with Fedora and </a:t>
            </a:r>
            <a:r>
              <a:rPr lang="en-US" b="1" dirty="0" err="1" smtClean="0"/>
              <a:t>Solrizer</a:t>
            </a:r>
            <a:r>
              <a:rPr lang="en-US" b="1" dirty="0" smtClean="0"/>
              <a:t>-Fedora </a:t>
            </a:r>
            <a:r>
              <a:rPr lang="en-US" dirty="0" smtClean="0"/>
              <a:t>to keep </a:t>
            </a:r>
            <a:r>
              <a:rPr lang="en-US" dirty="0" err="1" smtClean="0"/>
              <a:t>Solr</a:t>
            </a:r>
            <a:r>
              <a:rPr lang="en-US" dirty="0" smtClean="0"/>
              <a:t> in sync with Fedora.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80146" y="4041090"/>
            <a:ext cx="3507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b="1" dirty="0" err="1" smtClean="0"/>
              <a:t>Solrizer</a:t>
            </a:r>
            <a:r>
              <a:rPr lang="en-US" b="1" dirty="0" smtClean="0"/>
              <a:t>-Fedora </a:t>
            </a:r>
            <a:r>
              <a:rPr lang="en-US" dirty="0" smtClean="0"/>
              <a:t>gem extends </a:t>
            </a:r>
            <a:r>
              <a:rPr lang="en-US" b="1" dirty="0" err="1" smtClean="0"/>
              <a:t>Solrizer</a:t>
            </a:r>
            <a:r>
              <a:rPr lang="en-US" dirty="0" smtClean="0"/>
              <a:t> gem.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C38E-CD61-074D-A412-5CF5350B78B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099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>
          <a:xfrm>
            <a:off x="4063101" y="3391284"/>
            <a:ext cx="1710267" cy="638849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Models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HydraHead</a:t>
            </a:r>
            <a:r>
              <a:rPr lang="en-US" dirty="0" smtClean="0"/>
              <a:t> Gem – part 4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063101" y="2110507"/>
            <a:ext cx="1710266" cy="638849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Views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063100" y="2752435"/>
            <a:ext cx="1710267" cy="638849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Controllers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589620" y="3806983"/>
            <a:ext cx="1970376" cy="692668"/>
            <a:chOff x="2840230" y="3060377"/>
            <a:chExt cx="1970376" cy="692668"/>
          </a:xfrm>
        </p:grpSpPr>
        <p:sp>
          <p:nvSpPr>
            <p:cNvPr id="16" name="Dodecagon 15"/>
            <p:cNvSpPr/>
            <p:nvPr/>
          </p:nvSpPr>
          <p:spPr>
            <a:xfrm>
              <a:off x="2840230" y="3060377"/>
              <a:ext cx="1970376" cy="692668"/>
            </a:xfrm>
            <a:prstGeom prst="dodecagon">
              <a:avLst/>
            </a:prstGeom>
            <a:gradFill>
              <a:gsLst>
                <a:gs pos="73000">
                  <a:schemeClr val="accent3">
                    <a:lumMod val="60000"/>
                    <a:lumOff val="40000"/>
                  </a:schemeClr>
                </a:gs>
                <a:gs pos="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ActiveFedora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96919" y="3294757"/>
              <a:ext cx="242831" cy="242831"/>
            </a:xfrm>
            <a:prstGeom prst="rect">
              <a:avLst/>
            </a:prstGeom>
          </p:spPr>
        </p:pic>
      </p:grpSp>
      <p:sp>
        <p:nvSpPr>
          <p:cNvPr id="20" name="Rectangle 19"/>
          <p:cNvSpPr/>
          <p:nvPr/>
        </p:nvSpPr>
        <p:spPr>
          <a:xfrm>
            <a:off x="2896919" y="4873670"/>
            <a:ext cx="1637865" cy="862218"/>
          </a:xfrm>
          <a:prstGeom prst="rect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Solr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872645" y="4873670"/>
            <a:ext cx="1637865" cy="87231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Fedora</a:t>
            </a: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251522" y="4442687"/>
            <a:ext cx="1232430" cy="373299"/>
            <a:chOff x="2163464" y="3696081"/>
            <a:chExt cx="1232430" cy="373299"/>
          </a:xfrm>
        </p:grpSpPr>
        <p:sp>
          <p:nvSpPr>
            <p:cNvPr id="24" name="Dodecagon 23"/>
            <p:cNvSpPr/>
            <p:nvPr/>
          </p:nvSpPr>
          <p:spPr>
            <a:xfrm>
              <a:off x="2163464" y="3696081"/>
              <a:ext cx="1232430" cy="373299"/>
            </a:xfrm>
            <a:prstGeom prst="dodecagon">
              <a:avLst/>
            </a:prstGeom>
            <a:gradFill>
              <a:gsLst>
                <a:gs pos="0">
                  <a:schemeClr val="accent6">
                    <a:tint val="100000"/>
                    <a:shade val="100000"/>
                    <a:satMod val="130000"/>
                  </a:schemeClr>
                </a:gs>
                <a:gs pos="100000">
                  <a:schemeClr val="accent6">
                    <a:tint val="50000"/>
                    <a:shade val="100000"/>
                    <a:satMod val="350000"/>
                  </a:schemeClr>
                </a:gs>
                <a:gs pos="99000">
                  <a:schemeClr val="tx2">
                    <a:lumMod val="60000"/>
                    <a:lumOff val="40000"/>
                  </a:schemeClr>
                </a:gs>
              </a:gsLst>
              <a:lin ang="0" scaled="0"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Solrizer</a:t>
              </a:r>
              <a:r>
                <a:rPr lang="en-US" sz="1200" dirty="0" smtClean="0">
                  <a:solidFill>
                    <a:schemeClr val="tx1"/>
                  </a:solidFill>
                </a:rPr>
                <a:t>-Fedora</a:t>
              </a:r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03895" y="3776209"/>
              <a:ext cx="242831" cy="242831"/>
            </a:xfrm>
            <a:prstGeom prst="rect">
              <a:avLst/>
            </a:prstGeom>
          </p:spPr>
        </p:pic>
      </p:grpSp>
      <p:grpSp>
        <p:nvGrpSpPr>
          <p:cNvPr id="3" name="Group 2"/>
          <p:cNvGrpSpPr/>
          <p:nvPr/>
        </p:nvGrpSpPr>
        <p:grpSpPr>
          <a:xfrm>
            <a:off x="5563664" y="4442639"/>
            <a:ext cx="1245447" cy="407940"/>
            <a:chOff x="3475606" y="3696033"/>
            <a:chExt cx="1245447" cy="407940"/>
          </a:xfrm>
        </p:grpSpPr>
        <p:sp>
          <p:nvSpPr>
            <p:cNvPr id="23" name="Dodecagon 22"/>
            <p:cNvSpPr/>
            <p:nvPr/>
          </p:nvSpPr>
          <p:spPr>
            <a:xfrm>
              <a:off x="3475606" y="3696033"/>
              <a:ext cx="1245447" cy="407940"/>
            </a:xfrm>
            <a:prstGeom prst="dodecag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Rubydora</a:t>
              </a:r>
              <a:endParaRPr lang="en-US" sz="1200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34059" y="3782555"/>
              <a:ext cx="242831" cy="24283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/>
        </p:nvGrpSpPr>
        <p:grpSpPr>
          <a:xfrm>
            <a:off x="2920010" y="4440711"/>
            <a:ext cx="1245447" cy="407940"/>
            <a:chOff x="1286233" y="4039247"/>
            <a:chExt cx="1245447" cy="407940"/>
          </a:xfrm>
        </p:grpSpPr>
        <p:sp>
          <p:nvSpPr>
            <p:cNvPr id="17" name="Dodecagon 16"/>
            <p:cNvSpPr/>
            <p:nvPr/>
          </p:nvSpPr>
          <p:spPr>
            <a:xfrm>
              <a:off x="1286233" y="4039247"/>
              <a:ext cx="1245447" cy="407940"/>
            </a:xfrm>
            <a:prstGeom prst="dodecagon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Solrizer</a:t>
              </a:r>
              <a:endParaRPr lang="en-US" sz="1200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74149" y="4137571"/>
              <a:ext cx="242831" cy="242831"/>
            </a:xfrm>
            <a:prstGeom prst="rect">
              <a:avLst/>
            </a:prstGeom>
          </p:spPr>
        </p:pic>
      </p:grpSp>
      <p:sp>
        <p:nvSpPr>
          <p:cNvPr id="28" name="TextBox 27"/>
          <p:cNvSpPr txBox="1"/>
          <p:nvPr/>
        </p:nvSpPr>
        <p:spPr>
          <a:xfrm>
            <a:off x="532631" y="1761066"/>
            <a:ext cx="23540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HydraHead</a:t>
            </a:r>
            <a:r>
              <a:rPr lang="en-US" dirty="0" smtClean="0"/>
              <a:t> requires </a:t>
            </a:r>
            <a:r>
              <a:rPr lang="en-US" b="1" dirty="0" err="1" smtClean="0"/>
              <a:t>ActiveFedora</a:t>
            </a:r>
            <a:r>
              <a:rPr lang="en-US" dirty="0" smtClean="0"/>
              <a:t> which in turn requires additional Hydra framework gems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799558" y="1989414"/>
            <a:ext cx="4102193" cy="2344020"/>
            <a:chOff x="2706918" y="2006256"/>
            <a:chExt cx="4102193" cy="2344020"/>
          </a:xfrm>
        </p:grpSpPr>
        <p:sp>
          <p:nvSpPr>
            <p:cNvPr id="30" name="Rectangle 29"/>
            <p:cNvSpPr/>
            <p:nvPr/>
          </p:nvSpPr>
          <p:spPr>
            <a:xfrm>
              <a:off x="2706918" y="2006256"/>
              <a:ext cx="4102193" cy="2344020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54000"/>
              </a:schemeClr>
            </a:solidFill>
            <a:ln w="19050">
              <a:solidFill>
                <a:schemeClr val="accent5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Bef>
                  <a:spcPts val="1500"/>
                </a:spcBef>
              </a:pPr>
              <a:endParaRPr lang="en-US" sz="2400" dirty="0" smtClean="0">
                <a:solidFill>
                  <a:schemeClr val="tx1"/>
                </a:solidFill>
              </a:endParaRPr>
            </a:p>
            <a:p>
              <a:pPr>
                <a:spcBef>
                  <a:spcPts val="1500"/>
                </a:spcBef>
              </a:pPr>
              <a:r>
                <a:rPr lang="en-US" sz="2400" dirty="0" err="1" smtClean="0">
                  <a:solidFill>
                    <a:schemeClr val="tx1"/>
                  </a:solidFill>
                </a:rPr>
                <a:t>HydraHead</a:t>
              </a:r>
              <a:endParaRPr lang="en-US" sz="2400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98594" y="2110507"/>
              <a:ext cx="242831" cy="242831"/>
            </a:xfrm>
            <a:prstGeom prst="rect">
              <a:avLst/>
            </a:prstGeom>
          </p:spPr>
        </p:pic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C38E-CD61-074D-A412-5CF5350B78B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481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OM Gem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594112" y="4617775"/>
            <a:ext cx="1637865" cy="862218"/>
          </a:xfrm>
          <a:prstGeom prst="rect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Solr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3063" y="1764675"/>
            <a:ext cx="9723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XML data</a:t>
            </a:r>
          </a:p>
        </p:txBody>
      </p:sp>
      <p:sp>
        <p:nvSpPr>
          <p:cNvPr id="6" name="Folded Corner 5"/>
          <p:cNvSpPr/>
          <p:nvPr/>
        </p:nvSpPr>
        <p:spPr>
          <a:xfrm>
            <a:off x="6946632" y="1481564"/>
            <a:ext cx="908243" cy="1092969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XML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65075" y="3855954"/>
            <a:ext cx="21403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Ruby access to Rest API</a:t>
            </a:r>
          </a:p>
        </p:txBody>
      </p:sp>
      <p:sp>
        <p:nvSpPr>
          <p:cNvPr id="17" name="Dodecagon 16"/>
          <p:cNvSpPr/>
          <p:nvPr/>
        </p:nvSpPr>
        <p:spPr>
          <a:xfrm>
            <a:off x="6594112" y="2605321"/>
            <a:ext cx="1645564" cy="939030"/>
          </a:xfrm>
          <a:prstGeom prst="dodecagon">
            <a:avLst/>
          </a:prstGeom>
          <a:gradFill>
            <a:gsLst>
              <a:gs pos="100000">
                <a:schemeClr val="accent4">
                  <a:lumMod val="60000"/>
                  <a:lumOff val="40000"/>
                </a:schemeClr>
              </a:gs>
              <a:gs pos="0">
                <a:schemeClr val="accent6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OM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0710" y="2958355"/>
            <a:ext cx="242831" cy="242831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6594112" y="3594078"/>
            <a:ext cx="1645564" cy="939030"/>
            <a:chOff x="437738" y="3726716"/>
            <a:chExt cx="1645564" cy="939030"/>
          </a:xfrm>
        </p:grpSpPr>
        <p:sp>
          <p:nvSpPr>
            <p:cNvPr id="16" name="Dodecagon 15"/>
            <p:cNvSpPr/>
            <p:nvPr/>
          </p:nvSpPr>
          <p:spPr>
            <a:xfrm>
              <a:off x="437738" y="3726716"/>
              <a:ext cx="1645564" cy="939030"/>
            </a:xfrm>
            <a:prstGeom prst="dodecagon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>
                  <a:solidFill>
                    <a:schemeClr val="tx1"/>
                  </a:solidFill>
                </a:rPr>
                <a:t>Solrizer</a:t>
              </a:r>
              <a:endParaRPr lang="en-US" sz="2000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9494" y="4119384"/>
              <a:ext cx="242831" cy="242831"/>
            </a:xfrm>
            <a:prstGeom prst="rect">
              <a:avLst/>
            </a:prstGeom>
          </p:spPr>
        </p:pic>
      </p:grpSp>
      <p:sp>
        <p:nvSpPr>
          <p:cNvPr id="18" name="TextBox 17"/>
          <p:cNvSpPr txBox="1"/>
          <p:nvPr/>
        </p:nvSpPr>
        <p:spPr>
          <a:xfrm>
            <a:off x="678996" y="2142747"/>
            <a:ext cx="407773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OM</a:t>
            </a:r>
            <a:r>
              <a:rPr lang="en-US" sz="2000" dirty="0" smtClean="0"/>
              <a:t> (Opinionated Metadata) eases translation between raw XML and ruby objects.  OM also provides a way to map the resulting ruby object data into </a:t>
            </a:r>
            <a:r>
              <a:rPr lang="en-US" sz="2000" dirty="0" err="1" smtClean="0"/>
              <a:t>Solr</a:t>
            </a:r>
            <a:r>
              <a:rPr lang="en-US" sz="20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C38E-CD61-074D-A412-5CF5350B78B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078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6687921" y="2762202"/>
            <a:ext cx="1710267" cy="638849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Models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682" y="65151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OM and </a:t>
            </a:r>
            <a:r>
              <a:rPr lang="en-US" dirty="0" err="1" smtClean="0"/>
              <a:t>ActiveFedora</a:t>
            </a:r>
            <a:r>
              <a:rPr lang="en-US" dirty="0" smtClean="0"/>
              <a:t> (Simplified)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82014" y="3907161"/>
            <a:ext cx="1637865" cy="862218"/>
          </a:xfrm>
          <a:prstGeom prst="rect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Solr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687922" y="1469879"/>
            <a:ext cx="1710266" cy="638849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Views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687921" y="2111807"/>
            <a:ext cx="1710267" cy="638849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Controllers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467918" y="2297534"/>
            <a:ext cx="38519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Fedora </a:t>
            </a:r>
            <a:r>
              <a:rPr lang="en-US" sz="1600" dirty="0" err="1" smtClean="0"/>
              <a:t>datastreams</a:t>
            </a:r>
            <a:r>
              <a:rPr lang="en-US" sz="1600" dirty="0" smtClean="0"/>
              <a:t> can have </a:t>
            </a:r>
            <a:r>
              <a:rPr lang="en-US" sz="1600" b="1" dirty="0" smtClean="0"/>
              <a:t>XML content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12712" y="2830387"/>
            <a:ext cx="33437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OM</a:t>
            </a:r>
            <a:r>
              <a:rPr lang="en-US" sz="2000" dirty="0" smtClean="0"/>
              <a:t> can be used to parse XML </a:t>
            </a:r>
            <a:r>
              <a:rPr lang="en-US" sz="2000" dirty="0" err="1" smtClean="0"/>
              <a:t>datastream</a:t>
            </a:r>
            <a:r>
              <a:rPr lang="en-US" sz="2000" dirty="0" smtClean="0"/>
              <a:t> content and map the content to </a:t>
            </a:r>
            <a:r>
              <a:rPr lang="en-US" sz="2000" dirty="0" err="1" smtClean="0"/>
              <a:t>Solr</a:t>
            </a:r>
            <a:r>
              <a:rPr lang="en-US" sz="2000" dirty="0" smtClean="0"/>
              <a:t>.  The </a:t>
            </a:r>
            <a:r>
              <a:rPr lang="en-US" sz="2000" b="1" dirty="0" smtClean="0"/>
              <a:t>OM</a:t>
            </a:r>
            <a:r>
              <a:rPr lang="en-US" sz="2000" dirty="0" smtClean="0"/>
              <a:t> mappings become part of the </a:t>
            </a:r>
            <a:r>
              <a:rPr lang="en-US" sz="2000" b="1" dirty="0" err="1" smtClean="0"/>
              <a:t>ActiveFedora</a:t>
            </a:r>
            <a:r>
              <a:rPr lang="en-US" sz="2000" dirty="0" smtClean="0"/>
              <a:t> data models.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042358" y="2923478"/>
            <a:ext cx="1645564" cy="939030"/>
            <a:chOff x="1949590" y="3535990"/>
            <a:chExt cx="1645564" cy="939030"/>
          </a:xfrm>
        </p:grpSpPr>
        <p:sp>
          <p:nvSpPr>
            <p:cNvPr id="24" name="Dodecagon 23"/>
            <p:cNvSpPr/>
            <p:nvPr/>
          </p:nvSpPr>
          <p:spPr>
            <a:xfrm>
              <a:off x="1949590" y="3535990"/>
              <a:ext cx="1645564" cy="939030"/>
            </a:xfrm>
            <a:prstGeom prst="dodecagon">
              <a:avLst/>
            </a:prstGeom>
            <a:gradFill>
              <a:gsLst>
                <a:gs pos="100000">
                  <a:schemeClr val="accent4">
                    <a:lumMod val="60000"/>
                    <a:lumOff val="40000"/>
                  </a:schemeClr>
                </a:gs>
                <a:gs pos="0">
                  <a:schemeClr val="accent6">
                    <a:tint val="50000"/>
                    <a:shade val="100000"/>
                    <a:satMod val="350000"/>
                  </a:schemeClr>
                </a:gs>
              </a:gsLst>
              <a:lin ang="0" scaled="0"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OM</a:t>
              </a:r>
            </a:p>
          </p:txBody>
        </p: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55093" y="3922125"/>
              <a:ext cx="242831" cy="242831"/>
            </a:xfrm>
            <a:prstGeom prst="rect">
              <a:avLst/>
            </a:prstGeom>
          </p:spPr>
        </p:pic>
      </p:grpSp>
      <p:grpSp>
        <p:nvGrpSpPr>
          <p:cNvPr id="4" name="Group 3"/>
          <p:cNvGrpSpPr/>
          <p:nvPr/>
        </p:nvGrpSpPr>
        <p:grpSpPr>
          <a:xfrm>
            <a:off x="6579364" y="3263094"/>
            <a:ext cx="1970376" cy="692668"/>
            <a:chOff x="4172600" y="2752438"/>
            <a:chExt cx="1970376" cy="692668"/>
          </a:xfrm>
        </p:grpSpPr>
        <p:sp>
          <p:nvSpPr>
            <p:cNvPr id="33" name="Dodecagon 32"/>
            <p:cNvSpPr/>
            <p:nvPr/>
          </p:nvSpPr>
          <p:spPr>
            <a:xfrm>
              <a:off x="4172600" y="2752438"/>
              <a:ext cx="1970376" cy="692668"/>
            </a:xfrm>
            <a:prstGeom prst="dodecagon">
              <a:avLst/>
            </a:prstGeom>
            <a:gradFill>
              <a:gsLst>
                <a:gs pos="73000">
                  <a:schemeClr val="accent3">
                    <a:lumMod val="60000"/>
                    <a:lumOff val="40000"/>
                  </a:schemeClr>
                </a:gs>
                <a:gs pos="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ActiveFedora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42021" y="2998503"/>
              <a:ext cx="242831" cy="242831"/>
            </a:xfrm>
            <a:prstGeom prst="rect">
              <a:avLst/>
            </a:prstGeom>
          </p:spPr>
        </p:pic>
      </p:grpSp>
      <p:sp>
        <p:nvSpPr>
          <p:cNvPr id="29" name="Folded Corner 28"/>
          <p:cNvSpPr/>
          <p:nvPr/>
        </p:nvSpPr>
        <p:spPr>
          <a:xfrm>
            <a:off x="6213717" y="2756337"/>
            <a:ext cx="948410" cy="796107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XML </a:t>
            </a:r>
          </a:p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datastream</a:t>
            </a:r>
            <a:r>
              <a:rPr lang="en-US" sz="1200" dirty="0" smtClean="0">
                <a:solidFill>
                  <a:schemeClr val="tx1"/>
                </a:solidFill>
              </a:rPr>
              <a:t> content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C38E-CD61-074D-A412-5CF5350B78B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39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5275477" y="3198730"/>
            <a:ext cx="1710267" cy="638849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Models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ActiveFedora</a:t>
            </a:r>
            <a:r>
              <a:rPr lang="en-US" dirty="0" smtClean="0"/>
              <a:t> Gem – part 2 (again)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5275477" y="1925010"/>
            <a:ext cx="1710266" cy="638849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Views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275476" y="2566938"/>
            <a:ext cx="1710267" cy="638849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Controllers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186253" y="3644577"/>
            <a:ext cx="1970376" cy="692668"/>
            <a:chOff x="5187806" y="3129649"/>
            <a:chExt cx="1970376" cy="692668"/>
          </a:xfrm>
        </p:grpSpPr>
        <p:sp>
          <p:nvSpPr>
            <p:cNvPr id="16" name="Dodecagon 15"/>
            <p:cNvSpPr/>
            <p:nvPr/>
          </p:nvSpPr>
          <p:spPr>
            <a:xfrm>
              <a:off x="5187806" y="3129649"/>
              <a:ext cx="1970376" cy="692668"/>
            </a:xfrm>
            <a:prstGeom prst="dodecagon">
              <a:avLst/>
            </a:prstGeom>
            <a:gradFill>
              <a:gsLst>
                <a:gs pos="73000">
                  <a:schemeClr val="accent3">
                    <a:lumMod val="60000"/>
                    <a:lumOff val="40000"/>
                  </a:schemeClr>
                </a:gs>
                <a:gs pos="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ActiveFedora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75477" y="3367594"/>
              <a:ext cx="242831" cy="242831"/>
            </a:xfrm>
            <a:prstGeom prst="rect">
              <a:avLst/>
            </a:prstGeom>
          </p:spPr>
        </p:pic>
      </p:grpSp>
      <p:sp>
        <p:nvSpPr>
          <p:cNvPr id="20" name="Rectangle 19"/>
          <p:cNvSpPr/>
          <p:nvPr/>
        </p:nvSpPr>
        <p:spPr>
          <a:xfrm>
            <a:off x="3154884" y="5031387"/>
            <a:ext cx="1637865" cy="862218"/>
          </a:xfrm>
          <a:prstGeom prst="rect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Solr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30610" y="4711264"/>
            <a:ext cx="1637865" cy="87231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Fedora</a:t>
            </a: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701912" y="4272584"/>
            <a:ext cx="1296748" cy="661816"/>
            <a:chOff x="4703465" y="3757656"/>
            <a:chExt cx="1296748" cy="661816"/>
          </a:xfrm>
        </p:grpSpPr>
        <p:sp>
          <p:nvSpPr>
            <p:cNvPr id="24" name="Dodecagon 23"/>
            <p:cNvSpPr/>
            <p:nvPr/>
          </p:nvSpPr>
          <p:spPr>
            <a:xfrm>
              <a:off x="4703465" y="3757656"/>
              <a:ext cx="1296748" cy="661816"/>
            </a:xfrm>
            <a:prstGeom prst="dodecagon">
              <a:avLst/>
            </a:prstGeom>
            <a:gradFill>
              <a:gsLst>
                <a:gs pos="0">
                  <a:schemeClr val="accent6">
                    <a:tint val="100000"/>
                    <a:shade val="100000"/>
                    <a:satMod val="130000"/>
                  </a:schemeClr>
                </a:gs>
                <a:gs pos="100000">
                  <a:schemeClr val="accent6">
                    <a:tint val="50000"/>
                    <a:shade val="100000"/>
                    <a:satMod val="350000"/>
                  </a:schemeClr>
                </a:gs>
                <a:gs pos="99000">
                  <a:schemeClr val="tx2">
                    <a:lumMod val="60000"/>
                    <a:lumOff val="40000"/>
                  </a:schemeClr>
                </a:gs>
              </a:gsLst>
              <a:lin ang="0" scaled="0"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Solrizer</a:t>
              </a:r>
              <a:r>
                <a:rPr lang="en-US" sz="1200" dirty="0" smtClean="0">
                  <a:solidFill>
                    <a:schemeClr val="tx1"/>
                  </a:solidFill>
                </a:rPr>
                <a:t>-Fedora</a:t>
              </a:r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94302" y="3964012"/>
              <a:ext cx="242831" cy="242831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/>
        </p:nvGrpSpPr>
        <p:grpSpPr>
          <a:xfrm>
            <a:off x="5998660" y="4303324"/>
            <a:ext cx="1245447" cy="407940"/>
            <a:chOff x="6000213" y="3788396"/>
            <a:chExt cx="1245447" cy="407940"/>
          </a:xfrm>
        </p:grpSpPr>
        <p:sp>
          <p:nvSpPr>
            <p:cNvPr id="23" name="Dodecagon 22"/>
            <p:cNvSpPr/>
            <p:nvPr/>
          </p:nvSpPr>
          <p:spPr>
            <a:xfrm>
              <a:off x="6000213" y="3788396"/>
              <a:ext cx="1245447" cy="407940"/>
            </a:xfrm>
            <a:prstGeom prst="dodecag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Rubydora</a:t>
              </a:r>
              <a:endParaRPr lang="en-US" sz="1200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62890" y="3884305"/>
              <a:ext cx="242831" cy="242831"/>
            </a:xfrm>
            <a:prstGeom prst="rect">
              <a:avLst/>
            </a:prstGeom>
          </p:spPr>
        </p:pic>
      </p:grpSp>
      <p:grpSp>
        <p:nvGrpSpPr>
          <p:cNvPr id="5" name="Group 4"/>
          <p:cNvGrpSpPr/>
          <p:nvPr/>
        </p:nvGrpSpPr>
        <p:grpSpPr>
          <a:xfrm>
            <a:off x="3632256" y="4623447"/>
            <a:ext cx="1245447" cy="407940"/>
            <a:chOff x="1286233" y="4039247"/>
            <a:chExt cx="1245447" cy="407940"/>
          </a:xfrm>
        </p:grpSpPr>
        <p:sp>
          <p:nvSpPr>
            <p:cNvPr id="22" name="Dodecagon 21"/>
            <p:cNvSpPr/>
            <p:nvPr/>
          </p:nvSpPr>
          <p:spPr>
            <a:xfrm>
              <a:off x="1286233" y="4039247"/>
              <a:ext cx="1245447" cy="407940"/>
            </a:xfrm>
            <a:prstGeom prst="dodecagon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Solrizer</a:t>
              </a:r>
              <a:endParaRPr lang="en-US" sz="1200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74149" y="4137571"/>
              <a:ext cx="242831" cy="242831"/>
            </a:xfrm>
            <a:prstGeom prst="rect">
              <a:avLst/>
            </a:prstGeom>
          </p:spPr>
        </p:pic>
      </p:grpSp>
      <p:sp>
        <p:nvSpPr>
          <p:cNvPr id="30" name="TextBox 29"/>
          <p:cNvSpPr txBox="1"/>
          <p:nvPr/>
        </p:nvSpPr>
        <p:spPr>
          <a:xfrm>
            <a:off x="884201" y="2456326"/>
            <a:ext cx="2493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 XML content, so no use of </a:t>
            </a:r>
            <a:r>
              <a:rPr lang="en-US" sz="2000" b="1" dirty="0" smtClean="0"/>
              <a:t>OM</a:t>
            </a:r>
            <a:r>
              <a:rPr lang="en-US" sz="2000" dirty="0" smtClean="0"/>
              <a:t> gem</a:t>
            </a:r>
            <a:endParaRPr lang="en-US" sz="2000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C38E-CD61-074D-A412-5CF5350B78B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9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682" y="65151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Hydra Backend Gems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742480" y="4532314"/>
            <a:ext cx="1637865" cy="862218"/>
          </a:xfrm>
          <a:prstGeom prst="rect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Solr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694607" y="4522222"/>
            <a:ext cx="1637865" cy="87231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Fedora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803879" y="1226736"/>
            <a:ext cx="1419321" cy="330968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Views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803879" y="1573098"/>
            <a:ext cx="1419321" cy="358681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Controllers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Folded Corner 28"/>
          <p:cNvSpPr/>
          <p:nvPr/>
        </p:nvSpPr>
        <p:spPr>
          <a:xfrm>
            <a:off x="4851495" y="2124093"/>
            <a:ext cx="703779" cy="530846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XML </a:t>
            </a:r>
          </a:p>
          <a:p>
            <a:pPr algn="ctr"/>
            <a:r>
              <a:rPr lang="en-US" sz="800" dirty="0" err="1" smtClean="0">
                <a:solidFill>
                  <a:schemeClr val="tx1"/>
                </a:solidFill>
              </a:rPr>
              <a:t>datastream</a:t>
            </a:r>
            <a:r>
              <a:rPr lang="en-US" sz="800" dirty="0" smtClean="0">
                <a:solidFill>
                  <a:schemeClr val="tx1"/>
                </a:solidFill>
              </a:rPr>
              <a:t> content</a:t>
            </a:r>
            <a:endParaRPr lang="en-US" sz="800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080641" y="2624151"/>
            <a:ext cx="1266039" cy="654366"/>
            <a:chOff x="2666203" y="3294954"/>
            <a:chExt cx="1266039" cy="654366"/>
          </a:xfrm>
        </p:grpSpPr>
        <p:sp>
          <p:nvSpPr>
            <p:cNvPr id="24" name="Dodecagon 23"/>
            <p:cNvSpPr/>
            <p:nvPr/>
          </p:nvSpPr>
          <p:spPr>
            <a:xfrm>
              <a:off x="2666203" y="3294954"/>
              <a:ext cx="1266039" cy="654366"/>
            </a:xfrm>
            <a:prstGeom prst="dodecagon">
              <a:avLst/>
            </a:prstGeom>
            <a:gradFill>
              <a:gsLst>
                <a:gs pos="100000">
                  <a:schemeClr val="accent4">
                    <a:lumMod val="60000"/>
                    <a:lumOff val="40000"/>
                  </a:schemeClr>
                </a:gs>
                <a:gs pos="0">
                  <a:schemeClr val="accent6">
                    <a:tint val="50000"/>
                    <a:shade val="100000"/>
                    <a:satMod val="350000"/>
                  </a:schemeClr>
                </a:gs>
              </a:gsLst>
              <a:lin ang="0" scaled="0"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OM</a:t>
              </a:r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40437" y="3469981"/>
              <a:ext cx="242831" cy="242831"/>
            </a:xfrm>
            <a:prstGeom prst="rect">
              <a:avLst/>
            </a:prstGeom>
          </p:spPr>
        </p:pic>
      </p:grpSp>
      <p:grpSp>
        <p:nvGrpSpPr>
          <p:cNvPr id="12" name="Group 11"/>
          <p:cNvGrpSpPr/>
          <p:nvPr/>
        </p:nvGrpSpPr>
        <p:grpSpPr>
          <a:xfrm>
            <a:off x="3816980" y="3909776"/>
            <a:ext cx="1446190" cy="597051"/>
            <a:chOff x="2771749" y="3753148"/>
            <a:chExt cx="1446190" cy="597051"/>
          </a:xfrm>
        </p:grpSpPr>
        <p:sp>
          <p:nvSpPr>
            <p:cNvPr id="17" name="Dodecagon 16"/>
            <p:cNvSpPr/>
            <p:nvPr/>
          </p:nvSpPr>
          <p:spPr>
            <a:xfrm>
              <a:off x="2771749" y="3753148"/>
              <a:ext cx="1446190" cy="597051"/>
            </a:xfrm>
            <a:prstGeom prst="dodecagon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Solrizer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23367" y="3954843"/>
              <a:ext cx="242831" cy="242831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4698868" y="3142130"/>
            <a:ext cx="1667926" cy="918279"/>
            <a:chOff x="5021498" y="3023980"/>
            <a:chExt cx="1667926" cy="918279"/>
          </a:xfrm>
        </p:grpSpPr>
        <p:sp>
          <p:nvSpPr>
            <p:cNvPr id="20" name="Dodecagon 19"/>
            <p:cNvSpPr/>
            <p:nvPr/>
          </p:nvSpPr>
          <p:spPr>
            <a:xfrm>
              <a:off x="5021498" y="3023980"/>
              <a:ext cx="1667926" cy="918279"/>
            </a:xfrm>
            <a:prstGeom prst="dodecagon">
              <a:avLst/>
            </a:prstGeom>
            <a:gradFill>
              <a:gsLst>
                <a:gs pos="0">
                  <a:schemeClr val="accent6">
                    <a:tint val="100000"/>
                    <a:shade val="100000"/>
                    <a:satMod val="130000"/>
                  </a:schemeClr>
                </a:gs>
                <a:gs pos="100000">
                  <a:schemeClr val="accent6">
                    <a:tint val="50000"/>
                    <a:shade val="100000"/>
                    <a:satMod val="350000"/>
                  </a:schemeClr>
                </a:gs>
                <a:gs pos="99000">
                  <a:schemeClr val="tx2">
                    <a:lumMod val="60000"/>
                    <a:lumOff val="40000"/>
                  </a:schemeClr>
                </a:gs>
              </a:gsLst>
              <a:lin ang="0" scaled="0"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Solrizer</a:t>
              </a:r>
              <a:r>
                <a:rPr lang="en-US" dirty="0" smtClean="0">
                  <a:solidFill>
                    <a:schemeClr val="tx1"/>
                  </a:solidFill>
                </a:rPr>
                <a:t>-Fedora</a:t>
              </a:r>
            </a:p>
          </p:txBody>
        </p: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04638" y="3383640"/>
              <a:ext cx="242831" cy="242831"/>
            </a:xfrm>
            <a:prstGeom prst="rect">
              <a:avLst/>
            </a:prstGeom>
          </p:spPr>
        </p:pic>
      </p:grpSp>
      <p:grpSp>
        <p:nvGrpSpPr>
          <p:cNvPr id="9" name="Group 8"/>
          <p:cNvGrpSpPr/>
          <p:nvPr/>
        </p:nvGrpSpPr>
        <p:grpSpPr>
          <a:xfrm>
            <a:off x="5475228" y="2304171"/>
            <a:ext cx="1970376" cy="924537"/>
            <a:chOff x="4941452" y="2123293"/>
            <a:chExt cx="1970376" cy="924537"/>
          </a:xfrm>
        </p:grpSpPr>
        <p:sp>
          <p:nvSpPr>
            <p:cNvPr id="22" name="Dodecagon 21"/>
            <p:cNvSpPr/>
            <p:nvPr/>
          </p:nvSpPr>
          <p:spPr>
            <a:xfrm>
              <a:off x="4941452" y="2123293"/>
              <a:ext cx="1970376" cy="924537"/>
            </a:xfrm>
            <a:prstGeom prst="dodecagon">
              <a:avLst/>
            </a:prstGeom>
            <a:gradFill>
              <a:gsLst>
                <a:gs pos="73000">
                  <a:schemeClr val="accent3">
                    <a:lumMod val="60000"/>
                    <a:lumOff val="40000"/>
                  </a:schemeClr>
                </a:gs>
                <a:gs pos="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ActiveFedora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21498" y="2475121"/>
              <a:ext cx="242831" cy="242831"/>
            </a:xfrm>
            <a:prstGeom prst="rect">
              <a:avLst/>
            </a:prstGeom>
          </p:spPr>
        </p:pic>
      </p:grpSp>
      <p:grpSp>
        <p:nvGrpSpPr>
          <p:cNvPr id="10" name="Group 9"/>
          <p:cNvGrpSpPr/>
          <p:nvPr/>
        </p:nvGrpSpPr>
        <p:grpSpPr>
          <a:xfrm>
            <a:off x="5842020" y="3925171"/>
            <a:ext cx="1381180" cy="566263"/>
            <a:chOff x="4749050" y="3743056"/>
            <a:chExt cx="1381180" cy="566263"/>
          </a:xfrm>
        </p:grpSpPr>
        <p:sp>
          <p:nvSpPr>
            <p:cNvPr id="18" name="Dodecagon 17"/>
            <p:cNvSpPr/>
            <p:nvPr/>
          </p:nvSpPr>
          <p:spPr>
            <a:xfrm>
              <a:off x="4749050" y="3743056"/>
              <a:ext cx="1381180" cy="566263"/>
            </a:xfrm>
            <a:prstGeom prst="dodecag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tx1"/>
                  </a:solidFill>
                </a:rPr>
                <a:t>Rubydora</a:t>
              </a: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87535" y="3920244"/>
              <a:ext cx="242831" cy="242831"/>
            </a:xfrm>
            <a:prstGeom prst="rect">
              <a:avLst/>
            </a:prstGeom>
          </p:spPr>
        </p:pic>
      </p:grpSp>
      <p:sp>
        <p:nvSpPr>
          <p:cNvPr id="34" name="TextBox 33"/>
          <p:cNvSpPr txBox="1"/>
          <p:nvPr/>
        </p:nvSpPr>
        <p:spPr>
          <a:xfrm>
            <a:off x="1070065" y="1736149"/>
            <a:ext cx="26724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Updates to Fedora content must be reflected in both </a:t>
            </a:r>
            <a:r>
              <a:rPr lang="en-US" sz="2400" dirty="0" err="1" smtClean="0"/>
              <a:t>Solr</a:t>
            </a:r>
            <a:r>
              <a:rPr lang="en-US" sz="2400" dirty="0" smtClean="0"/>
              <a:t> and Fedora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5803879" y="1949839"/>
            <a:ext cx="1419321" cy="358681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Models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C38E-CD61-074D-A412-5CF5350B78B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704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25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High Level (Rough Conceptual)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17004" y="3573573"/>
            <a:ext cx="1637865" cy="862218"/>
          </a:xfrm>
          <a:prstGeom prst="rect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Solr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07341" y="1557401"/>
            <a:ext cx="3052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Create, Update, Delete</a:t>
            </a: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62823" y="3757171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(any) </a:t>
            </a:r>
            <a:r>
              <a:rPr lang="en-US" dirty="0" err="1" smtClean="0"/>
              <a:t>Solr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354869" y="3999636"/>
            <a:ext cx="1637865" cy="87231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Fedora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45134" y="4257352"/>
            <a:ext cx="1575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Object Storage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37071" y="3584122"/>
            <a:ext cx="2793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Solr</a:t>
            </a:r>
            <a:r>
              <a:rPr lang="en-US" dirty="0" smtClean="0"/>
              <a:t> Index of Stored Objects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181599" y="3535088"/>
            <a:ext cx="8757013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27841" y="2110007"/>
            <a:ext cx="2093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UI Layer:</a:t>
            </a:r>
          </a:p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Ruby on Rails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7114" y="4665169"/>
            <a:ext cx="2093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Back End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370264" y="1756708"/>
            <a:ext cx="0" cy="177838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527835" y="3125972"/>
            <a:ext cx="2852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Blacklight</a:t>
            </a:r>
            <a:r>
              <a:rPr lang="en-US" dirty="0" smtClean="0"/>
              <a:t> for Stored Objects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256102" y="1557401"/>
            <a:ext cx="814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Read</a:t>
            </a: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5" name="Dodecagon 34"/>
          <p:cNvSpPr/>
          <p:nvPr/>
        </p:nvSpPr>
        <p:spPr>
          <a:xfrm>
            <a:off x="2421417" y="2579365"/>
            <a:ext cx="1948847" cy="939030"/>
          </a:xfrm>
          <a:prstGeom prst="dodec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Blacklight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36" name="Dodecagon 35"/>
          <p:cNvSpPr/>
          <p:nvPr/>
        </p:nvSpPr>
        <p:spPr>
          <a:xfrm>
            <a:off x="4327136" y="2271967"/>
            <a:ext cx="1948847" cy="939030"/>
          </a:xfrm>
          <a:prstGeom prst="dodecag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Hydra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1139" y="2700780"/>
            <a:ext cx="242831" cy="24283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9903" y="2457949"/>
            <a:ext cx="242831" cy="24283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C38E-CD61-074D-A412-5CF5350B78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47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4853328" y="3593738"/>
            <a:ext cx="1682557" cy="439840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SQL database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3424000" y="3219434"/>
            <a:ext cx="3111885" cy="358681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Models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682" y="65151"/>
            <a:ext cx="8229600" cy="1143000"/>
          </a:xfrm>
        </p:spPr>
        <p:txBody>
          <a:bodyPr/>
          <a:lstStyle/>
          <a:p>
            <a:pPr algn="l"/>
            <a:r>
              <a:rPr lang="en-US" dirty="0" err="1" smtClean="0"/>
              <a:t>HydraHead</a:t>
            </a:r>
            <a:r>
              <a:rPr lang="en-US" dirty="0" smtClean="0"/>
              <a:t> Gem – part 5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177415" y="4380262"/>
            <a:ext cx="1637865" cy="862218"/>
          </a:xfrm>
          <a:prstGeom prst="rect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Solr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839854" y="5428410"/>
            <a:ext cx="1637865" cy="87231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Fedora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350842" y="2486986"/>
            <a:ext cx="5017605" cy="330968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Views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350842" y="2833348"/>
            <a:ext cx="5017606" cy="358681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Controllers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830674" y="4794163"/>
            <a:ext cx="1446190" cy="597051"/>
            <a:chOff x="2771749" y="3753148"/>
            <a:chExt cx="1446190" cy="597051"/>
          </a:xfrm>
        </p:grpSpPr>
        <p:sp>
          <p:nvSpPr>
            <p:cNvPr id="17" name="Dodecagon 16"/>
            <p:cNvSpPr/>
            <p:nvPr/>
          </p:nvSpPr>
          <p:spPr>
            <a:xfrm>
              <a:off x="2771749" y="3753148"/>
              <a:ext cx="1446190" cy="597051"/>
            </a:xfrm>
            <a:prstGeom prst="dodecagon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Solrizer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23367" y="3954843"/>
              <a:ext cx="242831" cy="242831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5844115" y="4048318"/>
            <a:ext cx="1667926" cy="918279"/>
            <a:chOff x="5021498" y="3023980"/>
            <a:chExt cx="1667926" cy="918279"/>
          </a:xfrm>
        </p:grpSpPr>
        <p:sp>
          <p:nvSpPr>
            <p:cNvPr id="20" name="Dodecagon 19"/>
            <p:cNvSpPr/>
            <p:nvPr/>
          </p:nvSpPr>
          <p:spPr>
            <a:xfrm>
              <a:off x="5021498" y="3023980"/>
              <a:ext cx="1667926" cy="918279"/>
            </a:xfrm>
            <a:prstGeom prst="dodecagon">
              <a:avLst/>
            </a:prstGeom>
            <a:gradFill>
              <a:gsLst>
                <a:gs pos="0">
                  <a:schemeClr val="accent6">
                    <a:tint val="100000"/>
                    <a:shade val="100000"/>
                    <a:satMod val="130000"/>
                  </a:schemeClr>
                </a:gs>
                <a:gs pos="100000">
                  <a:schemeClr val="accent6">
                    <a:tint val="50000"/>
                    <a:shade val="100000"/>
                    <a:satMod val="350000"/>
                  </a:schemeClr>
                </a:gs>
                <a:gs pos="99000">
                  <a:schemeClr val="tx2">
                    <a:lumMod val="60000"/>
                    <a:lumOff val="40000"/>
                  </a:schemeClr>
                </a:gs>
              </a:gsLst>
              <a:lin ang="0" scaled="0"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Solrizer</a:t>
              </a:r>
              <a:r>
                <a:rPr lang="en-US" dirty="0" smtClean="0">
                  <a:solidFill>
                    <a:schemeClr val="tx1"/>
                  </a:solidFill>
                </a:rPr>
                <a:t>-Fedora</a:t>
              </a:r>
            </a:p>
          </p:txBody>
        </p: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04638" y="3383640"/>
              <a:ext cx="242831" cy="242831"/>
            </a:xfrm>
            <a:prstGeom prst="rect">
              <a:avLst/>
            </a:prstGeom>
          </p:spPr>
        </p:pic>
      </p:grpSp>
      <p:grpSp>
        <p:nvGrpSpPr>
          <p:cNvPr id="9" name="Group 8"/>
          <p:cNvGrpSpPr/>
          <p:nvPr/>
        </p:nvGrpSpPr>
        <p:grpSpPr>
          <a:xfrm>
            <a:off x="6620475" y="3210359"/>
            <a:ext cx="1970376" cy="924537"/>
            <a:chOff x="4941452" y="2123293"/>
            <a:chExt cx="1970376" cy="924537"/>
          </a:xfrm>
        </p:grpSpPr>
        <p:sp>
          <p:nvSpPr>
            <p:cNvPr id="22" name="Dodecagon 21"/>
            <p:cNvSpPr/>
            <p:nvPr/>
          </p:nvSpPr>
          <p:spPr>
            <a:xfrm>
              <a:off x="4941452" y="2123293"/>
              <a:ext cx="1970376" cy="924537"/>
            </a:xfrm>
            <a:prstGeom prst="dodecagon">
              <a:avLst/>
            </a:prstGeom>
            <a:gradFill>
              <a:gsLst>
                <a:gs pos="73000">
                  <a:schemeClr val="accent3">
                    <a:lumMod val="60000"/>
                    <a:lumOff val="40000"/>
                  </a:schemeClr>
                </a:gs>
                <a:gs pos="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ActiveFedora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21498" y="2475121"/>
              <a:ext cx="242831" cy="242831"/>
            </a:xfrm>
            <a:prstGeom prst="rect">
              <a:avLst/>
            </a:prstGeom>
          </p:spPr>
        </p:pic>
      </p:grpSp>
      <p:grpSp>
        <p:nvGrpSpPr>
          <p:cNvPr id="10" name="Group 9"/>
          <p:cNvGrpSpPr/>
          <p:nvPr/>
        </p:nvGrpSpPr>
        <p:grpSpPr>
          <a:xfrm>
            <a:off x="6987267" y="4831359"/>
            <a:ext cx="1381180" cy="566263"/>
            <a:chOff x="4749050" y="3743056"/>
            <a:chExt cx="1381180" cy="566263"/>
          </a:xfrm>
        </p:grpSpPr>
        <p:sp>
          <p:nvSpPr>
            <p:cNvPr id="18" name="Dodecagon 17"/>
            <p:cNvSpPr/>
            <p:nvPr/>
          </p:nvSpPr>
          <p:spPr>
            <a:xfrm>
              <a:off x="4749050" y="3743056"/>
              <a:ext cx="1381180" cy="566263"/>
            </a:xfrm>
            <a:prstGeom prst="dodecag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tx1"/>
                  </a:solidFill>
                </a:rPr>
                <a:t>Rubydora</a:t>
              </a: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87535" y="3920244"/>
              <a:ext cx="242831" cy="242831"/>
            </a:xfrm>
            <a:prstGeom prst="rect">
              <a:avLst/>
            </a:prstGeom>
          </p:spPr>
        </p:pic>
      </p:grpSp>
      <p:grpSp>
        <p:nvGrpSpPr>
          <p:cNvPr id="28" name="Group 27"/>
          <p:cNvGrpSpPr/>
          <p:nvPr/>
        </p:nvGrpSpPr>
        <p:grpSpPr>
          <a:xfrm>
            <a:off x="3174552" y="2500149"/>
            <a:ext cx="1637865" cy="1880113"/>
            <a:chOff x="3565143" y="2617314"/>
            <a:chExt cx="1637865" cy="1880113"/>
          </a:xfrm>
        </p:grpSpPr>
        <p:sp>
          <p:nvSpPr>
            <p:cNvPr id="29" name="Rectangle 28"/>
            <p:cNvSpPr/>
            <p:nvPr/>
          </p:nvSpPr>
          <p:spPr>
            <a:xfrm>
              <a:off x="3565143" y="2617314"/>
              <a:ext cx="1637865" cy="1880113"/>
            </a:xfrm>
            <a:prstGeom prst="rect">
              <a:avLst/>
            </a:prstGeom>
            <a:solidFill>
              <a:schemeClr val="accent4">
                <a:lumMod val="60000"/>
                <a:lumOff val="40000"/>
                <a:alpha val="54000"/>
              </a:schemeClr>
            </a:solidFill>
            <a:ln w="19050">
              <a:solidFill>
                <a:schemeClr val="accent4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err="1" smtClean="0">
                  <a:solidFill>
                    <a:schemeClr val="tx1"/>
                  </a:solidFill>
                </a:rPr>
                <a:t>Blacklight</a:t>
              </a:r>
              <a:endParaRPr lang="en-US" sz="2400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14713" y="2657794"/>
              <a:ext cx="242831" cy="242831"/>
            </a:xfrm>
            <a:prstGeom prst="rect">
              <a:avLst/>
            </a:prstGeom>
          </p:spPr>
        </p:pic>
      </p:grpSp>
      <p:grpSp>
        <p:nvGrpSpPr>
          <p:cNvPr id="39" name="Group 38"/>
          <p:cNvGrpSpPr/>
          <p:nvPr/>
        </p:nvGrpSpPr>
        <p:grpSpPr>
          <a:xfrm>
            <a:off x="3424001" y="1927160"/>
            <a:ext cx="4944448" cy="2439939"/>
            <a:chOff x="4094787" y="2039697"/>
            <a:chExt cx="5289579" cy="2439939"/>
          </a:xfrm>
        </p:grpSpPr>
        <p:sp>
          <p:nvSpPr>
            <p:cNvPr id="40" name="Rectangle 39"/>
            <p:cNvSpPr/>
            <p:nvPr/>
          </p:nvSpPr>
          <p:spPr>
            <a:xfrm>
              <a:off x="4094787" y="2039697"/>
              <a:ext cx="5289579" cy="2439939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35000"/>
              </a:schemeClr>
            </a:solidFill>
            <a:ln w="19050">
              <a:solidFill>
                <a:schemeClr val="accent5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1500"/>
                </a:spcBef>
              </a:pPr>
              <a:r>
                <a:rPr lang="en-US" sz="2400" dirty="0" err="1" smtClean="0">
                  <a:solidFill>
                    <a:schemeClr val="tx1"/>
                  </a:solidFill>
                </a:rPr>
                <a:t>HydraHead</a:t>
              </a:r>
              <a:endParaRPr lang="en-US" sz="2400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40969" y="2107133"/>
              <a:ext cx="242831" cy="242831"/>
            </a:xfrm>
            <a:prstGeom prst="rect">
              <a:avLst/>
            </a:prstGeom>
          </p:spPr>
        </p:pic>
      </p:grpSp>
      <p:sp>
        <p:nvSpPr>
          <p:cNvPr id="44" name="TextBox 43"/>
          <p:cNvSpPr txBox="1"/>
          <p:nvPr/>
        </p:nvSpPr>
        <p:spPr>
          <a:xfrm>
            <a:off x="564958" y="1208151"/>
            <a:ext cx="243685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HydraHead</a:t>
            </a:r>
            <a:r>
              <a:rPr lang="en-US" dirty="0" smtClean="0"/>
              <a:t> is a Ruby-on-Rails gem that utilizes the </a:t>
            </a:r>
            <a:r>
              <a:rPr lang="en-US" b="1" dirty="0" err="1" smtClean="0"/>
              <a:t>Blacklight</a:t>
            </a:r>
            <a:r>
              <a:rPr lang="en-US" dirty="0" smtClean="0"/>
              <a:t> gem to read and display </a:t>
            </a:r>
            <a:r>
              <a:rPr lang="en-US" dirty="0" err="1" smtClean="0"/>
              <a:t>Solr</a:t>
            </a:r>
            <a:r>
              <a:rPr lang="en-US" dirty="0" smtClean="0"/>
              <a:t> documents, the </a:t>
            </a:r>
            <a:r>
              <a:rPr lang="en-US" b="1" dirty="0" err="1" smtClean="0"/>
              <a:t>ActiveFedora</a:t>
            </a:r>
            <a:r>
              <a:rPr lang="en-US" dirty="0" smtClean="0"/>
              <a:t>  gem to express Fedora objects in Ruby, the </a:t>
            </a:r>
            <a:r>
              <a:rPr lang="en-US" b="1" dirty="0" err="1" smtClean="0"/>
              <a:t>Solrizer</a:t>
            </a:r>
            <a:r>
              <a:rPr lang="en-US" b="1" dirty="0" smtClean="0"/>
              <a:t>-Fedora </a:t>
            </a:r>
            <a:r>
              <a:rPr lang="en-US" dirty="0" smtClean="0"/>
              <a:t>gem for ease of syncing Fedora and </a:t>
            </a:r>
            <a:r>
              <a:rPr lang="en-US" dirty="0" err="1" smtClean="0"/>
              <a:t>Solr</a:t>
            </a:r>
            <a:r>
              <a:rPr lang="en-US" dirty="0" smtClean="0"/>
              <a:t>, and other gems and their dependencies as needed.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C38E-CD61-074D-A412-5CF5350B78B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4418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5932222" y="4128871"/>
            <a:ext cx="1381180" cy="566263"/>
            <a:chOff x="4749050" y="3796935"/>
            <a:chExt cx="1381180" cy="566263"/>
          </a:xfrm>
        </p:grpSpPr>
        <p:sp>
          <p:nvSpPr>
            <p:cNvPr id="18" name="Dodecagon 17"/>
            <p:cNvSpPr/>
            <p:nvPr/>
          </p:nvSpPr>
          <p:spPr>
            <a:xfrm>
              <a:off x="4749050" y="3796935"/>
              <a:ext cx="1381180" cy="566263"/>
            </a:xfrm>
            <a:prstGeom prst="dodecag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tx1"/>
                  </a:solidFill>
                </a:rPr>
                <a:t>Rubydora</a:t>
              </a: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87535" y="3981820"/>
              <a:ext cx="242831" cy="242831"/>
            </a:xfrm>
            <a:prstGeom prst="rect">
              <a:avLst/>
            </a:prstGeom>
          </p:spPr>
        </p:pic>
      </p:grpSp>
      <p:sp>
        <p:nvSpPr>
          <p:cNvPr id="46" name="Rectangle 45"/>
          <p:cNvSpPr/>
          <p:nvPr/>
        </p:nvSpPr>
        <p:spPr>
          <a:xfrm>
            <a:off x="1013572" y="3340110"/>
            <a:ext cx="1682557" cy="40905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67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67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Your SQL database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2316247" y="2970071"/>
            <a:ext cx="4990630" cy="358681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Models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16549" y="4142609"/>
            <a:ext cx="1637865" cy="862218"/>
          </a:xfrm>
          <a:prstGeom prst="rect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Your </a:t>
            </a:r>
            <a:r>
              <a:rPr lang="en-US" sz="2800" dirty="0" err="1" smtClean="0">
                <a:solidFill>
                  <a:schemeClr val="tx1"/>
                </a:solidFill>
              </a:rPr>
              <a:t>Solr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289271" y="2253017"/>
            <a:ext cx="5017605" cy="330968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Views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289271" y="2599379"/>
            <a:ext cx="5017606" cy="358681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Controllers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410841" y="4128871"/>
            <a:ext cx="1446190" cy="597051"/>
            <a:chOff x="2771749" y="3753148"/>
            <a:chExt cx="1446190" cy="597051"/>
          </a:xfrm>
        </p:grpSpPr>
        <p:sp>
          <p:nvSpPr>
            <p:cNvPr id="17" name="Dodecagon 16"/>
            <p:cNvSpPr/>
            <p:nvPr/>
          </p:nvSpPr>
          <p:spPr>
            <a:xfrm>
              <a:off x="2771749" y="3753148"/>
              <a:ext cx="1446190" cy="597051"/>
            </a:xfrm>
            <a:prstGeom prst="dodecagon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Solrizer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23367" y="3954843"/>
              <a:ext cx="242831" cy="242831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4531060" y="3957700"/>
            <a:ext cx="1667926" cy="918279"/>
            <a:chOff x="5021498" y="3023980"/>
            <a:chExt cx="1667926" cy="918279"/>
          </a:xfrm>
        </p:grpSpPr>
        <p:sp>
          <p:nvSpPr>
            <p:cNvPr id="20" name="Dodecagon 19"/>
            <p:cNvSpPr/>
            <p:nvPr/>
          </p:nvSpPr>
          <p:spPr>
            <a:xfrm>
              <a:off x="5021498" y="3023980"/>
              <a:ext cx="1667926" cy="918279"/>
            </a:xfrm>
            <a:prstGeom prst="dodecagon">
              <a:avLst/>
            </a:prstGeom>
            <a:gradFill>
              <a:gsLst>
                <a:gs pos="0">
                  <a:schemeClr val="accent6">
                    <a:tint val="100000"/>
                    <a:shade val="100000"/>
                    <a:satMod val="130000"/>
                  </a:schemeClr>
                </a:gs>
                <a:gs pos="100000">
                  <a:schemeClr val="accent6">
                    <a:tint val="50000"/>
                    <a:shade val="100000"/>
                    <a:satMod val="350000"/>
                  </a:schemeClr>
                </a:gs>
                <a:gs pos="99000">
                  <a:schemeClr val="tx2">
                    <a:lumMod val="60000"/>
                    <a:lumOff val="40000"/>
                  </a:schemeClr>
                </a:gs>
              </a:gsLst>
              <a:lin ang="0" scaled="0"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Solrizer</a:t>
              </a:r>
              <a:r>
                <a:rPr lang="en-US" dirty="0" smtClean="0">
                  <a:solidFill>
                    <a:schemeClr val="tx1"/>
                  </a:solidFill>
                </a:rPr>
                <a:t>-Fedora</a:t>
              </a:r>
            </a:p>
          </p:txBody>
        </p: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04638" y="3383640"/>
              <a:ext cx="242831" cy="242831"/>
            </a:xfrm>
            <a:prstGeom prst="rect">
              <a:avLst/>
            </a:prstGeom>
          </p:spPr>
        </p:pic>
      </p:grpSp>
      <p:grpSp>
        <p:nvGrpSpPr>
          <p:cNvPr id="9" name="Group 8"/>
          <p:cNvGrpSpPr/>
          <p:nvPr/>
        </p:nvGrpSpPr>
        <p:grpSpPr>
          <a:xfrm>
            <a:off x="5468863" y="3344146"/>
            <a:ext cx="1970376" cy="924537"/>
            <a:chOff x="4941452" y="2123293"/>
            <a:chExt cx="1970376" cy="924537"/>
          </a:xfrm>
        </p:grpSpPr>
        <p:sp>
          <p:nvSpPr>
            <p:cNvPr id="22" name="Dodecagon 21"/>
            <p:cNvSpPr/>
            <p:nvPr/>
          </p:nvSpPr>
          <p:spPr>
            <a:xfrm>
              <a:off x="4941452" y="2123293"/>
              <a:ext cx="1970376" cy="924537"/>
            </a:xfrm>
            <a:prstGeom prst="dodecagon">
              <a:avLst/>
            </a:prstGeom>
            <a:gradFill>
              <a:gsLst>
                <a:gs pos="73000">
                  <a:schemeClr val="accent3">
                    <a:lumMod val="60000"/>
                    <a:lumOff val="40000"/>
                  </a:schemeClr>
                </a:gs>
                <a:gs pos="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ActiveFedora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21498" y="2475121"/>
              <a:ext cx="242831" cy="242831"/>
            </a:xfrm>
            <a:prstGeom prst="rect">
              <a:avLst/>
            </a:prstGeom>
          </p:spPr>
        </p:pic>
      </p:grp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457200" y="-245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Your Hydra Head/Application – part 2</a:t>
            </a:r>
            <a:endParaRPr lang="en-US" dirty="0"/>
          </a:p>
        </p:txBody>
      </p:sp>
      <p:sp>
        <p:nvSpPr>
          <p:cNvPr id="34" name="Can 33"/>
          <p:cNvSpPr/>
          <p:nvPr/>
        </p:nvSpPr>
        <p:spPr>
          <a:xfrm>
            <a:off x="5614710" y="5330841"/>
            <a:ext cx="2039697" cy="1039091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6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6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Your Data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801374" y="4710528"/>
            <a:ext cx="1637865" cy="87231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Your Fedora</a:t>
            </a: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2121304" y="2250260"/>
            <a:ext cx="1637865" cy="1880113"/>
            <a:chOff x="3565143" y="2617314"/>
            <a:chExt cx="1637865" cy="1880113"/>
          </a:xfrm>
        </p:grpSpPr>
        <p:sp>
          <p:nvSpPr>
            <p:cNvPr id="44" name="Rectangle 43"/>
            <p:cNvSpPr/>
            <p:nvPr/>
          </p:nvSpPr>
          <p:spPr>
            <a:xfrm>
              <a:off x="3565143" y="2617314"/>
              <a:ext cx="1637865" cy="1880113"/>
            </a:xfrm>
            <a:prstGeom prst="rect">
              <a:avLst/>
            </a:prstGeom>
            <a:solidFill>
              <a:schemeClr val="accent4">
                <a:lumMod val="60000"/>
                <a:lumOff val="40000"/>
                <a:alpha val="54000"/>
              </a:schemeClr>
            </a:solidFill>
            <a:ln w="19050">
              <a:solidFill>
                <a:schemeClr val="accent4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err="1" smtClean="0">
                  <a:solidFill>
                    <a:schemeClr val="tx1"/>
                  </a:solidFill>
                </a:rPr>
                <a:t>Blacklight</a:t>
              </a:r>
              <a:endParaRPr lang="en-US" sz="2400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14713" y="2657794"/>
              <a:ext cx="242831" cy="242831"/>
            </a:xfrm>
            <a:prstGeom prst="rect">
              <a:avLst/>
            </a:prstGeom>
          </p:spPr>
        </p:pic>
      </p:grpSp>
      <p:grpSp>
        <p:nvGrpSpPr>
          <p:cNvPr id="39" name="Group 38"/>
          <p:cNvGrpSpPr/>
          <p:nvPr/>
        </p:nvGrpSpPr>
        <p:grpSpPr>
          <a:xfrm>
            <a:off x="2401338" y="1682737"/>
            <a:ext cx="4510541" cy="2439939"/>
            <a:chOff x="4094787" y="2039697"/>
            <a:chExt cx="5289579" cy="2439939"/>
          </a:xfrm>
        </p:grpSpPr>
        <p:sp>
          <p:nvSpPr>
            <p:cNvPr id="40" name="Rectangle 39"/>
            <p:cNvSpPr/>
            <p:nvPr/>
          </p:nvSpPr>
          <p:spPr>
            <a:xfrm>
              <a:off x="4094787" y="2039697"/>
              <a:ext cx="5289579" cy="2439939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35000"/>
              </a:schemeClr>
            </a:solidFill>
            <a:ln w="19050">
              <a:solidFill>
                <a:schemeClr val="accent5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1500"/>
                </a:spcBef>
              </a:pPr>
              <a:r>
                <a:rPr lang="en-US" sz="2400" dirty="0" err="1" smtClean="0">
                  <a:solidFill>
                    <a:schemeClr val="tx1"/>
                  </a:solidFill>
                </a:rPr>
                <a:t>HydraHead</a:t>
              </a:r>
              <a:endParaRPr lang="en-US" sz="2400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40969" y="2107133"/>
              <a:ext cx="242831" cy="242831"/>
            </a:xfrm>
            <a:prstGeom prst="rect">
              <a:avLst/>
            </a:prstGeom>
          </p:spPr>
        </p:pic>
      </p:grpSp>
      <p:sp>
        <p:nvSpPr>
          <p:cNvPr id="31" name="Rectangle 30"/>
          <p:cNvSpPr/>
          <p:nvPr/>
        </p:nvSpPr>
        <p:spPr>
          <a:xfrm>
            <a:off x="2131942" y="1077436"/>
            <a:ext cx="5190327" cy="3043591"/>
          </a:xfrm>
          <a:prstGeom prst="rect">
            <a:avLst/>
          </a:prstGeom>
          <a:solidFill>
            <a:schemeClr val="accent2">
              <a:lumMod val="60000"/>
              <a:lumOff val="40000"/>
              <a:alpha val="54000"/>
            </a:schemeClr>
          </a:solidFill>
          <a:ln w="19050">
            <a:solidFill>
              <a:schemeClr val="accent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Your Rails Application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C38E-CD61-074D-A412-5CF5350B78B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0056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Rubydora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Solrizer</a:t>
            </a:r>
            <a:endParaRPr lang="en-US" dirty="0" smtClean="0"/>
          </a:p>
          <a:p>
            <a:r>
              <a:rPr lang="en-US" dirty="0" err="1" smtClean="0"/>
              <a:t>Solrizer</a:t>
            </a:r>
            <a:r>
              <a:rPr lang="en-US" dirty="0" smtClean="0"/>
              <a:t>-Fedora</a:t>
            </a:r>
          </a:p>
          <a:p>
            <a:r>
              <a:rPr lang="en-US" dirty="0" smtClean="0"/>
              <a:t>OM</a:t>
            </a:r>
          </a:p>
          <a:p>
            <a:r>
              <a:rPr lang="en-US" dirty="0" err="1" smtClean="0"/>
              <a:t>ActiveFedora</a:t>
            </a:r>
            <a:endParaRPr lang="en-US" dirty="0" smtClean="0"/>
          </a:p>
          <a:p>
            <a:r>
              <a:rPr lang="en-US" dirty="0" err="1" smtClean="0"/>
              <a:t>HydraHead</a:t>
            </a:r>
            <a:endParaRPr lang="en-US" dirty="0" smtClean="0"/>
          </a:p>
          <a:p>
            <a:r>
              <a:rPr lang="en-US" dirty="0" smtClean="0"/>
              <a:t>(Used, by not maintained by Hydra Community:  </a:t>
            </a:r>
            <a:r>
              <a:rPr lang="en-US" dirty="0" err="1" smtClean="0"/>
              <a:t>Blacklight</a:t>
            </a:r>
            <a:r>
              <a:rPr lang="en-US" dirty="0" smtClean="0"/>
              <a:t>, </a:t>
            </a:r>
            <a:r>
              <a:rPr lang="en-US" dirty="0" err="1" smtClean="0"/>
              <a:t>Solr</a:t>
            </a:r>
            <a:r>
              <a:rPr lang="en-US" dirty="0" smtClean="0"/>
              <a:t>, Fedora, …)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2667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Core Hydra-Framework Code </a:t>
            </a:r>
            <a:br>
              <a:rPr lang="en-US" dirty="0" smtClean="0"/>
            </a:br>
            <a:r>
              <a:rPr lang="en-US" dirty="0" smtClean="0"/>
              <a:t>maintained by the Hydra Community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C38E-CD61-074D-A412-5CF5350B78B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814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Hydra-Jetty</a:t>
            </a:r>
          </a:p>
          <a:p>
            <a:r>
              <a:rPr lang="en-US" dirty="0" err="1" smtClean="0"/>
              <a:t>JettyWrapper</a:t>
            </a: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2667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Additional Hydra-Framework Code </a:t>
            </a:r>
            <a:br>
              <a:rPr lang="en-US" dirty="0" smtClean="0"/>
            </a:br>
            <a:r>
              <a:rPr lang="en-US" dirty="0" smtClean="0"/>
              <a:t>maintained by the Hydra Community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C38E-CD61-074D-A412-5CF5350B78B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870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Jetty – </a:t>
            </a:r>
            <a:r>
              <a:rPr lang="en-US" sz="3200" dirty="0" smtClean="0"/>
              <a:t>Java Web Server and Servlet Container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092968" y="4412139"/>
            <a:ext cx="2355275" cy="683255"/>
          </a:xfrm>
          <a:prstGeom prst="rect">
            <a:avLst/>
          </a:prstGeom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Hydra-Jetty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6242" y="4561346"/>
            <a:ext cx="3852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Jetty with </a:t>
            </a:r>
            <a:r>
              <a:rPr lang="en-US" dirty="0" err="1" smtClean="0"/>
              <a:t>Solr</a:t>
            </a:r>
            <a:r>
              <a:rPr lang="en-US" dirty="0" smtClean="0"/>
              <a:t> and Fedora pre-installed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17006" y="3128171"/>
            <a:ext cx="27895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Ruby – start/stop jetty, etc.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(convenient for automated testing)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1417638"/>
            <a:ext cx="74898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Jetty:  </a:t>
            </a:r>
            <a:r>
              <a:rPr lang="en-US" dirty="0"/>
              <a:t>J</a:t>
            </a:r>
            <a:r>
              <a:rPr lang="en-US" dirty="0" smtClean="0"/>
              <a:t>ava Web Server and Servlet Container</a:t>
            </a:r>
          </a:p>
          <a:p>
            <a:r>
              <a:rPr lang="en-US" dirty="0"/>
              <a:t> </a:t>
            </a:r>
            <a:r>
              <a:rPr lang="en-US" dirty="0" smtClean="0"/>
              <a:t> (note that </a:t>
            </a:r>
            <a:r>
              <a:rPr lang="en-US" dirty="0" err="1" smtClean="0"/>
              <a:t>Solr</a:t>
            </a:r>
            <a:r>
              <a:rPr lang="en-US" dirty="0" smtClean="0"/>
              <a:t> and Fedora are both written in java and utilize java servlets)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532301" y="2971029"/>
            <a:ext cx="2616971" cy="800485"/>
            <a:chOff x="2532301" y="2971029"/>
            <a:chExt cx="2616971" cy="800485"/>
          </a:xfrm>
        </p:grpSpPr>
        <p:sp>
          <p:nvSpPr>
            <p:cNvPr id="6" name="Dodecagon 5"/>
            <p:cNvSpPr/>
            <p:nvPr/>
          </p:nvSpPr>
          <p:spPr>
            <a:xfrm>
              <a:off x="2532301" y="2971029"/>
              <a:ext cx="2616971" cy="800485"/>
            </a:xfrm>
            <a:prstGeom prst="dodecagon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>
                  <a:solidFill>
                    <a:schemeClr val="tx1"/>
                  </a:solidFill>
                </a:rPr>
                <a:t>J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ettyWrapper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09657" y="3259294"/>
              <a:ext cx="242831" cy="242831"/>
            </a:xfrm>
            <a:prstGeom prst="rect">
              <a:avLst/>
            </a:prstGeom>
          </p:spPr>
        </p:pic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C38E-CD61-074D-A412-5CF5350B78B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462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One Possible Backend Configuration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62483" y="2124364"/>
            <a:ext cx="6034426" cy="1393152"/>
          </a:xfrm>
          <a:prstGeom prst="rect">
            <a:avLst/>
          </a:prstGeom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>
                <a:solidFill>
                  <a:schemeClr val="tx1"/>
                </a:solidFill>
              </a:rPr>
              <a:t>H</a:t>
            </a:r>
            <a:r>
              <a:rPr lang="en-US" sz="2800" dirty="0" smtClean="0">
                <a:solidFill>
                  <a:schemeClr val="tx1"/>
                </a:solidFill>
              </a:rPr>
              <a:t>ydra-Jetty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86725" y="2270606"/>
            <a:ext cx="1637865" cy="862218"/>
          </a:xfrm>
          <a:prstGeom prst="rect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Solr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20067" y="2260514"/>
            <a:ext cx="1637865" cy="8723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Fedora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86724" y="2133649"/>
            <a:ext cx="1637866" cy="273913"/>
          </a:xfrm>
          <a:prstGeom prst="rect">
            <a:avLst/>
          </a:prstGeom>
          <a:solidFill>
            <a:schemeClr val="bg1">
              <a:alpha val="62000"/>
            </a:schemeClr>
          </a:solidFill>
          <a:ln w="15875">
            <a:solidFill>
              <a:schemeClr val="accent6">
                <a:lumMod val="50000"/>
              </a:schemeClr>
            </a:solidFill>
            <a:prstDash val="sysDash"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Rest API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20066" y="2133649"/>
            <a:ext cx="1637866" cy="273913"/>
          </a:xfrm>
          <a:prstGeom prst="rect">
            <a:avLst/>
          </a:prstGeom>
          <a:solidFill>
            <a:schemeClr val="bg1">
              <a:alpha val="62000"/>
            </a:schemeClr>
          </a:solidFill>
          <a:ln w="15875">
            <a:solidFill>
              <a:schemeClr val="accent1">
                <a:lumMod val="50000"/>
              </a:schemeClr>
            </a:solidFill>
            <a:prstDash val="sysDash"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Rest API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4182" y="3814740"/>
            <a:ext cx="67040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Solr</a:t>
            </a:r>
            <a:r>
              <a:rPr lang="en-US" dirty="0" smtClean="0"/>
              <a:t> and Fedora can be in the same web application or separate web applications.  </a:t>
            </a:r>
            <a:r>
              <a:rPr lang="en-US" dirty="0" err="1" smtClean="0"/>
              <a:t>Solr</a:t>
            </a:r>
            <a:r>
              <a:rPr lang="en-US" dirty="0" smtClean="0"/>
              <a:t> is also implemented in Ruby and other languages, so it doesn’t need to be in 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C38E-CD61-074D-A412-5CF5350B78B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817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3410841" y="4128871"/>
            <a:ext cx="1446190" cy="597051"/>
            <a:chOff x="2771749" y="3753148"/>
            <a:chExt cx="1446190" cy="597051"/>
          </a:xfrm>
        </p:grpSpPr>
        <p:sp>
          <p:nvSpPr>
            <p:cNvPr id="17" name="Dodecagon 16"/>
            <p:cNvSpPr/>
            <p:nvPr/>
          </p:nvSpPr>
          <p:spPr>
            <a:xfrm>
              <a:off x="2771749" y="3753148"/>
              <a:ext cx="1446190" cy="597051"/>
            </a:xfrm>
            <a:prstGeom prst="dodecagon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Solrizer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23367" y="3954843"/>
              <a:ext cx="242831" cy="242831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4500272" y="3857639"/>
            <a:ext cx="1667926" cy="918279"/>
            <a:chOff x="5021498" y="3023980"/>
            <a:chExt cx="1667926" cy="918279"/>
          </a:xfrm>
        </p:grpSpPr>
        <p:sp>
          <p:nvSpPr>
            <p:cNvPr id="20" name="Dodecagon 19"/>
            <p:cNvSpPr/>
            <p:nvPr/>
          </p:nvSpPr>
          <p:spPr>
            <a:xfrm>
              <a:off x="5021498" y="3023980"/>
              <a:ext cx="1667926" cy="918279"/>
            </a:xfrm>
            <a:prstGeom prst="dodecagon">
              <a:avLst/>
            </a:prstGeom>
            <a:gradFill>
              <a:gsLst>
                <a:gs pos="0">
                  <a:schemeClr val="accent6">
                    <a:tint val="100000"/>
                    <a:shade val="100000"/>
                    <a:satMod val="130000"/>
                  </a:schemeClr>
                </a:gs>
                <a:gs pos="100000">
                  <a:schemeClr val="accent6">
                    <a:tint val="50000"/>
                    <a:shade val="100000"/>
                    <a:satMod val="350000"/>
                  </a:schemeClr>
                </a:gs>
                <a:gs pos="99000">
                  <a:schemeClr val="tx2">
                    <a:lumMod val="60000"/>
                    <a:lumOff val="40000"/>
                  </a:schemeClr>
                </a:gs>
              </a:gsLst>
              <a:lin ang="0" scaled="0"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Solrizer</a:t>
              </a:r>
              <a:r>
                <a:rPr lang="en-US" dirty="0" smtClean="0">
                  <a:solidFill>
                    <a:schemeClr val="tx1"/>
                  </a:solidFill>
                </a:rPr>
                <a:t>-Fedora</a:t>
              </a:r>
            </a:p>
          </p:txBody>
        </p: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04638" y="3383640"/>
              <a:ext cx="242831" cy="242831"/>
            </a:xfrm>
            <a:prstGeom prst="rect">
              <a:avLst/>
            </a:prstGeom>
          </p:spPr>
        </p:pic>
      </p:grpSp>
      <p:grpSp>
        <p:nvGrpSpPr>
          <p:cNvPr id="10" name="Group 9"/>
          <p:cNvGrpSpPr/>
          <p:nvPr/>
        </p:nvGrpSpPr>
        <p:grpSpPr>
          <a:xfrm>
            <a:off x="5932222" y="4128871"/>
            <a:ext cx="1381180" cy="566263"/>
            <a:chOff x="4749050" y="3796935"/>
            <a:chExt cx="1381180" cy="566263"/>
          </a:xfrm>
        </p:grpSpPr>
        <p:sp>
          <p:nvSpPr>
            <p:cNvPr id="18" name="Dodecagon 17"/>
            <p:cNvSpPr/>
            <p:nvPr/>
          </p:nvSpPr>
          <p:spPr>
            <a:xfrm>
              <a:off x="4749050" y="3796935"/>
              <a:ext cx="1381180" cy="566263"/>
            </a:xfrm>
            <a:prstGeom prst="dodecag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tx1"/>
                  </a:solidFill>
                </a:rPr>
                <a:t>Rubydora</a:t>
              </a: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87535" y="3981820"/>
              <a:ext cx="242831" cy="242831"/>
            </a:xfrm>
            <a:prstGeom prst="rect">
              <a:avLst/>
            </a:prstGeom>
          </p:spPr>
        </p:pic>
      </p:grpSp>
      <p:sp>
        <p:nvSpPr>
          <p:cNvPr id="46" name="Rectangle 45"/>
          <p:cNvSpPr/>
          <p:nvPr/>
        </p:nvSpPr>
        <p:spPr>
          <a:xfrm>
            <a:off x="1013572" y="3340110"/>
            <a:ext cx="1682557" cy="40905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67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67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Your SQL database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38606" y="4590329"/>
            <a:ext cx="7296727" cy="992509"/>
          </a:xfrm>
          <a:prstGeom prst="rect">
            <a:avLst/>
          </a:prstGeom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>
                <a:solidFill>
                  <a:schemeClr val="tx1"/>
                </a:solidFill>
              </a:rPr>
              <a:t>H</a:t>
            </a:r>
            <a:r>
              <a:rPr lang="en-US" sz="2800" dirty="0" smtClean="0">
                <a:solidFill>
                  <a:schemeClr val="tx1"/>
                </a:solidFill>
              </a:rPr>
              <a:t>ydra-Jetty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16549" y="4659044"/>
            <a:ext cx="1637865" cy="862218"/>
          </a:xfrm>
          <a:prstGeom prst="rect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Your </a:t>
            </a:r>
            <a:r>
              <a:rPr lang="en-US" sz="2800" dirty="0" err="1" smtClean="0">
                <a:solidFill>
                  <a:schemeClr val="tx1"/>
                </a:solidFill>
              </a:rPr>
              <a:t>Solr</a:t>
            </a: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468863" y="3344146"/>
            <a:ext cx="1970376" cy="924537"/>
            <a:chOff x="4941452" y="2123293"/>
            <a:chExt cx="1970376" cy="924537"/>
          </a:xfrm>
        </p:grpSpPr>
        <p:sp>
          <p:nvSpPr>
            <p:cNvPr id="22" name="Dodecagon 21"/>
            <p:cNvSpPr/>
            <p:nvPr/>
          </p:nvSpPr>
          <p:spPr>
            <a:xfrm>
              <a:off x="4941452" y="2123293"/>
              <a:ext cx="1970376" cy="924537"/>
            </a:xfrm>
            <a:prstGeom prst="dodecagon">
              <a:avLst/>
            </a:prstGeom>
            <a:gradFill>
              <a:gsLst>
                <a:gs pos="73000">
                  <a:schemeClr val="accent3">
                    <a:lumMod val="60000"/>
                    <a:lumOff val="40000"/>
                  </a:schemeClr>
                </a:gs>
                <a:gs pos="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ActiveFedora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21498" y="2475121"/>
              <a:ext cx="242831" cy="242831"/>
            </a:xfrm>
            <a:prstGeom prst="rect">
              <a:avLst/>
            </a:prstGeom>
          </p:spPr>
        </p:pic>
      </p:grp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0" y="-17178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Your Hydra Head/Application</a:t>
            </a:r>
            <a:r>
              <a:rPr lang="en-US" sz="3100" dirty="0" smtClean="0"/>
              <a:t> </a:t>
            </a:r>
            <a:r>
              <a:rPr lang="en-US" sz="3600" dirty="0" smtClean="0"/>
              <a:t>using Hydra-Jetty</a:t>
            </a:r>
            <a:endParaRPr lang="en-US" sz="3600" dirty="0"/>
          </a:p>
        </p:txBody>
      </p:sp>
      <p:sp>
        <p:nvSpPr>
          <p:cNvPr id="34" name="Can 33"/>
          <p:cNvSpPr/>
          <p:nvPr/>
        </p:nvSpPr>
        <p:spPr>
          <a:xfrm>
            <a:off x="5614710" y="5330841"/>
            <a:ext cx="2039697" cy="1039091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6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6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Your Data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801374" y="4648952"/>
            <a:ext cx="1637865" cy="87231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Your Fedora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2316247" y="2970071"/>
            <a:ext cx="4990630" cy="358681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Models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2289271" y="2253017"/>
            <a:ext cx="5017605" cy="330968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Views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2289271" y="2599379"/>
            <a:ext cx="5017606" cy="358681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Controllers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2121304" y="2250260"/>
            <a:ext cx="1637865" cy="1880113"/>
            <a:chOff x="3565143" y="2617314"/>
            <a:chExt cx="1637865" cy="1880113"/>
          </a:xfrm>
        </p:grpSpPr>
        <p:sp>
          <p:nvSpPr>
            <p:cNvPr id="48" name="Rectangle 47"/>
            <p:cNvSpPr/>
            <p:nvPr/>
          </p:nvSpPr>
          <p:spPr>
            <a:xfrm>
              <a:off x="3565143" y="2617314"/>
              <a:ext cx="1637865" cy="1880113"/>
            </a:xfrm>
            <a:prstGeom prst="rect">
              <a:avLst/>
            </a:prstGeom>
            <a:solidFill>
              <a:schemeClr val="accent4">
                <a:lumMod val="60000"/>
                <a:lumOff val="40000"/>
                <a:alpha val="54000"/>
              </a:schemeClr>
            </a:solidFill>
            <a:ln w="19050">
              <a:solidFill>
                <a:schemeClr val="accent4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err="1" smtClean="0">
                  <a:solidFill>
                    <a:schemeClr val="tx1"/>
                  </a:solidFill>
                </a:rPr>
                <a:t>Blacklight</a:t>
              </a:r>
              <a:endParaRPr lang="en-US" sz="2400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14713" y="2657794"/>
              <a:ext cx="242831" cy="242831"/>
            </a:xfrm>
            <a:prstGeom prst="rect">
              <a:avLst/>
            </a:prstGeom>
          </p:spPr>
        </p:pic>
      </p:grpSp>
      <p:grpSp>
        <p:nvGrpSpPr>
          <p:cNvPr id="50" name="Group 49"/>
          <p:cNvGrpSpPr/>
          <p:nvPr/>
        </p:nvGrpSpPr>
        <p:grpSpPr>
          <a:xfrm>
            <a:off x="2401338" y="1682737"/>
            <a:ext cx="4510541" cy="2439939"/>
            <a:chOff x="4094787" y="2039697"/>
            <a:chExt cx="5289579" cy="2439939"/>
          </a:xfrm>
        </p:grpSpPr>
        <p:sp>
          <p:nvSpPr>
            <p:cNvPr id="51" name="Rectangle 50"/>
            <p:cNvSpPr/>
            <p:nvPr/>
          </p:nvSpPr>
          <p:spPr>
            <a:xfrm>
              <a:off x="4094787" y="2039697"/>
              <a:ext cx="5289579" cy="2439939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35000"/>
              </a:schemeClr>
            </a:solidFill>
            <a:ln w="19050">
              <a:solidFill>
                <a:schemeClr val="accent5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1500"/>
                </a:spcBef>
              </a:pPr>
              <a:r>
                <a:rPr lang="en-US" sz="2400" dirty="0" err="1" smtClean="0">
                  <a:solidFill>
                    <a:schemeClr val="tx1"/>
                  </a:solidFill>
                </a:rPr>
                <a:t>HydraHead</a:t>
              </a:r>
              <a:endParaRPr lang="en-US" sz="2400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40969" y="2107133"/>
              <a:ext cx="242831" cy="242831"/>
            </a:xfrm>
            <a:prstGeom prst="rect">
              <a:avLst/>
            </a:prstGeom>
          </p:spPr>
        </p:pic>
      </p:grpSp>
      <p:sp>
        <p:nvSpPr>
          <p:cNvPr id="53" name="Rectangle 52"/>
          <p:cNvSpPr/>
          <p:nvPr/>
        </p:nvSpPr>
        <p:spPr>
          <a:xfrm>
            <a:off x="2131942" y="1077436"/>
            <a:ext cx="5190327" cy="3043591"/>
          </a:xfrm>
          <a:prstGeom prst="rect">
            <a:avLst/>
          </a:prstGeom>
          <a:solidFill>
            <a:schemeClr val="accent2">
              <a:lumMod val="60000"/>
              <a:lumOff val="40000"/>
              <a:alpha val="54000"/>
            </a:schemeClr>
          </a:solidFill>
          <a:ln w="19050">
            <a:solidFill>
              <a:schemeClr val="accent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Your Rails Application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C38E-CD61-074D-A412-5CF5350B78B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818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Ruby on Rails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18425" y="2908990"/>
            <a:ext cx="2365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Views:  UI presentation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18425" y="3500117"/>
            <a:ext cx="3024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Controllers:  UI flow of control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18425" y="4145184"/>
            <a:ext cx="327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Models:  interface to stored data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941176" y="5060943"/>
            <a:ext cx="1682557" cy="726593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SQL database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913468" y="2802649"/>
            <a:ext cx="1710266" cy="638849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Views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913467" y="4098820"/>
            <a:ext cx="1710267" cy="638849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Models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913467" y="3444577"/>
            <a:ext cx="1710267" cy="638849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Controllers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18425" y="5159583"/>
            <a:ext cx="1381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ata storage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3392" y="1479214"/>
            <a:ext cx="55803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Rails</a:t>
            </a:r>
            <a:r>
              <a:rPr lang="en-US" sz="2400" dirty="0" smtClean="0"/>
              <a:t> is a Ruby gem that provides an MVC framework for writing web applications  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C38E-CD61-074D-A412-5CF5350B78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46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Blacklight</a:t>
            </a:r>
            <a:r>
              <a:rPr lang="en-US" dirty="0" smtClean="0"/>
              <a:t> Gem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374628" y="2101575"/>
            <a:ext cx="18811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Views:  UI presentation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6374628" y="2692702"/>
            <a:ext cx="23938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Controllers:  UI flow of control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6374628" y="3342142"/>
            <a:ext cx="25850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Models:  interface to stored data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4636651" y="3947434"/>
            <a:ext cx="1682557" cy="439840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SQL database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608943" y="2012413"/>
            <a:ext cx="1710266" cy="638849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Views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08942" y="3308584"/>
            <a:ext cx="1710267" cy="638849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Models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608942" y="2654341"/>
            <a:ext cx="1710267" cy="638849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Controllers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74628" y="4013613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</a:t>
            </a:r>
            <a:r>
              <a:rPr lang="en-US" sz="1400" dirty="0" smtClean="0"/>
              <a:t>ata storage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2978774" y="3962827"/>
            <a:ext cx="1637865" cy="711199"/>
          </a:xfrm>
          <a:prstGeom prst="rect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Solr</a:t>
            </a: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987961" y="2012414"/>
            <a:ext cx="2792463" cy="1935020"/>
            <a:chOff x="2987961" y="2012414"/>
            <a:chExt cx="2792463" cy="1935020"/>
          </a:xfrm>
        </p:grpSpPr>
        <p:sp>
          <p:nvSpPr>
            <p:cNvPr id="5" name="Rectangle 4"/>
            <p:cNvSpPr/>
            <p:nvPr/>
          </p:nvSpPr>
          <p:spPr>
            <a:xfrm>
              <a:off x="2987961" y="2012414"/>
              <a:ext cx="2792463" cy="1935020"/>
            </a:xfrm>
            <a:prstGeom prst="rect">
              <a:avLst/>
            </a:prstGeom>
            <a:solidFill>
              <a:schemeClr val="accent4">
                <a:lumMod val="60000"/>
                <a:lumOff val="40000"/>
                <a:alpha val="54000"/>
              </a:schemeClr>
            </a:solidFill>
            <a:ln w="19050">
              <a:solidFill>
                <a:schemeClr val="accent4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err="1" smtClean="0">
                  <a:solidFill>
                    <a:schemeClr val="tx1"/>
                  </a:solidFill>
                </a:rPr>
                <a:t>Blacklight</a:t>
              </a:r>
              <a:endParaRPr lang="en-US" sz="2400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77631" y="2089383"/>
              <a:ext cx="242831" cy="242831"/>
            </a:xfrm>
            <a:prstGeom prst="rect">
              <a:avLst/>
            </a:prstGeom>
          </p:spPr>
        </p:pic>
      </p:grpSp>
      <p:sp>
        <p:nvSpPr>
          <p:cNvPr id="18" name="TextBox 17"/>
          <p:cNvSpPr txBox="1"/>
          <p:nvPr/>
        </p:nvSpPr>
        <p:spPr>
          <a:xfrm>
            <a:off x="564957" y="3972079"/>
            <a:ext cx="21289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Solr</a:t>
            </a:r>
            <a:r>
              <a:rPr lang="en-US" sz="1600" dirty="0" smtClean="0"/>
              <a:t> is external to </a:t>
            </a:r>
            <a:r>
              <a:rPr lang="en-US" sz="1600" dirty="0" err="1" smtClean="0"/>
              <a:t>Blacklight</a:t>
            </a:r>
            <a:r>
              <a:rPr lang="en-US" sz="1600" dirty="0" smtClean="0"/>
              <a:t>, but required (much as a SQL database is required for a Ruby-on-Rails application)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672715" y="1587815"/>
            <a:ext cx="20212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Blacklight</a:t>
            </a:r>
            <a:r>
              <a:rPr lang="en-US" dirty="0" smtClean="0"/>
              <a:t> is a Ruby-on-Rails gem</a:t>
            </a:r>
          </a:p>
          <a:p>
            <a:r>
              <a:rPr lang="en-US" dirty="0"/>
              <a:t>t</a:t>
            </a:r>
            <a:r>
              <a:rPr lang="en-US" dirty="0" smtClean="0"/>
              <a:t>hat provides a web discovery interface for a </a:t>
            </a:r>
            <a:r>
              <a:rPr lang="en-US" dirty="0" err="1" smtClean="0"/>
              <a:t>Solr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C38E-CD61-074D-A412-5CF5350B78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54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n 6"/>
          <p:cNvSpPr/>
          <p:nvPr/>
        </p:nvSpPr>
        <p:spPr>
          <a:xfrm>
            <a:off x="2971027" y="5110852"/>
            <a:ext cx="2039697" cy="1039091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6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6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Your Data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Your </a:t>
            </a:r>
            <a:r>
              <a:rPr lang="en-US" dirty="0" err="1" smtClean="0"/>
              <a:t>Blacklight</a:t>
            </a:r>
            <a:r>
              <a:rPr lang="en-US" dirty="0" smtClean="0"/>
              <a:t> Application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628904" y="4476623"/>
            <a:ext cx="1682557" cy="40905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Your SQL database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601196" y="2541603"/>
            <a:ext cx="1710266" cy="638849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Views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01195" y="3837774"/>
            <a:ext cx="1710267" cy="638849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Models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601195" y="3183531"/>
            <a:ext cx="1710267" cy="638849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Controllers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71027" y="4492017"/>
            <a:ext cx="1637865" cy="711199"/>
          </a:xfrm>
          <a:prstGeom prst="rect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Your </a:t>
            </a:r>
            <a:r>
              <a:rPr lang="en-US" sz="2800" dirty="0" err="1" smtClean="0">
                <a:solidFill>
                  <a:schemeClr val="tx1"/>
                </a:solidFill>
              </a:rPr>
              <a:t>Solr</a:t>
            </a: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971027" y="2535103"/>
            <a:ext cx="2792463" cy="1935020"/>
            <a:chOff x="2987961" y="2012414"/>
            <a:chExt cx="2792463" cy="1935020"/>
          </a:xfrm>
        </p:grpSpPr>
        <p:sp>
          <p:nvSpPr>
            <p:cNvPr id="18" name="Rectangle 17"/>
            <p:cNvSpPr/>
            <p:nvPr/>
          </p:nvSpPr>
          <p:spPr>
            <a:xfrm>
              <a:off x="2987961" y="2012414"/>
              <a:ext cx="2792463" cy="1935020"/>
            </a:xfrm>
            <a:prstGeom prst="rect">
              <a:avLst/>
            </a:prstGeom>
            <a:solidFill>
              <a:schemeClr val="accent4">
                <a:lumMod val="60000"/>
                <a:lumOff val="40000"/>
                <a:alpha val="54000"/>
              </a:schemeClr>
            </a:solidFill>
            <a:ln w="19050">
              <a:solidFill>
                <a:schemeClr val="accent4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err="1" smtClean="0">
                  <a:solidFill>
                    <a:schemeClr val="tx1"/>
                  </a:solidFill>
                </a:rPr>
                <a:t>Blacklight</a:t>
              </a:r>
              <a:endParaRPr lang="en-US" sz="2400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77631" y="2089383"/>
              <a:ext cx="242831" cy="242831"/>
            </a:xfrm>
            <a:prstGeom prst="rect">
              <a:avLst/>
            </a:prstGeom>
          </p:spPr>
        </p:pic>
      </p:grpSp>
      <p:sp>
        <p:nvSpPr>
          <p:cNvPr id="20" name="Rectangle 19"/>
          <p:cNvSpPr/>
          <p:nvPr/>
        </p:nvSpPr>
        <p:spPr>
          <a:xfrm>
            <a:off x="2963280" y="2037092"/>
            <a:ext cx="3331248" cy="2454221"/>
          </a:xfrm>
          <a:prstGeom prst="rect">
            <a:avLst/>
          </a:prstGeom>
          <a:solidFill>
            <a:schemeClr val="accent2">
              <a:lumMod val="60000"/>
              <a:lumOff val="40000"/>
              <a:alpha val="54000"/>
            </a:schemeClr>
          </a:solidFill>
          <a:ln w="19050">
            <a:solidFill>
              <a:schemeClr val="accent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Your Rails Application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C38E-CD61-074D-A412-5CF5350B78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34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25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High </a:t>
            </a:r>
            <a:r>
              <a:rPr lang="en-US" dirty="0"/>
              <a:t>Level (Rough </a:t>
            </a:r>
            <a:r>
              <a:rPr lang="en-US" dirty="0" smtClean="0"/>
              <a:t>Conceptual, again)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17004" y="3573573"/>
            <a:ext cx="1637865" cy="862218"/>
          </a:xfrm>
          <a:prstGeom prst="rect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Solr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07341" y="1557401"/>
            <a:ext cx="3052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Create, Update, Delete</a:t>
            </a: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62823" y="3757171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(any) </a:t>
            </a:r>
            <a:r>
              <a:rPr lang="en-US" dirty="0" err="1" smtClean="0"/>
              <a:t>Solr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354869" y="3999636"/>
            <a:ext cx="1637865" cy="87231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Fedora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45134" y="4257352"/>
            <a:ext cx="1575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Object Storage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13797" y="3584122"/>
            <a:ext cx="2793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Solr</a:t>
            </a:r>
            <a:r>
              <a:rPr lang="en-US" dirty="0" smtClean="0"/>
              <a:t> Index of Stored Objects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181599" y="3535088"/>
            <a:ext cx="8757013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27841" y="2110007"/>
            <a:ext cx="2093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UI Layer:</a:t>
            </a:r>
          </a:p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Ruby on Rails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7114" y="4665169"/>
            <a:ext cx="2093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Back End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370264" y="1756708"/>
            <a:ext cx="0" cy="177838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204561" y="3125972"/>
            <a:ext cx="386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Blacklight</a:t>
            </a:r>
            <a:r>
              <a:rPr lang="en-US" dirty="0" smtClean="0"/>
              <a:t> Leveraged for Stored Objects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256102" y="1557401"/>
            <a:ext cx="814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Read</a:t>
            </a: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5" name="Dodecagon 34"/>
          <p:cNvSpPr/>
          <p:nvPr/>
        </p:nvSpPr>
        <p:spPr>
          <a:xfrm>
            <a:off x="2421417" y="2579365"/>
            <a:ext cx="1948847" cy="939030"/>
          </a:xfrm>
          <a:prstGeom prst="dodec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Blacklight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36" name="Dodecagon 35"/>
          <p:cNvSpPr/>
          <p:nvPr/>
        </p:nvSpPr>
        <p:spPr>
          <a:xfrm>
            <a:off x="4327136" y="2271967"/>
            <a:ext cx="1948847" cy="939030"/>
          </a:xfrm>
          <a:prstGeom prst="dodecag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Hydra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1139" y="2700780"/>
            <a:ext cx="242831" cy="24283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9903" y="2457949"/>
            <a:ext cx="242831" cy="24283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C38E-CD61-074D-A412-5CF5350B78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76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HydraHead</a:t>
            </a:r>
            <a:r>
              <a:rPr lang="en-US" dirty="0" smtClean="0"/>
              <a:t> Gem – part 1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918234" y="1975297"/>
            <a:ext cx="1710266" cy="638849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Views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918233" y="2617225"/>
            <a:ext cx="1710267" cy="638849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Controllers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65143" y="3943500"/>
            <a:ext cx="1637865" cy="862218"/>
          </a:xfrm>
          <a:prstGeom prst="rect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Solr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203008" y="3933408"/>
            <a:ext cx="1637865" cy="87231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Fedora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49685" y="2349964"/>
            <a:ext cx="194425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HydraHead</a:t>
            </a:r>
            <a:r>
              <a:rPr lang="en-US" dirty="0" smtClean="0"/>
              <a:t> is a Ruby-on-Rails gem that provides a web interface for creating, updating, and deleting Fedora objects.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4918234" y="3256074"/>
            <a:ext cx="1710267" cy="638849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Models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565143" y="1929541"/>
            <a:ext cx="3275730" cy="1996168"/>
            <a:chOff x="3565143" y="2483468"/>
            <a:chExt cx="3275730" cy="1996168"/>
          </a:xfrm>
        </p:grpSpPr>
        <p:sp>
          <p:nvSpPr>
            <p:cNvPr id="30" name="Rectangle 29"/>
            <p:cNvSpPr/>
            <p:nvPr/>
          </p:nvSpPr>
          <p:spPr>
            <a:xfrm>
              <a:off x="3565143" y="2483468"/>
              <a:ext cx="3275730" cy="1996168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54000"/>
              </a:schemeClr>
            </a:solidFill>
            <a:ln w="19050">
              <a:solidFill>
                <a:schemeClr val="accent5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Bef>
                  <a:spcPts val="1500"/>
                </a:spcBef>
              </a:pPr>
              <a:endParaRPr lang="en-US" sz="2400" dirty="0" smtClean="0">
                <a:solidFill>
                  <a:schemeClr val="tx1"/>
                </a:solidFill>
              </a:endParaRPr>
            </a:p>
            <a:p>
              <a:pPr>
                <a:spcBef>
                  <a:spcPts val="1500"/>
                </a:spcBef>
              </a:pPr>
              <a:r>
                <a:rPr lang="en-US" sz="2400" dirty="0" err="1" smtClean="0">
                  <a:solidFill>
                    <a:schemeClr val="tx1"/>
                  </a:solidFill>
                </a:rPr>
                <a:t>HydraHead</a:t>
              </a:r>
              <a:endParaRPr lang="en-US" sz="2400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56960" y="2584131"/>
              <a:ext cx="242831" cy="242831"/>
            </a:xfrm>
            <a:prstGeom prst="rect">
              <a:avLst/>
            </a:prstGeom>
          </p:spPr>
        </p:pic>
      </p:grpSp>
      <p:sp>
        <p:nvSpPr>
          <p:cNvPr id="9" name="Line Callout 2 (Accent Bar) 8"/>
          <p:cNvSpPr/>
          <p:nvPr/>
        </p:nvSpPr>
        <p:spPr>
          <a:xfrm>
            <a:off x="7210327" y="4867039"/>
            <a:ext cx="1308485" cy="954424"/>
          </a:xfrm>
          <a:prstGeom prst="accentCallout2">
            <a:avLst>
              <a:gd name="adj1" fmla="val 17944"/>
              <a:gd name="adj2" fmla="val 2844"/>
              <a:gd name="adj3" fmla="val 18750"/>
              <a:gd name="adj4" fmla="val -16667"/>
              <a:gd name="adj5" fmla="val -23791"/>
              <a:gd name="adj6" fmla="val -94903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Your Data in Fedora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C38E-CD61-074D-A412-5CF5350B78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7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690077" y="3888869"/>
            <a:ext cx="1494752" cy="40905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67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67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 SQL database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HydraHead</a:t>
            </a:r>
            <a:r>
              <a:rPr lang="en-US" dirty="0" smtClean="0"/>
              <a:t> Gem – part 2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918234" y="2529224"/>
            <a:ext cx="1710266" cy="638849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Views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918233" y="3171152"/>
            <a:ext cx="1710267" cy="638849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Controllers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65143" y="4497427"/>
            <a:ext cx="1637865" cy="862218"/>
          </a:xfrm>
          <a:prstGeom prst="rect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Solr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203008" y="4487335"/>
            <a:ext cx="1637865" cy="87231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Fedora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49685" y="2349964"/>
            <a:ext cx="21674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HydraHead</a:t>
            </a:r>
            <a:r>
              <a:rPr lang="en-US" dirty="0" smtClean="0"/>
              <a:t> utilizes the </a:t>
            </a:r>
            <a:r>
              <a:rPr lang="en-US" b="1" dirty="0" err="1" smtClean="0"/>
              <a:t>Blacklight</a:t>
            </a:r>
            <a:r>
              <a:rPr lang="en-US" dirty="0" smtClean="0"/>
              <a:t> gem for the UI pieces related to discovery (i.e. read only)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4918234" y="3810001"/>
            <a:ext cx="1710267" cy="638849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Models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565143" y="2617314"/>
            <a:ext cx="1637865" cy="1880113"/>
            <a:chOff x="3565143" y="2617314"/>
            <a:chExt cx="1637865" cy="1880113"/>
          </a:xfrm>
        </p:grpSpPr>
        <p:sp>
          <p:nvSpPr>
            <p:cNvPr id="16" name="Rectangle 15"/>
            <p:cNvSpPr/>
            <p:nvPr/>
          </p:nvSpPr>
          <p:spPr>
            <a:xfrm>
              <a:off x="3565143" y="2617314"/>
              <a:ext cx="1637865" cy="1880113"/>
            </a:xfrm>
            <a:prstGeom prst="rect">
              <a:avLst/>
            </a:prstGeom>
            <a:solidFill>
              <a:schemeClr val="accent4">
                <a:lumMod val="60000"/>
                <a:lumOff val="40000"/>
                <a:alpha val="54000"/>
              </a:schemeClr>
            </a:solidFill>
            <a:ln w="19050">
              <a:solidFill>
                <a:schemeClr val="accent4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err="1" smtClean="0">
                  <a:solidFill>
                    <a:schemeClr val="tx1"/>
                  </a:solidFill>
                </a:rPr>
                <a:t>Blacklight</a:t>
              </a:r>
              <a:endParaRPr lang="en-US" sz="2400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14713" y="2657794"/>
              <a:ext cx="242831" cy="242831"/>
            </a:xfrm>
            <a:prstGeom prst="rect">
              <a:avLst/>
            </a:prstGeom>
          </p:spPr>
        </p:pic>
      </p:grpSp>
      <p:grpSp>
        <p:nvGrpSpPr>
          <p:cNvPr id="4" name="Group 3"/>
          <p:cNvGrpSpPr/>
          <p:nvPr/>
        </p:nvGrpSpPr>
        <p:grpSpPr>
          <a:xfrm>
            <a:off x="4094787" y="2039697"/>
            <a:ext cx="2746085" cy="2439939"/>
            <a:chOff x="4094787" y="2039697"/>
            <a:chExt cx="2746085" cy="2439939"/>
          </a:xfrm>
        </p:grpSpPr>
        <p:sp>
          <p:nvSpPr>
            <p:cNvPr id="30" name="Rectangle 29"/>
            <p:cNvSpPr/>
            <p:nvPr/>
          </p:nvSpPr>
          <p:spPr>
            <a:xfrm>
              <a:off x="4094787" y="2039697"/>
              <a:ext cx="2746085" cy="2439939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35000"/>
              </a:schemeClr>
            </a:solidFill>
            <a:ln w="19050">
              <a:solidFill>
                <a:schemeClr val="accent5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>
                <a:spcBef>
                  <a:spcPts val="1500"/>
                </a:spcBef>
              </a:pPr>
              <a:r>
                <a:rPr lang="en-US" sz="2400" dirty="0" smtClean="0">
                  <a:solidFill>
                    <a:schemeClr val="tx1"/>
                  </a:solidFill>
                </a:rPr>
                <a:t>     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HydraHead</a:t>
              </a:r>
              <a:endParaRPr lang="en-US" sz="2400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40969" y="2107133"/>
              <a:ext cx="242831" cy="242831"/>
            </a:xfrm>
            <a:prstGeom prst="rect">
              <a:avLst/>
            </a:prstGeom>
          </p:spPr>
        </p:pic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C38E-CD61-074D-A412-5CF5350B78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18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5763490" y="3822380"/>
            <a:ext cx="1682557" cy="40905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67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67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Your SQL database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Your Hydra Head/Application – part 1</a:t>
            </a:r>
            <a:endParaRPr lang="en-US" dirty="0"/>
          </a:p>
        </p:txBody>
      </p:sp>
      <p:sp>
        <p:nvSpPr>
          <p:cNvPr id="22" name="Can 21"/>
          <p:cNvSpPr/>
          <p:nvPr/>
        </p:nvSpPr>
        <p:spPr>
          <a:xfrm>
            <a:off x="4533371" y="5087761"/>
            <a:ext cx="2039697" cy="1039091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6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6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Your Data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053223" y="2544682"/>
            <a:ext cx="1710266" cy="638849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Views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053223" y="3822380"/>
            <a:ext cx="1710267" cy="638849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Models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053223" y="3183531"/>
            <a:ext cx="1710267" cy="638849"/>
          </a:xfrm>
          <a:prstGeom prst="roundRect">
            <a:avLst>
              <a:gd name="adj" fmla="val 379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Controllers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971027" y="4492017"/>
            <a:ext cx="1637865" cy="711199"/>
          </a:xfrm>
          <a:prstGeom prst="rect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Your </a:t>
            </a:r>
            <a:r>
              <a:rPr lang="en-US" sz="2800" dirty="0" err="1" smtClean="0">
                <a:solidFill>
                  <a:schemeClr val="tx1"/>
                </a:solidFill>
              </a:rPr>
              <a:t>Solr</a:t>
            </a: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971026" y="2543787"/>
            <a:ext cx="2792463" cy="1935020"/>
            <a:chOff x="2987961" y="2012414"/>
            <a:chExt cx="2792463" cy="1935020"/>
          </a:xfrm>
        </p:grpSpPr>
        <p:sp>
          <p:nvSpPr>
            <p:cNvPr id="29" name="Rectangle 28"/>
            <p:cNvSpPr/>
            <p:nvPr/>
          </p:nvSpPr>
          <p:spPr>
            <a:xfrm>
              <a:off x="2987961" y="2012414"/>
              <a:ext cx="2792463" cy="1935020"/>
            </a:xfrm>
            <a:prstGeom prst="rect">
              <a:avLst/>
            </a:prstGeom>
            <a:solidFill>
              <a:schemeClr val="accent4">
                <a:lumMod val="60000"/>
                <a:lumOff val="40000"/>
                <a:alpha val="54000"/>
              </a:schemeClr>
            </a:solidFill>
            <a:ln w="19050">
              <a:solidFill>
                <a:schemeClr val="accent4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err="1" smtClean="0">
                  <a:solidFill>
                    <a:schemeClr val="tx1"/>
                  </a:solidFill>
                </a:rPr>
                <a:t>Blacklight</a:t>
              </a:r>
              <a:endParaRPr lang="en-US" sz="2400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77631" y="2089383"/>
              <a:ext cx="242831" cy="242831"/>
            </a:xfrm>
            <a:prstGeom prst="rect">
              <a:avLst/>
            </a:prstGeom>
          </p:spPr>
        </p:pic>
      </p:grpSp>
      <p:sp>
        <p:nvSpPr>
          <p:cNvPr id="31" name="Rectangle 30"/>
          <p:cNvSpPr/>
          <p:nvPr/>
        </p:nvSpPr>
        <p:spPr>
          <a:xfrm>
            <a:off x="2971028" y="1417638"/>
            <a:ext cx="3448245" cy="3043591"/>
          </a:xfrm>
          <a:prstGeom prst="rect">
            <a:avLst/>
          </a:prstGeom>
          <a:solidFill>
            <a:schemeClr val="accent2">
              <a:lumMod val="60000"/>
              <a:lumOff val="40000"/>
              <a:alpha val="54000"/>
            </a:schemeClr>
          </a:solidFill>
          <a:ln w="19050">
            <a:solidFill>
              <a:schemeClr val="accent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Your Rails Application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608892" y="4469507"/>
            <a:ext cx="1637865" cy="733709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Your Fedora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500672" y="2015777"/>
            <a:ext cx="2746085" cy="2439939"/>
            <a:chOff x="4094787" y="2039697"/>
            <a:chExt cx="2746085" cy="2439939"/>
          </a:xfrm>
        </p:grpSpPr>
        <p:sp>
          <p:nvSpPr>
            <p:cNvPr id="41" name="Rectangle 40"/>
            <p:cNvSpPr/>
            <p:nvPr/>
          </p:nvSpPr>
          <p:spPr>
            <a:xfrm>
              <a:off x="4094787" y="2039697"/>
              <a:ext cx="2746085" cy="2439939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35000"/>
              </a:schemeClr>
            </a:solidFill>
            <a:ln w="19050">
              <a:solidFill>
                <a:schemeClr val="accent5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>
                <a:spcBef>
                  <a:spcPts val="1500"/>
                </a:spcBef>
              </a:pPr>
              <a:r>
                <a:rPr lang="en-US" sz="2400" dirty="0" smtClean="0">
                  <a:solidFill>
                    <a:schemeClr val="tx1"/>
                  </a:solidFill>
                </a:rPr>
                <a:t>     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HydraHead</a:t>
              </a:r>
              <a:endParaRPr lang="en-US" sz="2400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40969" y="2107133"/>
              <a:ext cx="242831" cy="242831"/>
            </a:xfrm>
            <a:prstGeom prst="rect">
              <a:avLst/>
            </a:prstGeom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C38E-CD61-074D-A412-5CF5350B78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17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1010</Words>
  <Application>Microsoft Macintosh PowerPoint</Application>
  <PresentationFormat>On-screen Show (4:3)</PresentationFormat>
  <Paragraphs>305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The Hydra Framework  as a Series of Diagrams</vt:lpstr>
      <vt:lpstr>High Level (Rough Conceptual)</vt:lpstr>
      <vt:lpstr>Ruby on Rails</vt:lpstr>
      <vt:lpstr>Blacklight Gem</vt:lpstr>
      <vt:lpstr>Your Blacklight Application</vt:lpstr>
      <vt:lpstr>High Level (Rough Conceptual, again)</vt:lpstr>
      <vt:lpstr>HydraHead Gem – part 1</vt:lpstr>
      <vt:lpstr>HydraHead Gem – part 2</vt:lpstr>
      <vt:lpstr>Your Hydra Head/Application – part 1</vt:lpstr>
      <vt:lpstr>ActiveFedora Gem - part 1</vt:lpstr>
      <vt:lpstr>HydraHead Gem – part 3</vt:lpstr>
      <vt:lpstr>Solrizer and Rubydora Gems</vt:lpstr>
      <vt:lpstr>Solrizer-Fedora Gem</vt:lpstr>
      <vt:lpstr>ActiveFedora Gem – part 2</vt:lpstr>
      <vt:lpstr>HydraHead Gem – part 4</vt:lpstr>
      <vt:lpstr>OM Gem</vt:lpstr>
      <vt:lpstr>OM and ActiveFedora (Simplified)</vt:lpstr>
      <vt:lpstr>ActiveFedora Gem – part 2 (again)</vt:lpstr>
      <vt:lpstr>Hydra Backend Gems</vt:lpstr>
      <vt:lpstr>HydraHead Gem – part 5</vt:lpstr>
      <vt:lpstr>Your Hydra Head/Application – part 2</vt:lpstr>
      <vt:lpstr>Core Hydra-Framework Code  maintained by the Hydra Community</vt:lpstr>
      <vt:lpstr>Additional Hydra-Framework Code  maintained by the Hydra Community</vt:lpstr>
      <vt:lpstr>Jetty – Java Web Server and Servlet Container</vt:lpstr>
      <vt:lpstr>One Possible Backend Configuration</vt:lpstr>
      <vt:lpstr>Your Hydra Head/Application using Hydra-Jetty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Rough Diagrams for Hydra</dc:title>
  <dc:creator>Naomi Dushay</dc:creator>
  <cp:lastModifiedBy>Naomi Dushay</cp:lastModifiedBy>
  <cp:revision>310</cp:revision>
  <dcterms:created xsi:type="dcterms:W3CDTF">2012-04-03T18:23:17Z</dcterms:created>
  <dcterms:modified xsi:type="dcterms:W3CDTF">2012-05-30T19:59:55Z</dcterms:modified>
</cp:coreProperties>
</file>