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11" r:id="rId2"/>
    <p:sldId id="721" r:id="rId3"/>
    <p:sldId id="692" r:id="rId4"/>
    <p:sldId id="724" r:id="rId5"/>
    <p:sldId id="729" r:id="rId6"/>
    <p:sldId id="720" r:id="rId7"/>
    <p:sldId id="725" r:id="rId8"/>
    <p:sldId id="743" r:id="rId9"/>
    <p:sldId id="744" r:id="rId10"/>
    <p:sldId id="711" r:id="rId11"/>
    <p:sldId id="708" r:id="rId12"/>
    <p:sldId id="713" r:id="rId13"/>
    <p:sldId id="714" r:id="rId14"/>
    <p:sldId id="726" r:id="rId15"/>
    <p:sldId id="685" r:id="rId16"/>
    <p:sldId id="727" r:id="rId17"/>
    <p:sldId id="728" r:id="rId18"/>
    <p:sldId id="730" r:id="rId19"/>
    <p:sldId id="739" r:id="rId20"/>
    <p:sldId id="740" r:id="rId21"/>
    <p:sldId id="741" r:id="rId22"/>
    <p:sldId id="742" r:id="rId23"/>
    <p:sldId id="735" r:id="rId24"/>
    <p:sldId id="736" r:id="rId25"/>
    <p:sldId id="737" r:id="rId26"/>
    <p:sldId id="738" r:id="rId27"/>
    <p:sldId id="621" r:id="rId2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frameSlides="1"/>
  <p:clrMru>
    <a:srgbClr val="CC6600"/>
    <a:srgbClr val="800080"/>
    <a:srgbClr val="7F7F7F"/>
    <a:srgbClr val="000080"/>
    <a:srgbClr val="008000"/>
    <a:srgbClr val="804000"/>
    <a:srgbClr val="808000"/>
    <a:srgbClr val="800000"/>
    <a:srgbClr val="FF8000"/>
    <a:srgbClr val="749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80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7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OR09</c:v>
                </c:pt>
                <c:pt idx="1">
                  <c:v>OR10</c:v>
                </c:pt>
                <c:pt idx="2">
                  <c:v>OR11</c:v>
                </c:pt>
                <c:pt idx="3">
                  <c:v>OR12</c:v>
                </c:pt>
                <c:pt idx="4">
                  <c:v>OR13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4.0</c:v>
                </c:pt>
                <c:pt idx="1">
                  <c:v>5.0</c:v>
                </c:pt>
                <c:pt idx="2">
                  <c:v>7.0</c:v>
                </c:pt>
                <c:pt idx="3">
                  <c:v>11.0</c:v>
                </c:pt>
                <c:pt idx="4">
                  <c:v>19.0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0721432"/>
        <c:axId val="140724504"/>
        <c:axId val="0"/>
      </c:bar3DChart>
      <c:catAx>
        <c:axId val="140721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Lucida Sans"/>
              </a:defRPr>
            </a:pPr>
            <a:endParaRPr lang="en-US"/>
          </a:p>
        </c:txPr>
        <c:crossAx val="140724504"/>
        <c:crosses val="autoZero"/>
        <c:auto val="1"/>
        <c:lblAlgn val="ctr"/>
        <c:lblOffset val="100"/>
        <c:noMultiLvlLbl val="0"/>
      </c:catAx>
      <c:valAx>
        <c:axId val="140724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721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OR09</c:v>
                </c:pt>
                <c:pt idx="1">
                  <c:v>OR10</c:v>
                </c:pt>
                <c:pt idx="2">
                  <c:v>OR11</c:v>
                </c:pt>
                <c:pt idx="3">
                  <c:v>OR12</c:v>
                </c:pt>
                <c:pt idx="4">
                  <c:v>OR13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4.0</c:v>
                </c:pt>
                <c:pt idx="1">
                  <c:v>5.0</c:v>
                </c:pt>
                <c:pt idx="2">
                  <c:v>7.0</c:v>
                </c:pt>
                <c:pt idx="3">
                  <c:v>11.0</c:v>
                </c:pt>
                <c:pt idx="4">
                  <c:v>27.0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OR09</c:v>
                </c:pt>
                <c:pt idx="1">
                  <c:v>OR10</c:v>
                </c:pt>
                <c:pt idx="2">
                  <c:v>OR11</c:v>
                </c:pt>
                <c:pt idx="3">
                  <c:v>OR12</c:v>
                </c:pt>
                <c:pt idx="4">
                  <c:v>OR13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4">
                  <c:v>0.0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OR09</c:v>
                </c:pt>
                <c:pt idx="1">
                  <c:v>OR10</c:v>
                </c:pt>
                <c:pt idx="2">
                  <c:v>OR11</c:v>
                </c:pt>
                <c:pt idx="3">
                  <c:v>OR12</c:v>
                </c:pt>
                <c:pt idx="4">
                  <c:v>OR13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0518200"/>
        <c:axId val="243919784"/>
        <c:axId val="0"/>
      </c:bar3DChart>
      <c:catAx>
        <c:axId val="920518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Lucida Sans"/>
              </a:defRPr>
            </a:pPr>
            <a:endParaRPr lang="en-US"/>
          </a:p>
        </c:txPr>
        <c:crossAx val="243919784"/>
        <c:crosses val="autoZero"/>
        <c:auto val="1"/>
        <c:lblAlgn val="ctr"/>
        <c:lblOffset val="100"/>
        <c:noMultiLvlLbl val="0"/>
      </c:catAx>
      <c:valAx>
        <c:axId val="243919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20518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C084089-C230-8E4C-BA9C-CB40F0052F0C}" type="datetime1">
              <a:rPr lang="en-US"/>
              <a:pPr>
                <a:defRPr/>
              </a:pPr>
              <a:t>7/7/13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F3FB845-4DD4-C34D-8A12-9ECC3D26C9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832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C0DFACD-B72E-0941-85BA-F22B5BD4B3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801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FCB32-E13F-A149-A4C6-1C38A4B7343C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312BC9-FCB5-0A48-B28B-D308C9018A17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A single application could not effectively cope with these three use cases; however any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institution would want to safeguard the outputs of all these disparate systems in a digital repository for management and preservation. HYDRA gives a framework where ONE BODY (the repo) can support MULTIPLE HEADS (tailored applications) </a:t>
            </a:r>
            <a:endParaRPr lang="en-US" dirty="0" smtClean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15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17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18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19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Documentation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won’t be the first thing anyone sees of your project, but it may be the last!</a:t>
            </a:r>
          </a:p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Particularly challenging in a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fast-moving project; exacerbated by our distributed nature (no doc writer assigned)</a:t>
            </a:r>
          </a:p>
          <a:p>
            <a:pPr eaLnBrk="1" hangingPunct="1"/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Doc framework = consolidate all docs, make sure it’s fresh at regular camps &amp; quarterly meetings, </a:t>
            </a:r>
          </a:p>
          <a:p>
            <a:pPr eaLnBrk="1" hangingPunct="1"/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Pegged gems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22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23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24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25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26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5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DDFAF-6A62-AD4D-88FF-71CDB303DA7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6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The only way to build a rich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&amp; robust solution is to engage a large community of developers. The only way to build a sustainable solution is to spur adoption by a community of institutions </a:t>
            </a:r>
            <a:r>
              <a:rPr lang="en-US" baseline="0" dirty="0" err="1" smtClean="0">
                <a:latin typeface="Times" charset="0"/>
                <a:ea typeface="ＭＳ Ｐゴシック" charset="-128"/>
                <a:cs typeface="ＭＳ Ｐゴシック" charset="-128"/>
              </a:rPr>
              <a:t>w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/ vested interest in shared success.</a:t>
            </a:r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312BC9-FCB5-0A48-B28B-D308C9018A17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312BC9-FCB5-0A48-B28B-D308C9018A17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A single application could not effectively cope with these three use cases; however any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institution would want to safeguard the outputs of all these disparate systems in a digital repository for management and preservation. HYDRA gives a framework where ONE BODY (the repo) can support MULTIPLE HEADS (tailored applications) </a:t>
            </a:r>
            <a:endParaRPr lang="en-US" dirty="0" smtClean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312BC9-FCB5-0A48-B28B-D308C9018A17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A single application could not effectively cope with these three use cases; however any</a:t>
            </a:r>
            <a:r>
              <a:rPr lang="en-US" baseline="0" dirty="0" smtClean="0">
                <a:latin typeface="Times" charset="0"/>
                <a:ea typeface="ＭＳ Ｐゴシック" charset="-128"/>
                <a:cs typeface="ＭＳ Ｐゴシック" charset="-128"/>
              </a:rPr>
              <a:t> institution would want to safeguard the outputs of all these disparate systems in a digital repository for management and preservation. HYDRA gives a framework where ONE BODY (the repo) can support MULTIPLE HEADS (tailored applications) </a:t>
            </a:r>
            <a:endParaRPr lang="en-US" dirty="0" smtClean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2667000" cy="457200"/>
          </a:xfrm>
          <a:ln/>
        </p:spPr>
        <p:txBody>
          <a:bodyPr/>
          <a:lstStyle>
            <a:lvl1pPr>
              <a:defRPr sz="1100">
                <a:latin typeface="Franklin Gothic Medium"/>
              </a:defRPr>
            </a:lvl1pPr>
          </a:lstStyle>
          <a:p>
            <a:pPr>
              <a:defRPr/>
            </a:pPr>
            <a:r>
              <a:rPr lang="en-US" dirty="0" smtClean="0"/>
              <a:t>Open Repositories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100">
                <a:latin typeface="Franklin Gothic Medium"/>
                <a:cs typeface="Franklin Gothic Medium"/>
              </a:defRPr>
            </a:lvl1pPr>
          </a:lstStyle>
          <a:p>
            <a:pPr>
              <a:defRPr/>
            </a:pPr>
            <a:r>
              <a:rPr lang="en-US" dirty="0" smtClean="0"/>
              <a:t>July 6, 2010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7200" y="6096000"/>
            <a:ext cx="685800" cy="5314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77654-B11F-F443-9ED9-11A557A351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677F1-DDCE-B14B-BD63-FF42704574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C982E-BE64-074F-95D1-B5B6BA38AF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78080-434E-7349-B75E-0A0864F445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3D4AC-6AA5-4140-A1FD-2913A4FFE7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066D9-80A7-964D-8B1B-F28A993BBC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2341F-44C0-0449-BBC9-7E506AF9D7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DEC3E-7004-0C49-9BBF-C3B84012EB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6E37F-CF81-8F4A-8832-E451462227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FD7C-324C-F443-B6FB-81E6856C6E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41936-AA23-614B-A0FF-DA182CCA72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A7B3817-B95D-424E-8523-46B7E5EB84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7200" y="6096000"/>
            <a:ext cx="685800" cy="531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2.png"/><Relationship Id="rId10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2.png"/><Relationship Id="rId10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2.png"/><Relationship Id="rId10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jpe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43200" y="1752600"/>
            <a:ext cx="3352800" cy="2598420"/>
          </a:xfrm>
          <a:prstGeom prst="rect">
            <a:avLst/>
          </a:prstGeom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810000" y="3486090"/>
            <a:ext cx="381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0" i="1" cap="small" dirty="0" smtClean="0">
                <a:latin typeface="Franklin Gothic Medium"/>
                <a:cs typeface="Franklin Gothic Medium"/>
              </a:rPr>
              <a:t>Get </a:t>
            </a:r>
            <a:r>
              <a:rPr lang="en-US" sz="2000" b="0" i="1" kern="300" cap="small" spc="-300" dirty="0" smtClean="0">
                <a:latin typeface="Franklin Gothic Medium"/>
                <a:cs typeface="Franklin Gothic Medium"/>
              </a:rPr>
              <a:t>A </a:t>
            </a:r>
            <a:r>
              <a:rPr lang="en-US" sz="2000" b="0" i="1" kern="300" cap="small" dirty="0">
                <a:latin typeface="Franklin Gothic Medium"/>
                <a:cs typeface="Franklin Gothic Medium"/>
              </a:rPr>
              <a:t>h</a:t>
            </a:r>
            <a:r>
              <a:rPr lang="en-US" sz="2000" b="0" i="1" cap="small" dirty="0" smtClean="0">
                <a:latin typeface="Franklin Gothic Medium"/>
                <a:cs typeface="Franklin Gothic Medium"/>
              </a:rPr>
              <a:t>ead </a:t>
            </a:r>
            <a:r>
              <a:rPr lang="en-US" sz="2000" b="0" i="1" cap="small" dirty="0">
                <a:latin typeface="Franklin Gothic Medium"/>
                <a:cs typeface="Franklin Gothic Medium"/>
              </a:rPr>
              <a:t>o</a:t>
            </a:r>
            <a:r>
              <a:rPr lang="en-US" sz="2000" b="0" i="1" cap="small" dirty="0" smtClean="0">
                <a:latin typeface="Franklin Gothic Medium"/>
                <a:cs typeface="Franklin Gothic Medium"/>
              </a:rPr>
              <a:t>n Your </a:t>
            </a:r>
            <a:r>
              <a:rPr lang="en-US" sz="2000" b="0" i="1" cap="small" dirty="0">
                <a:latin typeface="Franklin Gothic Medium"/>
                <a:cs typeface="Franklin Gothic Medium"/>
              </a:rPr>
              <a:t>R</a:t>
            </a:r>
            <a:r>
              <a:rPr lang="en-US" sz="2000" b="0" i="1" cap="small" dirty="0" smtClean="0">
                <a:latin typeface="Franklin Gothic Medium"/>
                <a:cs typeface="Franklin Gothic Medium"/>
              </a:rPr>
              <a:t>epository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038600" y="6019800"/>
            <a:ext cx="11430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57200" y="4419600"/>
            <a:ext cx="8153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prstTxWarp prst="textNoShape">
              <a:avLst/>
            </a:prstTxWarp>
            <a:spAutoFit/>
          </a:bodyPr>
          <a:lstStyle/>
          <a:p>
            <a:pPr indent="114300" algn="ctr" eaLnBrk="0" hangingPunct="0"/>
            <a:r>
              <a:rPr lang="en-US" sz="2000" b="0" dirty="0" smtClean="0">
                <a:latin typeface="Franklin Gothic Medium"/>
                <a:cs typeface="Franklin Gothic Medium"/>
              </a:rPr>
              <a:t>Open Repositories 2013</a:t>
            </a:r>
          </a:p>
          <a:p>
            <a:pPr indent="114300" algn="ctr" eaLnBrk="0" hangingPunct="0"/>
            <a:r>
              <a:rPr lang="en-US" sz="2000" b="0" dirty="0" smtClean="0">
                <a:latin typeface="Franklin Gothic Medium"/>
                <a:cs typeface="Franklin Gothic Medium"/>
              </a:rPr>
              <a:t>Charlottetown, Prince Edward Island</a:t>
            </a:r>
          </a:p>
          <a:p>
            <a:pPr indent="114300" algn="ctr" eaLnBrk="0" hangingPunct="0"/>
            <a:r>
              <a:rPr lang="en-US" sz="2000" b="0" dirty="0" smtClean="0">
                <a:latin typeface="Franklin Gothic Medium"/>
                <a:cs typeface="Franklin Gothic Medium"/>
              </a:rPr>
              <a:t>July 11, 2013</a:t>
            </a:r>
          </a:p>
          <a:p>
            <a:pPr indent="114300" algn="ctr" eaLnBrk="0" hangingPunct="0"/>
            <a:endParaRPr lang="en-US" sz="2000" b="0" dirty="0" smtClean="0">
              <a:latin typeface="Franklin Gothic Medium"/>
              <a:cs typeface="Franklin Gothic Medium"/>
            </a:endParaRPr>
          </a:p>
          <a:p>
            <a:pPr indent="114300" algn="ctr" eaLnBrk="0" hangingPunct="0"/>
            <a:r>
              <a:rPr lang="en-US" sz="2000" b="0" dirty="0" smtClean="0">
                <a:latin typeface="Franklin Gothic Medium"/>
                <a:cs typeface="Franklin Gothic Medium"/>
              </a:rPr>
              <a:t>Tom Cramer</a:t>
            </a:r>
          </a:p>
          <a:p>
            <a:pPr indent="114300" algn="ctr" eaLnBrk="0" hangingPunct="0"/>
            <a:r>
              <a:rPr lang="en-US" sz="2000" b="0" dirty="0" smtClean="0">
                <a:latin typeface="Franklin Gothic Medium"/>
                <a:cs typeface="Franklin Gothic Medium"/>
              </a:rPr>
              <a:t>@</a:t>
            </a:r>
            <a:r>
              <a:rPr lang="en-US" sz="2000" b="0" dirty="0" err="1" smtClean="0">
                <a:latin typeface="Franklin Gothic Medium"/>
                <a:cs typeface="Franklin Gothic Medium"/>
              </a:rPr>
              <a:t>tcramer</a:t>
            </a:r>
            <a:endParaRPr lang="en-US" sz="2000" b="0" dirty="0" smtClean="0">
              <a:latin typeface="Franklin Gothic Medium"/>
              <a:cs typeface="Franklin Gothic Medium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1000" y="609600"/>
            <a:ext cx="838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5400" b="0" i="1" cap="small" dirty="0" smtClean="0">
                <a:latin typeface="Franklin Gothic Medium"/>
                <a:cs typeface="Franklin Gothic Medium"/>
              </a:rPr>
              <a:t>State of the </a:t>
            </a:r>
            <a:r>
              <a:rPr lang="en-US" sz="5400" b="0" i="1" cap="small" dirty="0" err="1" smtClean="0">
                <a:latin typeface="Franklin Gothic Medium"/>
                <a:cs typeface="Franklin Gothic Medium"/>
              </a:rPr>
              <a:t>Hydrasphere</a:t>
            </a:r>
            <a:endParaRPr lang="en-US" sz="5400" b="0" i="1" cap="small" dirty="0" smtClean="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6019668" cy="518160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57200"/>
            <a:ext cx="5715000" cy="5869926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6"/>
          <p:cNvSpPr txBox="1">
            <a:spLocks noChangeArrowheads="1"/>
          </p:cNvSpPr>
          <p:nvPr/>
        </p:nvSpPr>
        <p:spPr bwMode="auto">
          <a:xfrm>
            <a:off x="6781800" y="6858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Books</a:t>
            </a:r>
            <a:endParaRPr lang="en-US" sz="2800" b="0" dirty="0">
              <a:latin typeface="Franklin Gothic Medium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 bwMode="auto">
          <a:xfrm>
            <a:off x="6781800" y="1143000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Articles</a:t>
            </a:r>
            <a:endParaRPr lang="en-US" sz="2800" b="0" dirty="0">
              <a:latin typeface="Franklin Gothic Medium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609600"/>
            <a:ext cx="5788969" cy="464820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6"/>
          <p:cNvSpPr txBox="1">
            <a:spLocks noChangeArrowheads="1"/>
          </p:cNvSpPr>
          <p:nvPr/>
        </p:nvSpPr>
        <p:spPr bwMode="auto">
          <a:xfrm>
            <a:off x="6781800" y="1600200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Theses</a:t>
            </a:r>
            <a:endParaRPr lang="en-US" sz="2800" b="0" dirty="0">
              <a:latin typeface="Franklin Gothic Medium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761999"/>
            <a:ext cx="4648200" cy="5702043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6"/>
          <p:cNvSpPr txBox="1">
            <a:spLocks noChangeArrowheads="1"/>
          </p:cNvSpPr>
          <p:nvPr/>
        </p:nvSpPr>
        <p:spPr bwMode="auto">
          <a:xfrm>
            <a:off x="6781800" y="2057400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Images</a:t>
            </a:r>
            <a:endParaRPr lang="en-US" sz="2800" b="0" dirty="0">
              <a:latin typeface="Franklin Gothic Medium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914399"/>
            <a:ext cx="4267200" cy="5676421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6781800" y="2514600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Maps</a:t>
            </a:r>
            <a:endParaRPr lang="en-US" sz="2800" b="0" dirty="0">
              <a:latin typeface="Franklin Gothic Medium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1142999"/>
            <a:ext cx="5105400" cy="5123251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6"/>
          <p:cNvSpPr txBox="1">
            <a:spLocks noChangeArrowheads="1"/>
          </p:cNvSpPr>
          <p:nvPr/>
        </p:nvSpPr>
        <p:spPr bwMode="auto">
          <a:xfrm>
            <a:off x="6781800" y="2971800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Data </a:t>
            </a:r>
            <a:r>
              <a:rPr lang="en-US" b="0" dirty="0" smtClean="0">
                <a:latin typeface="Franklin Gothic Medium" charset="0"/>
              </a:rPr>
              <a:t>(Raster)</a:t>
            </a:r>
            <a:endParaRPr lang="en-US" sz="2800" b="0" dirty="0">
              <a:latin typeface="Franklin Gothic Medium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1295399"/>
            <a:ext cx="4724400" cy="5387775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6"/>
          <p:cNvSpPr txBox="1">
            <a:spLocks noChangeArrowheads="1"/>
          </p:cNvSpPr>
          <p:nvPr/>
        </p:nvSpPr>
        <p:spPr bwMode="auto">
          <a:xfrm>
            <a:off x="6781800" y="3429000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Data </a:t>
            </a:r>
            <a:r>
              <a:rPr lang="en-US" b="0" dirty="0" smtClean="0">
                <a:latin typeface="Franklin Gothic Medium" charset="0"/>
              </a:rPr>
              <a:t>(Comp.)</a:t>
            </a:r>
            <a:endParaRPr lang="en-US" sz="2800" b="0" dirty="0">
              <a:latin typeface="Franklin Gothic Medium" charset="0"/>
            </a:endParaRPr>
          </a:p>
        </p:txBody>
      </p:sp>
      <p:pic>
        <p:nvPicPr>
          <p:cNvPr id="14" name="Picture 9" descr="C:\Documents and Settings\lowood\Desktop\saa2009\Open House July 31 09 Snapsho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1447800"/>
            <a:ext cx="5029200" cy="349686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6"/>
          <p:cNvSpPr txBox="1">
            <a:spLocks noChangeArrowheads="1"/>
          </p:cNvSpPr>
          <p:nvPr/>
        </p:nvSpPr>
        <p:spPr bwMode="auto">
          <a:xfrm>
            <a:off x="6781800" y="3886200"/>
            <a:ext cx="2362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Data </a:t>
            </a:r>
            <a:r>
              <a:rPr lang="en-US" b="0" dirty="0" smtClean="0">
                <a:latin typeface="Franklin Gothic Medium" charset="0"/>
              </a:rPr>
              <a:t>(</a:t>
            </a:r>
            <a:r>
              <a:rPr lang="en-US" b="0" dirty="0" err="1" smtClean="0">
                <a:latin typeface="Franklin Gothic Medium" charset="0"/>
              </a:rPr>
              <a:t>Observ</a:t>
            </a:r>
            <a:r>
              <a:rPr lang="en-US" b="0" dirty="0" smtClean="0">
                <a:latin typeface="Franklin Gothic Medium" charset="0"/>
              </a:rPr>
              <a:t>.)</a:t>
            </a:r>
            <a:endParaRPr lang="en-US" sz="2800" b="0" dirty="0">
              <a:latin typeface="Franklin Gothic Medium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7800" y="1524000"/>
            <a:ext cx="5056833" cy="25146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27" name="Rectangle 6"/>
          <p:cNvSpPr txBox="1">
            <a:spLocks noChangeArrowheads="1"/>
          </p:cNvSpPr>
          <p:nvPr/>
        </p:nvSpPr>
        <p:spPr bwMode="auto">
          <a:xfrm>
            <a:off x="6781800" y="4343400"/>
            <a:ext cx="2362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Audio</a:t>
            </a:r>
            <a:endParaRPr lang="en-US" sz="2800" b="0" dirty="0">
              <a:latin typeface="Franklin Gothic Medium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0200" y="1676399"/>
            <a:ext cx="4953000" cy="351715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28" name="Rectangle 6"/>
          <p:cNvSpPr txBox="1">
            <a:spLocks noChangeArrowheads="1"/>
          </p:cNvSpPr>
          <p:nvPr/>
        </p:nvSpPr>
        <p:spPr bwMode="auto">
          <a:xfrm>
            <a:off x="6781800" y="4800600"/>
            <a:ext cx="2362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Video</a:t>
            </a:r>
            <a:endParaRPr lang="en-US" sz="2800" b="0" dirty="0">
              <a:latin typeface="Franklin Gothic Medium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/>
          <a:srcRect l="1815" t="2121" r="1880" b="37570"/>
          <a:stretch/>
        </p:blipFill>
        <p:spPr>
          <a:xfrm>
            <a:off x="1759346" y="1828800"/>
            <a:ext cx="4832748" cy="411480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Rectangle 6"/>
          <p:cNvSpPr txBox="1">
            <a:spLocks noChangeArrowheads="1"/>
          </p:cNvSpPr>
          <p:nvPr/>
        </p:nvSpPr>
        <p:spPr bwMode="auto">
          <a:xfrm>
            <a:off x="6781800" y="5257800"/>
            <a:ext cx="2362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Documents</a:t>
            </a:r>
            <a:endParaRPr lang="en-US" sz="2800" b="0" dirty="0">
              <a:latin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874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1"/>
      <p:bldP spid="27" grpId="0"/>
      <p:bldP spid="28" grpId="0"/>
      <p:bldP spid="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 Box 13"/>
          <p:cNvSpPr txBox="1">
            <a:spLocks noChangeArrowheads="1"/>
          </p:cNvSpPr>
          <p:nvPr/>
        </p:nvSpPr>
        <p:spPr bwMode="auto">
          <a:xfrm>
            <a:off x="609600" y="533400"/>
            <a:ext cx="8305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Point Solution Approach  …</a:t>
            </a:r>
            <a:r>
              <a:rPr lang="en-US" sz="2800" b="0" dirty="0" smtClean="0">
                <a:latin typeface="Franklin Gothic Medium" charset="0"/>
              </a:rPr>
              <a:t>Welcome to </a:t>
            </a:r>
            <a:r>
              <a:rPr lang="en-US" sz="2800" b="0" dirty="0" err="1" smtClean="0">
                <a:latin typeface="Franklin Gothic Medium" charset="0"/>
              </a:rPr>
              <a:t>Siloville</a:t>
            </a:r>
            <a:endParaRPr lang="en-US" sz="3200" b="0" dirty="0">
              <a:latin typeface="Franklin Gothic Medium" charset="0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279400" y="1254843"/>
            <a:ext cx="1092200" cy="80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ETDs (Theses)</a:t>
            </a:r>
            <a:b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</a:br>
            <a:endParaRPr lang="en-US" sz="1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498600" y="1254843"/>
            <a:ext cx="9906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Books, Articles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717800" y="1374648"/>
            <a:ext cx="990600" cy="3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Images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937000" y="1254844"/>
            <a:ext cx="9906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Audio-Visual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5105400" y="1254843"/>
            <a:ext cx="11430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Research Data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6375400" y="1254843"/>
            <a:ext cx="9906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Maps </a:t>
            </a:r>
            <a:b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</a:b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&amp; GIS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7620000" y="1254843"/>
            <a:ext cx="9906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err="1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Docu-ments</a:t>
            </a:r>
            <a:endParaRPr lang="en-US" sz="1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2" name="Can 1"/>
          <p:cNvSpPr/>
          <p:nvPr/>
        </p:nvSpPr>
        <p:spPr bwMode="auto">
          <a:xfrm>
            <a:off x="228600" y="3584448"/>
            <a:ext cx="1066800" cy="987552"/>
          </a:xfrm>
          <a:prstGeom prst="can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normalizeH="0" baseline="0" dirty="0" smtClean="0">
                <a:ln/>
                <a:solidFill>
                  <a:schemeClr val="accent3"/>
                </a:solidFill>
                <a:latin typeface="Franklin Gothic Medium"/>
                <a:cs typeface="Franklin Gothic Medium"/>
              </a:rPr>
              <a:t>ETD </a:t>
            </a:r>
            <a:endParaRPr kumimoji="0" lang="en-US" sz="1800" i="0" u="none" strike="noStrike" normalizeH="0" baseline="0" dirty="0">
              <a:ln/>
              <a:solidFill>
                <a:schemeClr val="accent3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54" name="Can 53"/>
          <p:cNvSpPr/>
          <p:nvPr/>
        </p:nvSpPr>
        <p:spPr bwMode="auto">
          <a:xfrm>
            <a:off x="1447800" y="3584448"/>
            <a:ext cx="1066800" cy="987552"/>
          </a:xfrm>
          <a:prstGeom prst="can">
            <a:avLst/>
          </a:prstGeom>
          <a:solidFill>
            <a:srgbClr val="80800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normalizeH="0" baseline="0" dirty="0" smtClean="0">
                <a:ln/>
                <a:solidFill>
                  <a:schemeClr val="accent3"/>
                </a:solidFill>
                <a:latin typeface="Franklin Gothic Medium"/>
                <a:cs typeface="Franklin Gothic Medium"/>
              </a:rPr>
              <a:t>IR</a:t>
            </a:r>
            <a:endParaRPr kumimoji="0" lang="en-US" sz="1800" i="0" u="none" strike="noStrike" normalizeH="0" baseline="0" dirty="0">
              <a:ln/>
              <a:solidFill>
                <a:schemeClr val="accent3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55" name="Can 54"/>
          <p:cNvSpPr/>
          <p:nvPr/>
        </p:nvSpPr>
        <p:spPr bwMode="auto">
          <a:xfrm>
            <a:off x="2667000" y="3584448"/>
            <a:ext cx="1066800" cy="987552"/>
          </a:xfrm>
          <a:prstGeom prst="can">
            <a:avLst/>
          </a:prstGeom>
          <a:solidFill>
            <a:srgbClr val="80400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normalizeH="0" baseline="0" dirty="0" smtClean="0">
                <a:ln/>
                <a:solidFill>
                  <a:schemeClr val="accent3"/>
                </a:solidFill>
                <a:latin typeface="Franklin Gothic Medium"/>
                <a:cs typeface="Franklin Gothic Medium"/>
              </a:rPr>
              <a:t>Image DB</a:t>
            </a:r>
            <a:endParaRPr kumimoji="0" lang="en-US" sz="1800" i="0" u="none" strike="noStrike" normalizeH="0" baseline="0" dirty="0">
              <a:ln/>
              <a:solidFill>
                <a:schemeClr val="accent3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56" name="Can 55"/>
          <p:cNvSpPr/>
          <p:nvPr/>
        </p:nvSpPr>
        <p:spPr bwMode="auto">
          <a:xfrm>
            <a:off x="3886200" y="3584448"/>
            <a:ext cx="1066800" cy="987552"/>
          </a:xfrm>
          <a:prstGeom prst="can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normalizeH="0" baseline="0" dirty="0" smtClean="0">
                <a:ln/>
                <a:solidFill>
                  <a:schemeClr val="accent3"/>
                </a:solidFill>
                <a:latin typeface="Franklin Gothic Medium"/>
                <a:cs typeface="Franklin Gothic Medium"/>
              </a:rPr>
              <a:t>DAM</a:t>
            </a:r>
            <a:endParaRPr kumimoji="0" lang="en-US" sz="1800" i="0" u="none" strike="noStrike" normalizeH="0" baseline="0" dirty="0">
              <a:ln/>
              <a:solidFill>
                <a:schemeClr val="accent3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57" name="Can 56"/>
          <p:cNvSpPr/>
          <p:nvPr/>
        </p:nvSpPr>
        <p:spPr bwMode="auto">
          <a:xfrm>
            <a:off x="5147734" y="3584448"/>
            <a:ext cx="1066800" cy="987552"/>
          </a:xfrm>
          <a:prstGeom prst="can">
            <a:avLst/>
          </a:prstGeom>
          <a:solidFill>
            <a:srgbClr val="7F7F7F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normalizeH="0" baseline="0" dirty="0" smtClean="0">
                <a:ln/>
                <a:solidFill>
                  <a:schemeClr val="accent3"/>
                </a:solidFill>
                <a:latin typeface="Franklin Gothic Medium"/>
                <a:cs typeface="Franklin Gothic Medium"/>
              </a:rPr>
              <a:t>?</a:t>
            </a:r>
            <a:endParaRPr kumimoji="0" lang="en-US" sz="2000" i="0" u="none" strike="noStrike" normalizeH="0" baseline="0" dirty="0">
              <a:ln/>
              <a:solidFill>
                <a:schemeClr val="accent3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58" name="Can 57"/>
          <p:cNvSpPr/>
          <p:nvPr/>
        </p:nvSpPr>
        <p:spPr bwMode="auto">
          <a:xfrm>
            <a:off x="6400800" y="3584448"/>
            <a:ext cx="1066800" cy="987552"/>
          </a:xfrm>
          <a:prstGeom prst="can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err="1" smtClean="0">
                <a:ln/>
                <a:solidFill>
                  <a:schemeClr val="accent3"/>
                </a:solidFill>
                <a:latin typeface="Franklin Gothic Medium"/>
                <a:cs typeface="Franklin Gothic Medium"/>
              </a:rPr>
              <a:t>Geospa-tial</a:t>
            </a:r>
            <a:r>
              <a:rPr lang="en-US" sz="1800" dirty="0" smtClean="0">
                <a:ln/>
                <a:solidFill>
                  <a:schemeClr val="accent3"/>
                </a:solidFill>
                <a:latin typeface="Franklin Gothic Medium"/>
                <a:cs typeface="Franklin Gothic Medium"/>
              </a:rPr>
              <a:t> Inf.</a:t>
            </a:r>
            <a:endParaRPr kumimoji="0" lang="en-US" sz="1800" i="0" u="none" strike="noStrike" normalizeH="0" baseline="0" dirty="0">
              <a:ln/>
              <a:solidFill>
                <a:schemeClr val="accent3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59" name="Can 58"/>
          <p:cNvSpPr/>
          <p:nvPr/>
        </p:nvSpPr>
        <p:spPr bwMode="auto">
          <a:xfrm>
            <a:off x="7620000" y="3584448"/>
            <a:ext cx="1066800" cy="987552"/>
          </a:xfrm>
          <a:prstGeom prst="can">
            <a:avLst/>
          </a:prstGeom>
          <a:solidFill>
            <a:srgbClr val="80008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n/>
                <a:solidFill>
                  <a:schemeClr val="accent3"/>
                </a:solidFill>
                <a:latin typeface="Franklin Gothic Medium"/>
                <a:cs typeface="Franklin Gothic Medium"/>
              </a:rPr>
              <a:t>Records Mgmt.</a:t>
            </a:r>
            <a:endParaRPr kumimoji="0" lang="en-US" sz="1800" i="0" u="none" strike="noStrike" normalizeH="0" baseline="0" dirty="0">
              <a:ln/>
              <a:solidFill>
                <a:schemeClr val="accent3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592667" y="2743200"/>
            <a:ext cx="321733" cy="934381"/>
          </a:xfrm>
          <a:prstGeom prst="downArrow">
            <a:avLst/>
          </a:prstGeom>
          <a:solidFill>
            <a:schemeClr val="accent4">
              <a:lumMod val="65000"/>
              <a:lumOff val="3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sp>
        <p:nvSpPr>
          <p:cNvPr id="60" name="Down Arrow 59"/>
          <p:cNvSpPr/>
          <p:nvPr/>
        </p:nvSpPr>
        <p:spPr bwMode="auto">
          <a:xfrm>
            <a:off x="1828800" y="3051048"/>
            <a:ext cx="338666" cy="626533"/>
          </a:xfrm>
          <a:prstGeom prst="downArrow">
            <a:avLst/>
          </a:prstGeom>
          <a:solidFill>
            <a:schemeClr val="accent4">
              <a:lumMod val="65000"/>
              <a:lumOff val="3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sp>
        <p:nvSpPr>
          <p:cNvPr id="61" name="Down Arrow 60"/>
          <p:cNvSpPr/>
          <p:nvPr/>
        </p:nvSpPr>
        <p:spPr bwMode="auto">
          <a:xfrm>
            <a:off x="3048000" y="3051048"/>
            <a:ext cx="338666" cy="626533"/>
          </a:xfrm>
          <a:prstGeom prst="downArrow">
            <a:avLst/>
          </a:prstGeom>
          <a:solidFill>
            <a:schemeClr val="accent4">
              <a:lumMod val="65000"/>
              <a:lumOff val="3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sp>
        <p:nvSpPr>
          <p:cNvPr id="62" name="Down Arrow 61"/>
          <p:cNvSpPr/>
          <p:nvPr/>
        </p:nvSpPr>
        <p:spPr bwMode="auto">
          <a:xfrm>
            <a:off x="4267200" y="3051048"/>
            <a:ext cx="338666" cy="626533"/>
          </a:xfrm>
          <a:prstGeom prst="downArrow">
            <a:avLst/>
          </a:prstGeom>
          <a:solidFill>
            <a:schemeClr val="accent4">
              <a:lumMod val="65000"/>
              <a:lumOff val="3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sp>
        <p:nvSpPr>
          <p:cNvPr id="63" name="Down Arrow 62"/>
          <p:cNvSpPr/>
          <p:nvPr/>
        </p:nvSpPr>
        <p:spPr bwMode="auto">
          <a:xfrm>
            <a:off x="5494868" y="2971800"/>
            <a:ext cx="381000" cy="705781"/>
          </a:xfrm>
          <a:prstGeom prst="downArrow">
            <a:avLst/>
          </a:prstGeom>
          <a:solidFill>
            <a:schemeClr val="accent4">
              <a:lumMod val="65000"/>
              <a:lumOff val="3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sp>
        <p:nvSpPr>
          <p:cNvPr id="64" name="Down Arrow 63"/>
          <p:cNvSpPr/>
          <p:nvPr/>
        </p:nvSpPr>
        <p:spPr bwMode="auto">
          <a:xfrm>
            <a:off x="6747934" y="3051048"/>
            <a:ext cx="338666" cy="626533"/>
          </a:xfrm>
          <a:prstGeom prst="downArrow">
            <a:avLst/>
          </a:prstGeom>
          <a:solidFill>
            <a:schemeClr val="accent4">
              <a:lumMod val="65000"/>
              <a:lumOff val="3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sp>
        <p:nvSpPr>
          <p:cNvPr id="65" name="Down Arrow 64"/>
          <p:cNvSpPr/>
          <p:nvPr/>
        </p:nvSpPr>
        <p:spPr bwMode="auto">
          <a:xfrm>
            <a:off x="8001000" y="3051048"/>
            <a:ext cx="338666" cy="626533"/>
          </a:xfrm>
          <a:prstGeom prst="downArrow">
            <a:avLst/>
          </a:prstGeom>
          <a:solidFill>
            <a:schemeClr val="accent4">
              <a:lumMod val="65000"/>
              <a:lumOff val="3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115" y="1924981"/>
            <a:ext cx="1131147" cy="973667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136648"/>
            <a:ext cx="966914" cy="993126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908048"/>
            <a:ext cx="1138814" cy="91440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199" y="1908048"/>
            <a:ext cx="931753" cy="1143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1908048"/>
            <a:ext cx="1056752" cy="525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2402199"/>
            <a:ext cx="1066800" cy="7575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6319" y="1908047"/>
            <a:ext cx="965881" cy="11015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1908048"/>
            <a:ext cx="859240" cy="1143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0" y="2593848"/>
            <a:ext cx="515900" cy="5177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2"/>
          <a:srcRect l="1815" t="2121" r="1880" b="37570"/>
          <a:stretch/>
        </p:blipFill>
        <p:spPr>
          <a:xfrm>
            <a:off x="7619999" y="1908048"/>
            <a:ext cx="914401" cy="114300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Rectangle 6"/>
          <p:cNvSpPr txBox="1">
            <a:spLocks noChangeArrowheads="1"/>
          </p:cNvSpPr>
          <p:nvPr/>
        </p:nvSpPr>
        <p:spPr bwMode="auto">
          <a:xfrm>
            <a:off x="533400" y="50292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Management</a:t>
            </a:r>
            <a:endParaRPr lang="en-US" sz="2800" b="0" dirty="0">
              <a:latin typeface="Franklin Gothic Medium" charset="0"/>
            </a:endParaRPr>
          </a:p>
        </p:txBody>
      </p:sp>
      <p:sp>
        <p:nvSpPr>
          <p:cNvPr id="67" name="Rectangle 6"/>
          <p:cNvSpPr txBox="1">
            <a:spLocks noChangeArrowheads="1"/>
          </p:cNvSpPr>
          <p:nvPr/>
        </p:nvSpPr>
        <p:spPr bwMode="auto">
          <a:xfrm>
            <a:off x="3810000" y="5029200"/>
            <a:ext cx="152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Access</a:t>
            </a:r>
            <a:endParaRPr lang="en-US" sz="2800" b="0" dirty="0">
              <a:latin typeface="Franklin Gothic Medium" charset="0"/>
            </a:endParaRPr>
          </a:p>
        </p:txBody>
      </p:sp>
      <p:sp>
        <p:nvSpPr>
          <p:cNvPr id="68" name="Rectangle 6"/>
          <p:cNvSpPr txBox="1">
            <a:spLocks noChangeArrowheads="1"/>
          </p:cNvSpPr>
          <p:nvPr/>
        </p:nvSpPr>
        <p:spPr bwMode="auto">
          <a:xfrm>
            <a:off x="6096000" y="5029200"/>
            <a:ext cx="259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Preservation?</a:t>
            </a:r>
            <a:endParaRPr lang="en-US" sz="2800" b="0" dirty="0">
              <a:latin typeface="Franklin Gothic Medium" charset="0"/>
            </a:endParaRPr>
          </a:p>
        </p:txBody>
      </p:sp>
      <p:sp>
        <p:nvSpPr>
          <p:cNvPr id="69" name="Rectangle 6"/>
          <p:cNvSpPr txBox="1">
            <a:spLocks noChangeArrowheads="1"/>
          </p:cNvSpPr>
          <p:nvPr/>
        </p:nvSpPr>
        <p:spPr bwMode="auto">
          <a:xfrm>
            <a:off x="2209800" y="57150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Tailored?</a:t>
            </a:r>
            <a:endParaRPr lang="en-US" sz="2800" b="0" dirty="0">
              <a:latin typeface="Franklin Gothic Medium" charset="0"/>
            </a:endParaRPr>
          </a:p>
        </p:txBody>
      </p:sp>
      <p:sp>
        <p:nvSpPr>
          <p:cNvPr id="70" name="Rectangle 6"/>
          <p:cNvSpPr txBox="1">
            <a:spLocks noChangeArrowheads="1"/>
          </p:cNvSpPr>
          <p:nvPr/>
        </p:nvSpPr>
        <p:spPr bwMode="auto">
          <a:xfrm>
            <a:off x="5029200" y="57150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2800" b="0" dirty="0" smtClean="0">
                <a:latin typeface="Franklin Gothic Medium" charset="0"/>
              </a:rPr>
              <a:t>Sustainable?</a:t>
            </a:r>
            <a:endParaRPr lang="en-US" sz="2800" b="0" dirty="0">
              <a:latin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4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 Box 13"/>
          <p:cNvSpPr txBox="1">
            <a:spLocks noChangeArrowheads="1"/>
          </p:cNvSpPr>
          <p:nvPr/>
        </p:nvSpPr>
        <p:spPr bwMode="auto">
          <a:xfrm>
            <a:off x="609600" y="533400"/>
            <a:ext cx="7696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Repository-Powered Approach</a:t>
            </a:r>
            <a:endParaRPr lang="en-US" sz="3200" b="0" dirty="0">
              <a:latin typeface="Franklin Gothic Medium" charset="0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279400" y="1219200"/>
            <a:ext cx="1092200" cy="80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ETDs (Theses)</a:t>
            </a:r>
            <a:b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</a:br>
            <a:endParaRPr lang="en-US" sz="1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498600" y="1219200"/>
            <a:ext cx="9906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Books, Articles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717800" y="1339005"/>
            <a:ext cx="990600" cy="3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Images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937000" y="1219201"/>
            <a:ext cx="9906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Audio-Visual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5105400" y="1219200"/>
            <a:ext cx="11430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Research Data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6375400" y="1219200"/>
            <a:ext cx="9906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Maps </a:t>
            </a:r>
            <a:b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</a:b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&amp; GIS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7620000" y="1219200"/>
            <a:ext cx="9906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err="1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Docu-ments</a:t>
            </a:r>
            <a:endParaRPr lang="en-US" sz="1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115" y="1889338"/>
            <a:ext cx="1131147" cy="973667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101005"/>
            <a:ext cx="966914" cy="993126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872405"/>
            <a:ext cx="1138814" cy="91440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199" y="1872405"/>
            <a:ext cx="931753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1872405"/>
            <a:ext cx="1056752" cy="5254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2366556"/>
            <a:ext cx="1066800" cy="7575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6319" y="1872404"/>
            <a:ext cx="965881" cy="1101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1872405"/>
            <a:ext cx="85924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0" y="2558205"/>
            <a:ext cx="515900" cy="517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2"/>
          <a:srcRect l="1815" t="2121" r="1880" b="37570"/>
          <a:stretch/>
        </p:blipFill>
        <p:spPr>
          <a:xfrm>
            <a:off x="7619999" y="1872405"/>
            <a:ext cx="914401" cy="114300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Bent Arrow 33"/>
          <p:cNvSpPr/>
          <p:nvPr/>
        </p:nvSpPr>
        <p:spPr>
          <a:xfrm flipV="1">
            <a:off x="3962400" y="4876800"/>
            <a:ext cx="2096913" cy="1144347"/>
          </a:xfrm>
          <a:prstGeom prst="ben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 rot="13743922" flipV="1">
            <a:off x="637549" y="3429820"/>
            <a:ext cx="1826082" cy="421243"/>
          </a:xfrm>
          <a:prstGeom prst="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968634" flipV="1">
            <a:off x="6452569" y="3468290"/>
            <a:ext cx="1629792" cy="421243"/>
          </a:xfrm>
          <a:prstGeom prst="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5443970" flipV="1">
            <a:off x="2830731" y="3232246"/>
            <a:ext cx="886663" cy="421243"/>
          </a:xfrm>
          <a:prstGeom prst="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8127139" flipV="1">
            <a:off x="5949531" y="3308269"/>
            <a:ext cx="1098558" cy="421243"/>
          </a:xfrm>
          <a:prstGeom prst="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6200000" flipV="1">
            <a:off x="3996390" y="3318810"/>
            <a:ext cx="810463" cy="421243"/>
          </a:xfrm>
          <a:prstGeom prst="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rot="17220523" flipV="1">
            <a:off x="5151252" y="3294577"/>
            <a:ext cx="914400" cy="421243"/>
          </a:xfrm>
          <a:prstGeom prst="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14369627" flipV="1">
            <a:off x="1752674" y="3264332"/>
            <a:ext cx="1096679" cy="421243"/>
          </a:xfrm>
          <a:prstGeom prst="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an 54"/>
          <p:cNvSpPr/>
          <p:nvPr/>
        </p:nvSpPr>
        <p:spPr bwMode="auto">
          <a:xfrm>
            <a:off x="1981200" y="3810000"/>
            <a:ext cx="4876800" cy="1327995"/>
          </a:xfrm>
          <a:prstGeom prst="can">
            <a:avLst/>
          </a:prstGeom>
          <a:solidFill>
            <a:srgbClr val="CC660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normalizeH="0" baseline="0" dirty="0" smtClean="0">
                <a:ln/>
                <a:solidFill>
                  <a:schemeClr val="accent3"/>
                </a:solidFill>
                <a:latin typeface="Franklin Gothic Medium"/>
                <a:cs typeface="Franklin Gothic Medium"/>
              </a:rPr>
              <a:t>Digital Repository</a:t>
            </a:r>
            <a:endParaRPr kumimoji="0" lang="en-US" sz="1800" i="0" u="none" strike="noStrike" normalizeH="0" baseline="0" dirty="0">
              <a:ln/>
              <a:solidFill>
                <a:schemeClr val="accent3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66" name="Rectangle 6"/>
          <p:cNvSpPr>
            <a:spLocks noChangeArrowheads="1"/>
          </p:cNvSpPr>
          <p:nvPr/>
        </p:nvSpPr>
        <p:spPr bwMode="auto">
          <a:xfrm>
            <a:off x="6096000" y="5283546"/>
            <a:ext cx="2819400" cy="104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Scalable, Robust, Shared Management and Preservation Services </a:t>
            </a:r>
            <a:br>
              <a:rPr lang="en-US" sz="1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</a:br>
            <a:endParaRPr lang="en-US" sz="1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0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 Box 13"/>
          <p:cNvSpPr txBox="1">
            <a:spLocks noChangeArrowheads="1"/>
          </p:cNvSpPr>
          <p:nvPr/>
        </p:nvSpPr>
        <p:spPr bwMode="auto">
          <a:xfrm>
            <a:off x="609600" y="533400"/>
            <a:ext cx="7696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One Body, Many Heads…</a:t>
            </a:r>
            <a:endParaRPr lang="en-US" sz="3200" b="0" dirty="0">
              <a:latin typeface="Franklin Gothic Medium" charset="0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279400" y="1219200"/>
            <a:ext cx="1092200" cy="80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solidFill>
                  <a:schemeClr val="bg1">
                    <a:lumMod val="75000"/>
                  </a:schemeClr>
                </a:solidFill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ETDs (Theses)</a:t>
            </a:r>
            <a:br>
              <a:rPr lang="en-US" sz="1800" b="0" dirty="0" smtClean="0">
                <a:solidFill>
                  <a:schemeClr val="bg1">
                    <a:lumMod val="75000"/>
                  </a:schemeClr>
                </a:solidFill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</a:br>
            <a:endParaRPr lang="en-US" sz="1800" b="0" dirty="0" smtClean="0">
              <a:solidFill>
                <a:schemeClr val="bg1">
                  <a:lumMod val="75000"/>
                </a:schemeClr>
              </a:solidFill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498600" y="1219200"/>
            <a:ext cx="9906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solidFill>
                  <a:schemeClr val="bg1">
                    <a:lumMod val="75000"/>
                  </a:schemeClr>
                </a:solidFill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Books, Articles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717800" y="1339005"/>
            <a:ext cx="990600" cy="3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solidFill>
                  <a:schemeClr val="bg1">
                    <a:lumMod val="75000"/>
                  </a:schemeClr>
                </a:solidFill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Images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937000" y="1219201"/>
            <a:ext cx="9906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solidFill>
                  <a:schemeClr val="bg1">
                    <a:lumMod val="75000"/>
                  </a:schemeClr>
                </a:solidFill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Audio-Visual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5105400" y="1219200"/>
            <a:ext cx="11430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solidFill>
                  <a:schemeClr val="bg1">
                    <a:lumMod val="75000"/>
                  </a:schemeClr>
                </a:solidFill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Research Data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6375400" y="1219200"/>
            <a:ext cx="9906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solidFill>
                  <a:schemeClr val="bg1">
                    <a:lumMod val="75000"/>
                  </a:schemeClr>
                </a:solidFill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Maps </a:t>
            </a:r>
            <a:br>
              <a:rPr lang="en-US" sz="1800" b="0" dirty="0" smtClean="0">
                <a:solidFill>
                  <a:schemeClr val="bg1">
                    <a:lumMod val="75000"/>
                  </a:schemeClr>
                </a:solidFill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</a:br>
            <a:r>
              <a:rPr lang="en-US" sz="1800" b="0" dirty="0" smtClean="0">
                <a:solidFill>
                  <a:schemeClr val="bg1">
                    <a:lumMod val="75000"/>
                  </a:schemeClr>
                </a:solidFill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&amp; GIS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7620000" y="1219200"/>
            <a:ext cx="990600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err="1" smtClean="0">
                <a:solidFill>
                  <a:schemeClr val="bg1">
                    <a:lumMod val="75000"/>
                  </a:schemeClr>
                </a:solidFill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Docu-ments</a:t>
            </a:r>
            <a:endParaRPr lang="en-US" sz="1800" b="0" dirty="0" smtClean="0">
              <a:solidFill>
                <a:schemeClr val="bg1">
                  <a:lumMod val="75000"/>
                </a:schemeClr>
              </a:solidFill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406115" y="1889338"/>
            <a:ext cx="1131147" cy="973667"/>
          </a:xfrm>
          <a:prstGeom prst="rect">
            <a:avLst/>
          </a:prstGeom>
          <a:ln w="127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1600200" y="2101005"/>
            <a:ext cx="966914" cy="993126"/>
          </a:xfrm>
          <a:prstGeom prst="rect">
            <a:avLst/>
          </a:prstGeom>
          <a:ln w="127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152400" y="1872405"/>
            <a:ext cx="1138814" cy="914400"/>
          </a:xfrm>
          <a:prstGeom prst="rect">
            <a:avLst/>
          </a:prstGeom>
          <a:ln w="127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2743199" y="1872405"/>
            <a:ext cx="931753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alphaModFix amt="10000"/>
          </a:blip>
          <a:stretch>
            <a:fillRect/>
          </a:stretch>
        </p:blipFill>
        <p:spPr>
          <a:xfrm>
            <a:off x="3886200" y="1872405"/>
            <a:ext cx="1056752" cy="5254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3886200" y="2366556"/>
            <a:ext cx="1066800" cy="7575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alphaModFix amt="10000"/>
          </a:blip>
          <a:stretch>
            <a:fillRect/>
          </a:stretch>
        </p:blipFill>
        <p:spPr>
          <a:xfrm>
            <a:off x="5206319" y="1872404"/>
            <a:ext cx="965881" cy="1101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alphaModFix amt="10000"/>
          </a:blip>
          <a:stretch>
            <a:fillRect/>
          </a:stretch>
        </p:blipFill>
        <p:spPr>
          <a:xfrm>
            <a:off x="6400800" y="1872405"/>
            <a:ext cx="85924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>
            <a:alphaModFix amt="10000"/>
          </a:blip>
          <a:stretch>
            <a:fillRect/>
          </a:stretch>
        </p:blipFill>
        <p:spPr>
          <a:xfrm>
            <a:off x="6858000" y="2558205"/>
            <a:ext cx="515900" cy="517704"/>
          </a:xfrm>
          <a:prstGeom prst="rect">
            <a:avLst/>
          </a:prstGeom>
          <a:solidFill>
            <a:srgbClr val="800000">
              <a:alpha val="10000"/>
            </a:srgb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2">
            <a:alphaModFix amt="10000"/>
          </a:blip>
          <a:srcRect l="1815" t="2121" r="1880" b="37570"/>
          <a:stretch/>
        </p:blipFill>
        <p:spPr>
          <a:xfrm>
            <a:off x="7619999" y="1872405"/>
            <a:ext cx="914401" cy="1143000"/>
          </a:xfrm>
          <a:prstGeom prst="rect">
            <a:avLst/>
          </a:prstGeom>
          <a:ln w="127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Bent Arrow 33"/>
          <p:cNvSpPr/>
          <p:nvPr/>
        </p:nvSpPr>
        <p:spPr>
          <a:xfrm flipV="1">
            <a:off x="3962400" y="4876800"/>
            <a:ext cx="2096913" cy="1144347"/>
          </a:xfrm>
          <a:prstGeom prst="bentArrow">
            <a:avLst/>
          </a:prstGeom>
          <a:solidFill>
            <a:srgbClr val="800000">
              <a:alpha val="10000"/>
            </a:srgb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 rot="13743922" flipV="1">
            <a:off x="637549" y="3429820"/>
            <a:ext cx="1826082" cy="421243"/>
          </a:xfrm>
          <a:prstGeom prst="rightArrow">
            <a:avLst/>
          </a:prstGeom>
          <a:solidFill>
            <a:srgbClr val="800000">
              <a:alpha val="10000"/>
            </a:srgb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968634" flipV="1">
            <a:off x="6452569" y="3468290"/>
            <a:ext cx="1629792" cy="421243"/>
          </a:xfrm>
          <a:prstGeom prst="rightArrow">
            <a:avLst/>
          </a:prstGeom>
          <a:solidFill>
            <a:srgbClr val="800000">
              <a:alpha val="10000"/>
            </a:srgb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5443970" flipV="1">
            <a:off x="2830731" y="3232246"/>
            <a:ext cx="886663" cy="421243"/>
          </a:xfrm>
          <a:prstGeom prst="rightArrow">
            <a:avLst/>
          </a:prstGeom>
          <a:solidFill>
            <a:srgbClr val="800000">
              <a:alpha val="10000"/>
            </a:srgb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8127139" flipV="1">
            <a:off x="5949531" y="3308269"/>
            <a:ext cx="1098558" cy="421243"/>
          </a:xfrm>
          <a:prstGeom prst="rightArrow">
            <a:avLst/>
          </a:prstGeom>
          <a:solidFill>
            <a:srgbClr val="800000">
              <a:alpha val="10000"/>
            </a:srgb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6200000" flipV="1">
            <a:off x="3996390" y="3318810"/>
            <a:ext cx="810463" cy="421243"/>
          </a:xfrm>
          <a:prstGeom prst="rightArrow">
            <a:avLst/>
          </a:prstGeom>
          <a:solidFill>
            <a:srgbClr val="800000">
              <a:alpha val="10000"/>
            </a:srgb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rot="17220523" flipV="1">
            <a:off x="5151252" y="3294577"/>
            <a:ext cx="914400" cy="421243"/>
          </a:xfrm>
          <a:prstGeom prst="rightArrow">
            <a:avLst/>
          </a:prstGeom>
          <a:solidFill>
            <a:srgbClr val="800000">
              <a:alpha val="10000"/>
            </a:srgb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14369627" flipV="1">
            <a:off x="1752674" y="3264332"/>
            <a:ext cx="1096679" cy="421243"/>
          </a:xfrm>
          <a:prstGeom prst="rightArrow">
            <a:avLst/>
          </a:prstGeom>
          <a:solidFill>
            <a:srgbClr val="800000">
              <a:alpha val="10000"/>
            </a:srgb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an 54"/>
          <p:cNvSpPr/>
          <p:nvPr/>
        </p:nvSpPr>
        <p:spPr bwMode="auto">
          <a:xfrm>
            <a:off x="1981200" y="3810000"/>
            <a:ext cx="4876800" cy="1327995"/>
          </a:xfrm>
          <a:prstGeom prst="can">
            <a:avLst/>
          </a:prstGeom>
          <a:solidFill>
            <a:srgbClr val="CC660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 smtClean="0">
                <a:ln/>
                <a:solidFill>
                  <a:schemeClr val="accent3"/>
                </a:solidFill>
                <a:latin typeface="Franklin Gothic Medium"/>
                <a:cs typeface="Franklin Gothic Medium"/>
              </a:rPr>
              <a:t>hydra</a:t>
            </a:r>
            <a:endParaRPr kumimoji="0" lang="en-US" sz="4000" i="0" u="none" strike="noStrike" normalizeH="0" baseline="0" dirty="0">
              <a:ln/>
              <a:solidFill>
                <a:schemeClr val="accent3"/>
              </a:solidFill>
              <a:latin typeface="Franklin Gothic Medium"/>
              <a:cs typeface="Franklin Gothic Medium"/>
            </a:endParaRPr>
          </a:p>
        </p:txBody>
      </p:sp>
      <p:pic>
        <p:nvPicPr>
          <p:cNvPr id="42" name="Picture 41" descr="hydra-hea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04900"/>
            <a:ext cx="4358640" cy="3632200"/>
          </a:xfrm>
          <a:prstGeom prst="rect">
            <a:avLst/>
          </a:prstGeom>
        </p:spPr>
      </p:pic>
      <p:pic>
        <p:nvPicPr>
          <p:cNvPr id="43" name="Picture 42" descr="hydra-tail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727"/>
          <a:stretch/>
        </p:blipFill>
        <p:spPr>
          <a:xfrm>
            <a:off x="1458237" y="4314337"/>
            <a:ext cx="3570963" cy="2091142"/>
          </a:xfrm>
          <a:prstGeom prst="rect">
            <a:avLst/>
          </a:prstGeom>
        </p:spPr>
      </p:pic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096000" y="5283546"/>
            <a:ext cx="2819400" cy="104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800" b="0" dirty="0" smtClean="0">
                <a:solidFill>
                  <a:schemeClr val="bg1">
                    <a:lumMod val="75000"/>
                  </a:schemeClr>
                </a:solidFill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Scalable, Robust, Shared Management and Preservation Services </a:t>
            </a:r>
            <a:br>
              <a:rPr lang="en-US" sz="1800" b="0" dirty="0" smtClean="0">
                <a:solidFill>
                  <a:schemeClr val="bg1">
                    <a:lumMod val="75000"/>
                  </a:schemeClr>
                </a:solidFill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</a:br>
            <a:endParaRPr lang="en-US" sz="1800" b="0" dirty="0" smtClean="0">
              <a:solidFill>
                <a:schemeClr val="bg1">
                  <a:lumMod val="75000"/>
                </a:schemeClr>
              </a:solidFill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4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 Box 13"/>
          <p:cNvSpPr txBox="1">
            <a:spLocks noChangeArrowheads="1"/>
          </p:cNvSpPr>
          <p:nvPr/>
        </p:nvSpPr>
        <p:spPr bwMode="auto">
          <a:xfrm>
            <a:off x="609600" y="533400"/>
            <a:ext cx="7696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Heads</a:t>
            </a:r>
            <a:endParaRPr lang="en-US" sz="3200" b="0" dirty="0">
              <a:latin typeface="Franklin Gothic Medium" charset="0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228600" y="2776028"/>
            <a:ext cx="3581400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20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Avalon &amp; </a:t>
            </a:r>
            <a:r>
              <a:rPr lang="en-US" sz="2000" b="0" dirty="0" err="1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HydraDAM</a:t>
            </a:r>
            <a:r>
              <a:rPr lang="en-US" sz="2000" b="0" dirty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 </a:t>
            </a:r>
            <a:r>
              <a:rPr lang="en-US" sz="20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for Media</a:t>
            </a:r>
            <a:endParaRPr lang="en-US" sz="20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457200" y="6052628"/>
            <a:ext cx="3886200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2000" b="0" dirty="0" err="1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Sufia</a:t>
            </a:r>
            <a:endParaRPr lang="en-US" sz="20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5181600" y="4177535"/>
            <a:ext cx="3276600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20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BPL Digital Commonwealth</a:t>
            </a:r>
            <a:endParaRPr lang="en-US" sz="20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pic>
        <p:nvPicPr>
          <p:cNvPr id="43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19" y="316602"/>
            <a:ext cx="2924375" cy="1760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5257800" y="2090228"/>
            <a:ext cx="2133600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20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UCSD DAMS</a:t>
            </a:r>
            <a:endParaRPr lang="en-US" sz="20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597" t="9828" b="-307"/>
          <a:stretch/>
        </p:blipFill>
        <p:spPr>
          <a:xfrm>
            <a:off x="5244715" y="2514600"/>
            <a:ext cx="2786303" cy="1629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1" y="457200"/>
            <a:ext cx="3532908" cy="205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609600"/>
            <a:ext cx="3352800" cy="2157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4724400"/>
            <a:ext cx="3276600" cy="1623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5257800" y="6357428"/>
            <a:ext cx="3276600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20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Digital Image Library </a:t>
            </a:r>
            <a:endParaRPr lang="en-US" sz="20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947" y="3657600"/>
            <a:ext cx="3403853" cy="236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8521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33400" y="639763"/>
            <a:ext cx="7848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Current State of Hydra</a:t>
            </a:r>
            <a:endParaRPr lang="en-US" sz="3200" b="0" dirty="0">
              <a:latin typeface="Franklin Gothic Medium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1295400"/>
            <a:ext cx="7086600" cy="150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Doubled in size, thrice, since its founding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Achieved all its original goals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Entering a new phase</a:t>
            </a:r>
            <a:endParaRPr lang="en-US" sz="2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799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33400" y="639763"/>
            <a:ext cx="7848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Three critical priorities</a:t>
            </a:r>
            <a:endParaRPr lang="en-US" sz="3200" b="0" dirty="0">
              <a:latin typeface="Franklin Gothic Medium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1295400"/>
            <a:ext cx="7086600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endParaRPr lang="en-US" sz="2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38200" y="1399077"/>
            <a:ext cx="7391400" cy="393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95000"/>
              </a:lnSpc>
              <a:spcBef>
                <a:spcPts val="1400"/>
              </a:spcBef>
              <a:buFont typeface="Arial"/>
              <a:buChar char="•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Technical framework continue to advance to enable easy code sharing and reuse</a:t>
            </a:r>
          </a:p>
          <a:p>
            <a:pPr marL="342900" indent="-342900" eaLnBrk="0" hangingPunct="0">
              <a:lnSpc>
                <a:spcPct val="95000"/>
              </a:lnSpc>
              <a:spcBef>
                <a:spcPts val="1400"/>
              </a:spcBef>
              <a:buFont typeface="Arial"/>
              <a:buChar char="•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Community framework evolves to accommodate growth in…</a:t>
            </a:r>
          </a:p>
          <a:p>
            <a:pPr marL="800100" lvl="1" indent="-342900" eaLnBrk="0" hangingPunct="0">
              <a:lnSpc>
                <a:spcPct val="95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Number of partners</a:t>
            </a:r>
          </a:p>
          <a:p>
            <a:pPr marL="800100" lvl="1" indent="-342900" eaLnBrk="0" hangingPunct="0">
              <a:lnSpc>
                <a:spcPct val="95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Geographic range</a:t>
            </a:r>
          </a:p>
          <a:p>
            <a:pPr marL="800100" lvl="1" indent="-342900" eaLnBrk="0" hangingPunct="0">
              <a:lnSpc>
                <a:spcPct val="95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Diversity of interests and capacity</a:t>
            </a:r>
          </a:p>
          <a:p>
            <a:pPr marL="342900" indent="-342900" eaLnBrk="0" hangingPunct="0">
              <a:lnSpc>
                <a:spcPct val="9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2800" b="0" dirty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Create a full suite of solution </a:t>
            </a: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bundles</a:t>
            </a:r>
            <a:endParaRPr lang="en-US" sz="2800" b="0" dirty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7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33400" y="639763"/>
            <a:ext cx="7848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Seven strategic priorities</a:t>
            </a:r>
            <a:endParaRPr lang="en-US" sz="3200" b="0" dirty="0">
              <a:latin typeface="Franklin Gothic Medium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1295400"/>
            <a:ext cx="7086600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endParaRPr lang="en-US" sz="2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38200" y="1371600"/>
            <a:ext cx="7391400" cy="485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14350" indent="-514350" eaLnBrk="0" hangingPunct="0">
              <a:lnSpc>
                <a:spcPct val="95000"/>
              </a:lnSpc>
              <a:spcBef>
                <a:spcPts val="1400"/>
              </a:spcBef>
              <a:buFont typeface="+mj-lt"/>
              <a:buAutoNum type="arabicPeriod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Develop solution bundles</a:t>
            </a:r>
          </a:p>
          <a:p>
            <a:pPr marL="514350" indent="-514350" eaLnBrk="0" hangingPunct="0">
              <a:lnSpc>
                <a:spcPct val="95000"/>
              </a:lnSpc>
              <a:spcBef>
                <a:spcPts val="1400"/>
              </a:spcBef>
              <a:buFont typeface="+mj-lt"/>
              <a:buAutoNum type="arabicPeriod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Develop turnkey applications</a:t>
            </a:r>
          </a:p>
          <a:p>
            <a:pPr marL="514350" indent="-514350" eaLnBrk="0" hangingPunct="0">
              <a:lnSpc>
                <a:spcPct val="95000"/>
              </a:lnSpc>
              <a:spcBef>
                <a:spcPts val="1400"/>
              </a:spcBef>
              <a:buFont typeface="+mj-lt"/>
              <a:buAutoNum type="arabicPeriod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Grow the Hydra vendor ecosystem</a:t>
            </a:r>
          </a:p>
          <a:p>
            <a:pPr marL="514350" indent="-514350" eaLnBrk="0" hangingPunct="0">
              <a:lnSpc>
                <a:spcPct val="95000"/>
              </a:lnSpc>
              <a:spcBef>
                <a:spcPts val="1400"/>
              </a:spcBef>
              <a:buFont typeface="+mj-lt"/>
              <a:buAutoNum type="arabicPeriod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Codify a scalable training framework to fuel community growth</a:t>
            </a:r>
          </a:p>
          <a:p>
            <a:pPr marL="514350" indent="-514350" eaLnBrk="0" hangingPunct="0">
              <a:lnSpc>
                <a:spcPct val="95000"/>
              </a:lnSpc>
              <a:spcBef>
                <a:spcPts val="1400"/>
              </a:spcBef>
              <a:buFont typeface="+mj-lt"/>
              <a:buAutoNum type="arabicPeriod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Develop a documentation framework</a:t>
            </a:r>
            <a:endParaRPr lang="en-US" b="0" dirty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  <a:p>
            <a:pPr marL="514350" indent="-514350" eaLnBrk="0" hangingPunct="0">
              <a:lnSpc>
                <a:spcPct val="95000"/>
              </a:lnSpc>
              <a:spcBef>
                <a:spcPts val="1400"/>
              </a:spcBef>
              <a:buFont typeface="+mj-lt"/>
              <a:buAutoNum type="arabicPeriod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Ensure the technical framework allows code sharing</a:t>
            </a:r>
          </a:p>
          <a:p>
            <a:pPr marL="514350" indent="-514350" eaLnBrk="0" hangingPunct="0">
              <a:lnSpc>
                <a:spcPct val="95000"/>
              </a:lnSpc>
              <a:spcBef>
                <a:spcPts val="1400"/>
              </a:spcBef>
              <a:buFont typeface="+mj-lt"/>
              <a:buAutoNum type="arabicPeriod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Refresh and intensify the community ties</a:t>
            </a:r>
            <a:endParaRPr lang="en-US" sz="2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7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2286000" y="2667000"/>
            <a:ext cx="464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 b="0" dirty="0" smtClean="0">
                <a:latin typeface="Franklin Gothic Medium" charset="0"/>
              </a:rPr>
              <a:t>Solution Bundles</a:t>
            </a:r>
            <a:endParaRPr lang="en-US" sz="4800" b="0" dirty="0">
              <a:latin typeface="Franklin Gothic Medium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1295400"/>
            <a:ext cx="7086600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endParaRPr lang="en-US" sz="2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39624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latin typeface="Frankklin Gothic Meidum"/>
                <a:cs typeface="Frankklin Gothic Meidum"/>
              </a:rPr>
              <a:t>IR Head with </a:t>
            </a:r>
            <a:r>
              <a:rPr lang="en-US" b="0" dirty="0" err="1" smtClean="0">
                <a:latin typeface="Frankklin Gothic Meidum"/>
                <a:cs typeface="Frankklin Gothic Meidum"/>
              </a:rPr>
              <a:t>DSpace</a:t>
            </a:r>
            <a:r>
              <a:rPr lang="en-US" b="0" dirty="0" smtClean="0">
                <a:latin typeface="Frankklin Gothic Meidum"/>
                <a:cs typeface="Frankklin Gothic Meidum"/>
              </a:rPr>
              <a:t> Equivalence by OR14 </a:t>
            </a:r>
            <a:endParaRPr lang="en-US" b="0" dirty="0">
              <a:latin typeface="Frankklin Gothic Meidum"/>
              <a:cs typeface="Frankklin Gothic Meidum"/>
            </a:endParaRPr>
          </a:p>
        </p:txBody>
      </p:sp>
    </p:spTree>
    <p:extLst>
      <p:ext uri="{BB962C8B-B14F-4D97-AF65-F5344CB8AC3E}">
        <p14:creationId xmlns:p14="http://schemas.microsoft.com/office/powerpoint/2010/main" val="157792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2286000" y="2743200"/>
            <a:ext cx="464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 b="0" dirty="0" smtClean="0">
                <a:latin typeface="Franklin Gothic Medium" charset="0"/>
              </a:rPr>
              <a:t>Training</a:t>
            </a:r>
            <a:endParaRPr lang="en-US" sz="4800" b="0" dirty="0">
              <a:latin typeface="Franklin Gothic Medium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1295400"/>
            <a:ext cx="7086600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endParaRPr lang="en-US" sz="2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36576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Frankklin Gothic Meidum"/>
                <a:cs typeface="Frankklin Gothic Meidum"/>
              </a:rPr>
              <a:t>Hydra Camps:</a:t>
            </a:r>
            <a:endParaRPr lang="en-US" b="0" dirty="0">
              <a:latin typeface="Frankklin Gothic Meidum"/>
              <a:cs typeface="Frankklin Gothic Meidum"/>
            </a:endParaRPr>
          </a:p>
          <a:p>
            <a:pPr marL="342900" indent="-342900">
              <a:buFont typeface="Wingdings" charset="2"/>
              <a:buChar char=""/>
            </a:pPr>
            <a:r>
              <a:rPr lang="en-US" b="0" dirty="0" smtClean="0">
                <a:latin typeface="Frankklin Gothic Meidum"/>
                <a:cs typeface="Frankklin Gothic Meidum"/>
              </a:rPr>
              <a:t>October 2012 in PSU</a:t>
            </a:r>
          </a:p>
          <a:p>
            <a:pPr marL="342900" indent="-342900">
              <a:buFont typeface="Wingdings" charset="2"/>
              <a:buChar char=""/>
            </a:pPr>
            <a:r>
              <a:rPr lang="en-US" b="0" dirty="0" smtClean="0">
                <a:latin typeface="Frankklin Gothic Meidum"/>
                <a:cs typeface="Frankklin Gothic Meidum"/>
              </a:rPr>
              <a:t>December 2012 in Yale</a:t>
            </a:r>
          </a:p>
          <a:p>
            <a:pPr marL="342900" indent="-342900">
              <a:buFont typeface="Wingdings" charset="2"/>
              <a:buChar char=""/>
            </a:pPr>
            <a:r>
              <a:rPr lang="en-US" b="0" dirty="0" smtClean="0">
                <a:latin typeface="Frankklin Gothic Meidum"/>
                <a:cs typeface="Frankklin Gothic Meidum"/>
              </a:rPr>
              <a:t>April 2013 in Dublin, Ireland</a:t>
            </a:r>
          </a:p>
          <a:p>
            <a:pPr marL="342900" indent="-342900">
              <a:buFont typeface="Wingdings" charset="2"/>
              <a:buChar char=""/>
            </a:pPr>
            <a:r>
              <a:rPr lang="en-US" b="0" dirty="0" smtClean="0">
                <a:latin typeface="Frankklin Gothic Meidum"/>
                <a:cs typeface="Frankklin Gothic Meidum"/>
              </a:rPr>
              <a:t>August 2013 in Charlottesville, VA</a:t>
            </a:r>
          </a:p>
          <a:p>
            <a:pPr marL="342900" indent="-342900">
              <a:buFont typeface="Wingdings" charset="2"/>
              <a:buChar char=""/>
            </a:pPr>
            <a:r>
              <a:rPr lang="en-US" b="0" dirty="0" smtClean="0">
                <a:latin typeface="Frankklin Gothic Meidum"/>
                <a:cs typeface="Frankklin Gothic Meidum"/>
              </a:rPr>
              <a:t>Sept/October 2013 in Ohio</a:t>
            </a:r>
            <a:endParaRPr lang="en-US" b="0" dirty="0">
              <a:latin typeface="Frankklin Gothic Meidum"/>
              <a:cs typeface="Frankklin Gothic Meidum"/>
            </a:endParaRPr>
          </a:p>
        </p:txBody>
      </p:sp>
    </p:spTree>
    <p:extLst>
      <p:ext uri="{BB962C8B-B14F-4D97-AF65-F5344CB8AC3E}">
        <p14:creationId xmlns:p14="http://schemas.microsoft.com/office/powerpoint/2010/main" val="171070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" y="1295400"/>
            <a:ext cx="4800600" cy="78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" y="2209800"/>
            <a:ext cx="5029200" cy="894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33" y="3200400"/>
            <a:ext cx="2870200" cy="63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33" y="3886200"/>
            <a:ext cx="4406900" cy="66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5133" y="76200"/>
            <a:ext cx="2070100" cy="116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733" y="4572000"/>
            <a:ext cx="5588000" cy="622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1900" y="5981700"/>
            <a:ext cx="4025900" cy="800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7933" y="1371600"/>
            <a:ext cx="2832100" cy="10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6133" y="2438400"/>
            <a:ext cx="2044700" cy="990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00" y="3556000"/>
            <a:ext cx="1790700" cy="774700"/>
          </a:xfrm>
          <a:prstGeom prst="rect">
            <a:avLst/>
          </a:prstGeom>
        </p:spPr>
      </p:pic>
      <p:pic>
        <p:nvPicPr>
          <p:cNvPr id="15" name="Picture 14" descr="url.jpe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38600"/>
            <a:ext cx="1608667" cy="16086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9133" y="2971800"/>
            <a:ext cx="2603500" cy="55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8733" y="5334000"/>
            <a:ext cx="5600700" cy="63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1933" y="533400"/>
            <a:ext cx="264160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8733" y="457200"/>
            <a:ext cx="2679700" cy="723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" y="6019800"/>
            <a:ext cx="3441700" cy="520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86400" y="4394200"/>
            <a:ext cx="14986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5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2286000" y="2750403"/>
            <a:ext cx="464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 b="0" dirty="0" smtClean="0">
                <a:latin typeface="Franklin Gothic Medium" charset="0"/>
              </a:rPr>
              <a:t>Documentation</a:t>
            </a:r>
            <a:endParaRPr lang="en-US" sz="4800" b="0" dirty="0">
              <a:latin typeface="Franklin Gothic Medium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1295400"/>
            <a:ext cx="7086600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endParaRPr lang="en-US" sz="2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4286072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0" dirty="0" smtClean="0">
                <a:latin typeface="Frankklin Gothic Meidum"/>
                <a:cs typeface="Frankklin Gothic Meidum"/>
              </a:rPr>
              <a:t>Consolidate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>
                <a:latin typeface="Frankklin Gothic Meidum"/>
                <a:cs typeface="Frankklin Gothic Meidum"/>
              </a:rPr>
              <a:t>Prune</a:t>
            </a:r>
          </a:p>
        </p:txBody>
      </p:sp>
    </p:spTree>
    <p:extLst>
      <p:ext uri="{BB962C8B-B14F-4D97-AF65-F5344CB8AC3E}">
        <p14:creationId xmlns:p14="http://schemas.microsoft.com/office/powerpoint/2010/main" val="84368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762000" y="2743200"/>
            <a:ext cx="754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 b="0" dirty="0" smtClean="0">
                <a:latin typeface="Franklin Gothic Medium" charset="0"/>
              </a:rPr>
              <a:t>Community Framework</a:t>
            </a:r>
            <a:endParaRPr lang="en-US" sz="4800" b="0" dirty="0">
              <a:latin typeface="Franklin Gothic Medium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1295400"/>
            <a:ext cx="7086600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endParaRPr lang="en-US" sz="2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3905072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0" dirty="0" smtClean="0">
                <a:latin typeface="Frankklin Gothic Meidum"/>
                <a:cs typeface="Frankklin Gothic Meidum"/>
              </a:rPr>
              <a:t>Users, Partners, Steering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>
                <a:latin typeface="Frankklin Gothic Meidum"/>
                <a:cs typeface="Frankklin Gothic Meidum"/>
              </a:rPr>
              <a:t>Meetings</a:t>
            </a:r>
          </a:p>
          <a:p>
            <a:pPr marL="342900" indent="-342900">
              <a:buFont typeface="Arial"/>
              <a:buChar char="•"/>
            </a:pPr>
            <a:endParaRPr lang="en-US" b="0" dirty="0" smtClean="0">
              <a:latin typeface="Frankklin Gothic Meidum"/>
              <a:cs typeface="Frankklin Gothic Meidum"/>
            </a:endParaRPr>
          </a:p>
          <a:p>
            <a:pPr marL="342900" indent="-342900">
              <a:buFont typeface="Arial"/>
              <a:buChar char="•"/>
            </a:pPr>
            <a:endParaRPr lang="en-US" b="0" dirty="0">
              <a:latin typeface="Frankklin Gothic Meidum"/>
              <a:cs typeface="Frankklin Gothic Meidum"/>
            </a:endParaRPr>
          </a:p>
        </p:txBody>
      </p:sp>
    </p:spTree>
    <p:extLst>
      <p:ext uri="{BB962C8B-B14F-4D97-AF65-F5344CB8AC3E}">
        <p14:creationId xmlns:p14="http://schemas.microsoft.com/office/powerpoint/2010/main" val="419046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762000" y="2743200"/>
            <a:ext cx="754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 b="0" dirty="0" smtClean="0">
                <a:latin typeface="Franklin Gothic Medium" charset="0"/>
              </a:rPr>
              <a:t>Technical Framework</a:t>
            </a:r>
            <a:endParaRPr lang="en-US" sz="4800" b="0" dirty="0">
              <a:latin typeface="Franklin Gothic Medium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1295400"/>
            <a:ext cx="7086600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endParaRPr lang="en-US" sz="2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3905072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0" dirty="0" smtClean="0">
                <a:latin typeface="Frankklin Gothic Meidum"/>
                <a:cs typeface="Frankklin Gothic Meidum"/>
              </a:rPr>
              <a:t>Code Shredding &amp; </a:t>
            </a:r>
            <a:r>
              <a:rPr lang="en-US" b="0" dirty="0" err="1" smtClean="0">
                <a:latin typeface="Frankklin Gothic Meidum"/>
                <a:cs typeface="Frankklin Gothic Meidum"/>
              </a:rPr>
              <a:t>Gemification</a:t>
            </a:r>
            <a:endParaRPr lang="en-US" b="0" dirty="0" smtClean="0">
              <a:latin typeface="Frankklin Gothic Meidum"/>
              <a:cs typeface="Frankklin Gothic Meidum"/>
            </a:endParaRPr>
          </a:p>
          <a:p>
            <a:pPr marL="342900" indent="-342900">
              <a:buFont typeface="Arial"/>
              <a:buChar char="•"/>
            </a:pPr>
            <a:r>
              <a:rPr lang="en-US" b="0" dirty="0">
                <a:latin typeface="Frankklin Gothic Meidum"/>
                <a:cs typeface="Frankklin Gothic Meidum"/>
              </a:rPr>
              <a:t>Hydra </a:t>
            </a:r>
            <a:r>
              <a:rPr lang="en-US" b="0" dirty="0" smtClean="0">
                <a:latin typeface="Frankklin Gothic Meidum"/>
                <a:cs typeface="Frankklin Gothic Meidum"/>
              </a:rPr>
              <a:t>Gem </a:t>
            </a:r>
            <a:r>
              <a:rPr lang="en-US" b="0" dirty="0">
                <a:latin typeface="Frankklin Gothic Meidum"/>
                <a:cs typeface="Frankklin Gothic Meidum"/>
              </a:rPr>
              <a:t>= stable </a:t>
            </a:r>
            <a:r>
              <a:rPr lang="en-US" b="0" dirty="0" err="1" smtClean="0">
                <a:latin typeface="Frankklin Gothic Meidum"/>
                <a:cs typeface="Frankklin Gothic Meidum"/>
              </a:rPr>
              <a:t>distro</a:t>
            </a:r>
            <a:endParaRPr lang="en-US" b="0" dirty="0" smtClean="0">
              <a:latin typeface="Frankklin Gothic Meidum"/>
              <a:cs typeface="Frankklin Gothic Meidum"/>
            </a:endParaRPr>
          </a:p>
          <a:p>
            <a:pPr marL="342900" indent="-342900">
              <a:buFont typeface="Arial"/>
              <a:buChar char="•"/>
            </a:pPr>
            <a:endParaRPr lang="en-US" b="0" dirty="0" smtClean="0">
              <a:latin typeface="Frankklin Gothic Meidum"/>
              <a:cs typeface="Frankklin Gothic Meidum"/>
            </a:endParaRPr>
          </a:p>
          <a:p>
            <a:pPr marL="342900" indent="-342900">
              <a:buFont typeface="Arial"/>
              <a:buChar char="•"/>
            </a:pPr>
            <a:endParaRPr lang="en-US" b="0" dirty="0">
              <a:latin typeface="Frankklin Gothic Meidum"/>
              <a:cs typeface="Frankklin Gothic Meidum"/>
            </a:endParaRPr>
          </a:p>
        </p:txBody>
      </p:sp>
    </p:spTree>
    <p:extLst>
      <p:ext uri="{BB962C8B-B14F-4D97-AF65-F5344CB8AC3E}">
        <p14:creationId xmlns:p14="http://schemas.microsoft.com/office/powerpoint/2010/main" val="253300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02">
            <a:off x="5045713" y="2226313"/>
            <a:ext cx="3496733" cy="3496733"/>
          </a:xfrm>
          <a:prstGeom prst="rect">
            <a:avLst/>
          </a:prstGeom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1219200" y="1600200"/>
            <a:ext cx="7848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First Ever Hydra Awards</a:t>
            </a:r>
            <a:endParaRPr lang="en-US" sz="3200" b="0" dirty="0">
              <a:latin typeface="Franklin Gothic Medium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1295400"/>
            <a:ext cx="7086600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endParaRPr lang="en-US" sz="2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0" y="2332037"/>
            <a:ext cx="7391400" cy="16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95000"/>
              </a:lnSpc>
              <a:spcBef>
                <a:spcPts val="1400"/>
              </a:spcBef>
              <a:buFont typeface="Arial"/>
              <a:buChar char="•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The Fleece Vest</a:t>
            </a:r>
          </a:p>
          <a:p>
            <a:pPr marL="342900" indent="-342900" eaLnBrk="0" hangingPunct="0">
              <a:lnSpc>
                <a:spcPct val="95000"/>
              </a:lnSpc>
              <a:spcBef>
                <a:spcPts val="1400"/>
              </a:spcBef>
              <a:buFont typeface="Arial"/>
              <a:buChar char="•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Most Danish Award</a:t>
            </a:r>
          </a:p>
          <a:p>
            <a:pPr marL="342900" indent="-342900" eaLnBrk="0" hangingPunct="0">
              <a:lnSpc>
                <a:spcPct val="95000"/>
              </a:lnSpc>
              <a:spcBef>
                <a:spcPts val="1400"/>
              </a:spcBef>
              <a:buFont typeface="Arial"/>
              <a:buChar char="•"/>
              <a:defRPr/>
            </a:pPr>
            <a:r>
              <a:rPr lang="en-US" sz="28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Most Danish Award</a:t>
            </a:r>
            <a:endParaRPr lang="en-US" sz="2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8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33400" y="1472624"/>
            <a:ext cx="7848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The Fleece Vest</a:t>
            </a:r>
            <a:endParaRPr lang="en-US" sz="3200" b="0" dirty="0">
              <a:latin typeface="Franklin Gothic Medium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1295400"/>
            <a:ext cx="7086600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endParaRPr lang="en-US" sz="2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2006024"/>
            <a:ext cx="784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0" dirty="0" smtClean="0">
                <a:latin typeface="Franklin Gothic Medium" charset="0"/>
              </a:rPr>
              <a:t>for the Partner demonstrating the greatest concern for practicality, with an iconoclastic flair</a:t>
            </a:r>
            <a:endParaRPr lang="en-US" sz="2800" b="0" dirty="0">
              <a:latin typeface="Franklin Gothic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4191000"/>
            <a:ext cx="480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anklin Gothic Medium"/>
                <a:cs typeface="Franklin Gothic Medium"/>
              </a:rPr>
              <a:t>David </a:t>
            </a:r>
            <a:r>
              <a:rPr lang="en-US" sz="3200" dirty="0" err="1" smtClean="0">
                <a:latin typeface="Franklin Gothic Medium"/>
                <a:cs typeface="Franklin Gothic Medium"/>
              </a:rPr>
              <a:t>Chandek</a:t>
            </a:r>
            <a:r>
              <a:rPr lang="en-US" sz="3200" dirty="0" smtClean="0">
                <a:latin typeface="Franklin Gothic Medium"/>
                <a:cs typeface="Franklin Gothic Medium"/>
              </a:rPr>
              <a:t>-Stark!</a:t>
            </a:r>
            <a:endParaRPr lang="en-US" sz="32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90745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33400" y="1472624"/>
            <a:ext cx="7848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Most Danish</a:t>
            </a:r>
            <a:endParaRPr lang="en-US" sz="3200" b="0" dirty="0">
              <a:latin typeface="Franklin Gothic Medium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1295400"/>
            <a:ext cx="7086600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endParaRPr lang="en-US" sz="2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2006024"/>
            <a:ext cx="7848600" cy="397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0" dirty="0" smtClean="0">
                <a:latin typeface="Franklin Gothic Medium" charset="0"/>
              </a:rPr>
              <a:t>for the Partner demonstrating the </a:t>
            </a:r>
            <a:br>
              <a:rPr lang="en-US" sz="2800" b="0" dirty="0" smtClean="0">
                <a:latin typeface="Franklin Gothic Medium" charset="0"/>
              </a:rPr>
            </a:br>
            <a:r>
              <a:rPr lang="en-US" sz="2800" b="0" dirty="0" smtClean="0">
                <a:latin typeface="Franklin Gothic Medium" charset="0"/>
              </a:rPr>
              <a:t>most Danish temperament and traits,* </a:t>
            </a:r>
            <a:br>
              <a:rPr lang="en-US" sz="2800" b="0" dirty="0" smtClean="0">
                <a:latin typeface="Franklin Gothic Medium" charset="0"/>
              </a:rPr>
            </a:br>
            <a:r>
              <a:rPr lang="en-US" sz="2800" b="0" dirty="0" smtClean="0">
                <a:latin typeface="Franklin Gothic Medium" charset="0"/>
              </a:rPr>
              <a:t>selected by a panel of experts. </a:t>
            </a:r>
          </a:p>
          <a:p>
            <a:pPr algn="ctr" eaLnBrk="0" hangingPunct="0">
              <a:spcBef>
                <a:spcPct val="50000"/>
              </a:spcBef>
            </a:pPr>
            <a:endParaRPr lang="en-US" sz="2800" b="0" dirty="0" smtClean="0">
              <a:latin typeface="Franklin Gothic Medium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800" b="0" dirty="0">
              <a:latin typeface="Franklin Gothic Medium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800" b="0" dirty="0" smtClean="0">
              <a:latin typeface="Franklin Gothic Medium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800" b="0" dirty="0" smtClean="0">
                <a:latin typeface="Franklin Gothic Medium" charset="0"/>
              </a:rPr>
              <a:t>(*All Danes exempt from consideration.)</a:t>
            </a:r>
            <a:endParaRPr lang="en-US" sz="2800" b="0" dirty="0">
              <a:latin typeface="Franklin Gothic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4191000"/>
            <a:ext cx="480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anklin Gothic Medium"/>
                <a:cs typeface="Franklin Gothic Medium"/>
              </a:rPr>
              <a:t>Matt </a:t>
            </a:r>
            <a:r>
              <a:rPr lang="en-US" sz="3200" dirty="0" err="1" smtClean="0">
                <a:latin typeface="Franklin Gothic Medium"/>
                <a:cs typeface="Franklin Gothic Medium"/>
              </a:rPr>
              <a:t>Zumwælt</a:t>
            </a:r>
            <a:r>
              <a:rPr lang="en-US" sz="3200" dirty="0" smtClean="0">
                <a:latin typeface="Franklin Gothic Medium"/>
                <a:cs typeface="Franklin Gothic Medium"/>
              </a:rPr>
              <a:t>!</a:t>
            </a:r>
            <a:endParaRPr lang="en-US" sz="32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6585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33400" y="1472624"/>
            <a:ext cx="7848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Most Danish</a:t>
            </a:r>
            <a:endParaRPr lang="en-US" sz="3200" b="0" dirty="0">
              <a:latin typeface="Franklin Gothic Medium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1295400"/>
            <a:ext cx="7086600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endParaRPr lang="en-US" sz="28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2006024"/>
            <a:ext cx="784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0" dirty="0" smtClean="0">
                <a:latin typeface="Franklin Gothic Medium" charset="0"/>
              </a:rPr>
              <a:t>for the Partner demonstrating</a:t>
            </a:r>
            <a:br>
              <a:rPr lang="en-US" sz="2800" b="0" dirty="0" smtClean="0">
                <a:latin typeface="Franklin Gothic Medium" charset="0"/>
              </a:rPr>
            </a:br>
            <a:r>
              <a:rPr lang="en-US" sz="2800" b="0" dirty="0" smtClean="0">
                <a:latin typeface="Franklin Gothic Medium" charset="0"/>
              </a:rPr>
              <a:t>the greatest Dan-ness</a:t>
            </a:r>
            <a:endParaRPr lang="en-US" sz="2800" b="0" dirty="0">
              <a:latin typeface="Franklin Gothic Medium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0" y="48768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/>
                <a:cs typeface="Franklin Gothic Medium"/>
              </a:rPr>
              <a:t>4. </a:t>
            </a:r>
            <a:r>
              <a:rPr lang="en-US" dirty="0" err="1" smtClean="0">
                <a:latin typeface="Franklin Gothic Medium"/>
                <a:cs typeface="Franklin Gothic Medium"/>
              </a:rPr>
              <a:t>DeclAN</a:t>
            </a:r>
            <a:r>
              <a:rPr lang="en-US" dirty="0" smtClean="0">
                <a:latin typeface="Franklin Gothic Medium"/>
                <a:cs typeface="Franklin Gothic Medium"/>
              </a:rPr>
              <a:t> Fleming</a:t>
            </a:r>
            <a:endParaRPr lang="en-US" dirty="0">
              <a:latin typeface="Franklin Gothic Medium"/>
              <a:cs typeface="Franklin Gothic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44196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/>
                <a:cs typeface="Franklin Gothic Medium"/>
              </a:rPr>
              <a:t>3. D*n Brower</a:t>
            </a:r>
            <a:endParaRPr lang="en-US" dirty="0">
              <a:latin typeface="Franklin Gothic Medium"/>
              <a:cs typeface="Franklin Gothic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39624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/>
                <a:cs typeface="Franklin Gothic Medium"/>
              </a:rPr>
              <a:t>2. Dan Brubaker-Horst</a:t>
            </a:r>
            <a:endParaRPr lang="en-US" dirty="0">
              <a:latin typeface="Franklin Gothic Medium"/>
              <a:cs typeface="Franklin Gothic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35052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/>
                <a:cs typeface="Franklin Gothic Medium"/>
              </a:rPr>
              <a:t>1. Dan “of the </a:t>
            </a:r>
            <a:r>
              <a:rPr lang="en-US" dirty="0" err="1" smtClean="0">
                <a:latin typeface="Franklin Gothic Medium"/>
                <a:cs typeface="Franklin Gothic Medium"/>
              </a:rPr>
              <a:t>Dans</a:t>
            </a:r>
            <a:r>
              <a:rPr lang="en-US" dirty="0" smtClean="0">
                <a:latin typeface="Franklin Gothic Medium"/>
                <a:cs typeface="Franklin Gothic Medium"/>
              </a:rPr>
              <a:t>” Coughlin</a:t>
            </a:r>
            <a:endParaRPr lang="en-US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3363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889000"/>
            <a:ext cx="6350000" cy="508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60245" y="6091535"/>
            <a:ext cx="322350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1092200" indent="-1092200" eaLnBrk="0" hangingPunct="0">
              <a:spcBef>
                <a:spcPts val="1200"/>
              </a:spcBef>
            </a:pPr>
            <a:r>
              <a:rPr lang="en-US" b="0" dirty="0">
                <a:latin typeface="Franklin Gothic Medium" charset="0"/>
                <a:ea typeface="Franklin Gothic Medium" charset="0"/>
                <a:cs typeface="Franklin Gothic Medium" charset="0"/>
              </a:rPr>
              <a:t>http://</a:t>
            </a:r>
            <a:r>
              <a:rPr lang="en-US" b="0" dirty="0" err="1">
                <a:latin typeface="Franklin Gothic Medium" charset="0"/>
                <a:ea typeface="Franklin Gothic Medium" charset="0"/>
                <a:cs typeface="Franklin Gothic Medium" charset="0"/>
              </a:rPr>
              <a:t>projecthydra.org</a:t>
            </a:r>
            <a:endParaRPr lang="en-US" b="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0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33400" y="639763"/>
            <a:ext cx="7848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New Partners in the Last Year</a:t>
            </a:r>
            <a:endParaRPr lang="en-US" sz="3200" b="0" dirty="0">
              <a:latin typeface="Franklin Gothic Medium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14400" y="1464706"/>
            <a:ext cx="7543800" cy="544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2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Boston Public Library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Digital Curation Experts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Duke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Indiana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London School </a:t>
            </a:r>
            <a:br>
              <a:rPr lang="en-US" sz="3200" b="0" dirty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</a:br>
            <a:r>
              <a:rPr lang="en-US" sz="3200" b="0" dirty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of </a:t>
            </a: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Economics</a:t>
            </a:r>
            <a:endParaRPr lang="en-US" sz="32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Notre Dame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endParaRPr lang="en-US" sz="32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</a:endParaRP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Penn State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Rock &amp; Roll Hall</a:t>
            </a:r>
            <a:b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</a:b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of Fame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Royal Library of Denmark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Virginia </a:t>
            </a: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Tech</a:t>
            </a:r>
            <a:endParaRPr lang="en-US" sz="32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  <a:sym typeface="Wingdings"/>
            </a:endParaRP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WGBH</a:t>
            </a:r>
            <a:endParaRPr lang="en-US" sz="32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  <a:sym typeface="Wingdings"/>
            </a:endParaRP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Yale</a:t>
            </a:r>
          </a:p>
        </p:txBody>
      </p:sp>
    </p:spTree>
    <p:extLst>
      <p:ext uri="{BB962C8B-B14F-4D97-AF65-F5344CB8AC3E}">
        <p14:creationId xmlns:p14="http://schemas.microsoft.com/office/powerpoint/2010/main" val="421609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33400" y="639763"/>
            <a:ext cx="7848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Users-But-Not-(Yet?)-Partners</a:t>
            </a:r>
            <a:endParaRPr lang="en-US" sz="3200" b="0" dirty="0">
              <a:latin typeface="Franklin Gothic Medium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14400" y="1464706"/>
            <a:ext cx="7543800" cy="437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UCSD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University of Oregon / Oregon State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Digital Repository of Ireland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Oxford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Tufts</a:t>
            </a:r>
            <a:endParaRPr lang="en-US" sz="3200" b="0" dirty="0" smtClean="0">
              <a:latin typeface="Franklin Gothic Medium" pitchFamily="-106" charset="0"/>
              <a:ea typeface="Franklin Gothic Medium" pitchFamily="-106" charset="0"/>
              <a:cs typeface="Franklin Gothic Medium" pitchFamily="-106" charset="0"/>
              <a:sym typeface="Wingdings"/>
            </a:endParaRP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Johns Hopkins University</a:t>
            </a:r>
          </a:p>
          <a:p>
            <a:pPr marL="342900" indent="-342900" eaLnBrk="0" hangingPunct="0">
              <a:lnSpc>
                <a:spcPct val="85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0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  <a:sym typeface="Wingdings"/>
              </a:rPr>
              <a:t>Museum of Performing Arts (MAE), Barcelona</a:t>
            </a:r>
          </a:p>
        </p:txBody>
      </p:sp>
    </p:spTree>
    <p:extLst>
      <p:ext uri="{BB962C8B-B14F-4D97-AF65-F5344CB8AC3E}">
        <p14:creationId xmlns:p14="http://schemas.microsoft.com/office/powerpoint/2010/main" val="164607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33400" y="639763"/>
            <a:ext cx="7848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Hydra </a:t>
            </a:r>
            <a:r>
              <a:rPr lang="en-US" sz="3200" b="0" dirty="0" smtClean="0">
                <a:latin typeface="Franklin Gothic Medium" charset="0"/>
              </a:rPr>
              <a:t>Partners</a:t>
            </a:r>
            <a:endParaRPr lang="en-US" sz="3200" b="0" dirty="0">
              <a:latin typeface="Franklin Gothic Medium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93003846"/>
              </p:ext>
            </p:extLst>
          </p:nvPr>
        </p:nvGraphicFramePr>
        <p:xfrm>
          <a:off x="1066800" y="1676400"/>
          <a:ext cx="6553200" cy="436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38800" y="6248400"/>
            <a:ext cx="3352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5000"/>
              </a:lnSpc>
              <a:spcBef>
                <a:spcPts val="1200"/>
              </a:spcBef>
              <a:defRPr/>
            </a:pPr>
            <a:r>
              <a:rPr lang="en-US" sz="1600" b="0" i="1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OR = Open Repositories Conference</a:t>
            </a:r>
          </a:p>
        </p:txBody>
      </p:sp>
    </p:spTree>
    <p:extLst>
      <p:ext uri="{BB962C8B-B14F-4D97-AF65-F5344CB8AC3E}">
        <p14:creationId xmlns:p14="http://schemas.microsoft.com/office/powerpoint/2010/main" val="311706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33400" y="639763"/>
            <a:ext cx="7848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Hydra Partners </a:t>
            </a:r>
            <a:r>
              <a:rPr lang="en-US" sz="3200" i="1" dirty="0" smtClean="0">
                <a:latin typeface="Franklin Gothic Medium" charset="0"/>
              </a:rPr>
              <a:t>and Users</a:t>
            </a:r>
            <a:endParaRPr lang="en-US" sz="3200" i="1" dirty="0">
              <a:latin typeface="Franklin Gothic Medium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137332000"/>
              </p:ext>
            </p:extLst>
          </p:nvPr>
        </p:nvGraphicFramePr>
        <p:xfrm>
          <a:off x="990600" y="1143000"/>
          <a:ext cx="6705600" cy="490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38800" y="6248400"/>
            <a:ext cx="3352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5000"/>
              </a:lnSpc>
              <a:spcBef>
                <a:spcPts val="1200"/>
              </a:spcBef>
              <a:defRPr/>
            </a:pPr>
            <a:r>
              <a:rPr lang="en-US" sz="1600" b="0" i="1" dirty="0" smtClean="0">
                <a:latin typeface="Franklin Gothic Medium" pitchFamily="-106" charset="0"/>
                <a:ea typeface="Franklin Gothic Medium" pitchFamily="-106" charset="0"/>
                <a:cs typeface="Franklin Gothic Medium" pitchFamily="-106" charset="0"/>
              </a:rPr>
              <a:t>OR = Open Repositories Conference</a:t>
            </a:r>
          </a:p>
        </p:txBody>
      </p:sp>
    </p:spTree>
    <p:extLst>
      <p:ext uri="{BB962C8B-B14F-4D97-AF65-F5344CB8AC3E}">
        <p14:creationId xmlns:p14="http://schemas.microsoft.com/office/powerpoint/2010/main" val="217549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rcRect l="12104" r="12104"/>
          <a:stretch>
            <a:fillRect/>
          </a:stretch>
        </p:blipFill>
        <p:spPr>
          <a:xfrm>
            <a:off x="685800" y="304800"/>
            <a:ext cx="7772400" cy="5486400"/>
          </a:xfrm>
        </p:spPr>
      </p:pic>
      <p:sp>
        <p:nvSpPr>
          <p:cNvPr id="5" name="Rectangle 4"/>
          <p:cNvSpPr/>
          <p:nvPr/>
        </p:nvSpPr>
        <p:spPr>
          <a:xfrm>
            <a:off x="685800" y="5791200"/>
            <a:ext cx="2838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 dirty="0" smtClean="0">
                <a:latin typeface="Franklin Gothic Medium" charset="0"/>
              </a:rPr>
              <a:t>UC San Diego, 2012</a:t>
            </a:r>
            <a:endParaRPr lang="en-US" b="0" dirty="0">
              <a:latin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639763"/>
            <a:ext cx="7848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Trending</a:t>
            </a:r>
            <a:endParaRPr lang="en-US" sz="3200" dirty="0">
              <a:latin typeface="Franklin Gothic Medium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47800"/>
            <a:ext cx="6769100" cy="1633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213100"/>
            <a:ext cx="7221514" cy="120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565813"/>
            <a:ext cx="7162800" cy="145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2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639763"/>
            <a:ext cx="7848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 smtClean="0">
                <a:latin typeface="Franklin Gothic Medium" charset="0"/>
              </a:rPr>
              <a:t>Trending</a:t>
            </a:r>
            <a:endParaRPr lang="en-US" sz="3200" dirty="0">
              <a:latin typeface="Franklin Gothic Medium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352800"/>
            <a:ext cx="624840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25" y="304800"/>
            <a:ext cx="631827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6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ULAIR_acroynm_inversed-1">
  <a:themeElements>
    <a:clrScheme name="SULAIR_acroynm_inversed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ULAIR_acroynm_inversed-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SULAIR_acroynm_inversed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LAIR_acroynm_inversed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LAIR_acroynm_inversed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LAIR_acroynm_inversed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LAIR_acroynm_inversed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LAIR_acroynm_inversed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LAIR_acroynm_inversed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LAIR_acroynm_inversed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LAIR_acroynm_inversed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LAIR_acroynm_inversed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LAIR_acroynm_inversed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LAIR_acroynm_inversed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50893</TotalTime>
  <Words>1400</Words>
  <Application>Microsoft Macintosh PowerPoint</Application>
  <PresentationFormat>On-screen Show (4:3)</PresentationFormat>
  <Paragraphs>196</Paragraphs>
  <Slides>27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SULAIR_acroynm_inversed-1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SULAIR Application Development Overview</dc:title>
  <dc:creator>Tom Cramer</dc:creator>
  <cp:lastModifiedBy>Tom Cramer</cp:lastModifiedBy>
  <cp:revision>576</cp:revision>
  <cp:lastPrinted>2009-03-13T16:04:00Z</cp:lastPrinted>
  <dcterms:created xsi:type="dcterms:W3CDTF">2010-11-02T22:33:16Z</dcterms:created>
  <dcterms:modified xsi:type="dcterms:W3CDTF">2013-07-25T17:57:26Z</dcterms:modified>
</cp:coreProperties>
</file>