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329" r:id="rId3"/>
    <p:sldId id="369" r:id="rId4"/>
    <p:sldId id="376" r:id="rId5"/>
    <p:sldId id="372" r:id="rId6"/>
    <p:sldId id="377" r:id="rId7"/>
    <p:sldId id="388" r:id="rId8"/>
    <p:sldId id="390" r:id="rId9"/>
    <p:sldId id="373" r:id="rId10"/>
    <p:sldId id="378" r:id="rId11"/>
    <p:sldId id="380" r:id="rId12"/>
    <p:sldId id="381" r:id="rId13"/>
    <p:sldId id="385" r:id="rId14"/>
    <p:sldId id="386" r:id="rId15"/>
    <p:sldId id="391" r:id="rId16"/>
    <p:sldId id="389" r:id="rId17"/>
    <p:sldId id="379" r:id="rId18"/>
    <p:sldId id="384" r:id="rId19"/>
    <p:sldId id="382" r:id="rId20"/>
    <p:sldId id="383" r:id="rId21"/>
    <p:sldId id="370" r:id="rId22"/>
    <p:sldId id="371" r:id="rId23"/>
    <p:sldId id="375" r:id="rId24"/>
    <p:sldId id="368" r:id="rId25"/>
    <p:sldId id="355" r:id="rId26"/>
    <p:sldId id="294" r:id="rId27"/>
  </p:sldIdLst>
  <p:sldSz cx="9144000" cy="6858000" type="screen4x3"/>
  <p:notesSz cx="6858000" cy="91440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DejaVu Sans"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DejaVu Sans"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DejaVu Sans"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DejaVu Sans"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DejaVu Sans" charset="0"/>
      </a:defRPr>
    </a:lvl5pPr>
    <a:lvl6pPr marL="2286000" algn="l" defTabSz="914400" rtl="0" eaLnBrk="1" latinLnBrk="0" hangingPunct="1">
      <a:defRPr kern="1200">
        <a:solidFill>
          <a:schemeClr val="tx1"/>
        </a:solidFill>
        <a:latin typeface="Arial" charset="0"/>
        <a:ea typeface="+mn-ea"/>
        <a:cs typeface="DejaVu Sans" charset="0"/>
      </a:defRPr>
    </a:lvl6pPr>
    <a:lvl7pPr marL="2743200" algn="l" defTabSz="914400" rtl="0" eaLnBrk="1" latinLnBrk="0" hangingPunct="1">
      <a:defRPr kern="1200">
        <a:solidFill>
          <a:schemeClr val="tx1"/>
        </a:solidFill>
        <a:latin typeface="Arial" charset="0"/>
        <a:ea typeface="+mn-ea"/>
        <a:cs typeface="DejaVu Sans" charset="0"/>
      </a:defRPr>
    </a:lvl7pPr>
    <a:lvl8pPr marL="3200400" algn="l" defTabSz="914400" rtl="0" eaLnBrk="1" latinLnBrk="0" hangingPunct="1">
      <a:defRPr kern="1200">
        <a:solidFill>
          <a:schemeClr val="tx1"/>
        </a:solidFill>
        <a:latin typeface="Arial" charset="0"/>
        <a:ea typeface="+mn-ea"/>
        <a:cs typeface="DejaVu Sans" charset="0"/>
      </a:defRPr>
    </a:lvl8pPr>
    <a:lvl9pPr marL="3657600" algn="l" defTabSz="914400" rtl="0" eaLnBrk="1" latinLnBrk="0" hangingPunct="1">
      <a:defRPr kern="1200">
        <a:solidFill>
          <a:schemeClr val="tx1"/>
        </a:solidFill>
        <a:latin typeface="Arial" charset="0"/>
        <a:ea typeface="+mn-ea"/>
        <a:cs typeface="DejaVu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FF66FF"/>
    <a:srgbClr val="6699FF"/>
    <a:srgbClr val="99CCFF"/>
    <a:srgbClr val="2B4E95"/>
    <a:srgbClr val="1A96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50" autoAdjust="0"/>
    <p:restoredTop sz="94557" autoAdjust="0"/>
  </p:normalViewPr>
  <p:slideViewPr>
    <p:cSldViewPr>
      <p:cViewPr varScale="1">
        <p:scale>
          <a:sx n="73" d="100"/>
          <a:sy n="73" d="100"/>
        </p:scale>
        <p:origin x="-2160" y="-104"/>
      </p:cViewPr>
      <p:guideLst>
        <p:guide orient="horz" pos="2160"/>
        <p:guide pos="2880"/>
      </p:guideLst>
    </p:cSldViewPr>
  </p:slideViewPr>
  <p:outlineViewPr>
    <p:cViewPr varScale="1">
      <p:scale>
        <a:sx n="170" d="200"/>
        <a:sy n="170" d="2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1" d="100"/>
          <a:sy n="61" d="100"/>
        </p:scale>
        <p:origin x="-25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371600" y="763588"/>
            <a:ext cx="5027613" cy="3770312"/>
          </a:xfrm>
          <a:prstGeom prst="rect">
            <a:avLst/>
          </a:prstGeom>
          <a:noFill/>
          <a:ln w="9525">
            <a:noFill/>
            <a:round/>
            <a:headEnd/>
            <a:tailEnd/>
          </a:ln>
          <a:effectLst/>
        </p:spPr>
      </p:sp>
      <p:sp>
        <p:nvSpPr>
          <p:cNvPr id="2050" name="Rectangle 2"/>
          <p:cNvSpPr>
            <a:spLocks noGrp="1" noChangeArrowheads="1"/>
          </p:cNvSpPr>
          <p:nvPr>
            <p:ph type="body"/>
          </p:nvPr>
        </p:nvSpPr>
        <p:spPr bwMode="auto">
          <a:xfrm>
            <a:off x="777875" y="4776788"/>
            <a:ext cx="6216650" cy="45243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2051" name="Rectangle 3"/>
          <p:cNvSpPr>
            <a:spLocks noGrp="1" noChangeArrowheads="1"/>
          </p:cNvSpPr>
          <p:nvPr>
            <p:ph type="hdr"/>
          </p:nvPr>
        </p:nvSpPr>
        <p:spPr bwMode="auto">
          <a:xfrm>
            <a:off x="0"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2" name="Rectangle 4"/>
          <p:cNvSpPr>
            <a:spLocks noGrp="1" noChangeArrowheads="1"/>
          </p:cNvSpPr>
          <p:nvPr>
            <p:ph type="dt"/>
          </p:nvPr>
        </p:nvSpPr>
        <p:spPr bwMode="auto">
          <a:xfrm>
            <a:off x="4398963" y="0"/>
            <a:ext cx="3371850" cy="5016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3" name="Rectangle 5"/>
          <p:cNvSpPr>
            <a:spLocks noGrp="1" noChangeArrowheads="1"/>
          </p:cNvSpPr>
          <p:nvPr>
            <p:ph type="ftr"/>
          </p:nvPr>
        </p:nvSpPr>
        <p:spPr bwMode="auto">
          <a:xfrm>
            <a:off x="0"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723900" algn="l"/>
                <a:tab pos="1447800" algn="l"/>
                <a:tab pos="2171700" algn="l"/>
                <a:tab pos="2895600" algn="l"/>
              </a:tabLst>
              <a:defRPr sz="1400">
                <a:solidFill>
                  <a:srgbClr val="000000"/>
                </a:solidFill>
                <a:latin typeface="Times New Roman" pitchFamily="16" charset="0"/>
              </a:defRPr>
            </a:lvl1pPr>
          </a:lstStyle>
          <a:p>
            <a:endParaRPr lang="en-US"/>
          </a:p>
        </p:txBody>
      </p:sp>
      <p:sp>
        <p:nvSpPr>
          <p:cNvPr id="2054" name="Rectangle 6"/>
          <p:cNvSpPr>
            <a:spLocks noGrp="1" noChangeArrowheads="1"/>
          </p:cNvSpPr>
          <p:nvPr>
            <p:ph type="sldNum"/>
          </p:nvPr>
        </p:nvSpPr>
        <p:spPr bwMode="auto">
          <a:xfrm>
            <a:off x="4398963" y="9555163"/>
            <a:ext cx="3371850" cy="5016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723900" algn="l"/>
                <a:tab pos="1447800" algn="l"/>
                <a:tab pos="2171700" algn="l"/>
                <a:tab pos="2895600" algn="l"/>
              </a:tabLst>
              <a:defRPr sz="1400">
                <a:solidFill>
                  <a:srgbClr val="000000"/>
                </a:solidFill>
                <a:latin typeface="Times New Roman" pitchFamily="16" charset="0"/>
              </a:defRPr>
            </a:lvl1pPr>
          </a:lstStyle>
          <a:p>
            <a:fld id="{1588B26A-4A6E-11E0-C687-001C259C6863}" type="slidenum">
              <a:rPr lang="en-US"/>
              <a:pPr/>
              <a:t>‹#›</a:t>
            </a:fld>
            <a:endParaRPr lang="en-US"/>
          </a:p>
        </p:txBody>
      </p:sp>
    </p:spTree>
    <p:extLst>
      <p:ext uri="{BB962C8B-B14F-4D97-AF65-F5344CB8AC3E}">
        <p14:creationId xmlns:p14="http://schemas.microsoft.com/office/powerpoint/2010/main" val="6241270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15876D10-4A6E-11E0-C687-001C259C6863}" type="slidenum">
              <a:rPr lang="en-US"/>
              <a:pPr/>
              <a:t>1</a:t>
            </a:fld>
            <a:endParaRPr lang="en-US"/>
          </a:p>
        </p:txBody>
      </p:sp>
      <p:sp>
        <p:nvSpPr>
          <p:cNvPr id="12289"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6F4A-4A6E-11E0-C687-001C259C6863}" type="slidenum">
              <a:rPr lang="en-US" sz="2400">
                <a:solidFill>
                  <a:srgbClr val="FFFFFF"/>
                </a:solidFill>
              </a:rPr>
              <a:pPr>
                <a:lnSpc>
                  <a:spcPct val="87000"/>
                </a:lnSpc>
              </a:pPr>
              <a:t>1</a:t>
            </a:fld>
            <a:fld id="{15877170-4A6E-11E0-C687-001C259C6863}" type="slidenum">
              <a:rPr lang="en-US" sz="2400">
                <a:solidFill>
                  <a:srgbClr val="FFFFFF"/>
                </a:solidFill>
              </a:rPr>
              <a:pPr>
                <a:lnSpc>
                  <a:spcPct val="87000"/>
                </a:lnSpc>
              </a:pPr>
              <a:t>1</a:t>
            </a:fld>
            <a:endParaRPr lang="en-US" sz="2400">
              <a:solidFill>
                <a:srgbClr val="FFFFFF"/>
              </a:solidFill>
            </a:endParaRPr>
          </a:p>
        </p:txBody>
      </p:sp>
      <p:sp>
        <p:nvSpPr>
          <p:cNvPr id="12290" name="Rectangle 2"/>
          <p:cNvSpPr>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2291" name="Rectangle 3"/>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In Indiana</a:t>
            </a:r>
            <a:r>
              <a:rPr lang="en-US" baseline="0" dirty="0" smtClean="0"/>
              <a:t> in the States, </a:t>
            </a:r>
            <a:r>
              <a:rPr lang="en-US" dirty="0" smtClean="0"/>
              <a:t>Notre</a:t>
            </a:r>
            <a:r>
              <a:rPr lang="en-US" baseline="0" dirty="0" smtClean="0"/>
              <a:t> Dame pronunciation Americans have butchered</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10</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10</a:t>
            </a:fld>
            <a:fld id="{15879812-4A6E-11E0-C687-001C259C6863}" type="slidenum">
              <a:rPr lang="en-US" sz="2400">
                <a:solidFill>
                  <a:srgbClr val="FFFFFF"/>
                </a:solidFill>
              </a:rPr>
              <a:pPr>
                <a:lnSpc>
                  <a:spcPct val="87000"/>
                </a:lnSpc>
              </a:pPr>
              <a:t>10</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10</a:t>
            </a:fld>
            <a:fld id="{15879C4A-4A6E-11E0-C687-001C259C6863}" type="slidenum">
              <a:rPr lang="en-US" sz="2400">
                <a:solidFill>
                  <a:srgbClr val="FFFFFF"/>
                </a:solidFill>
              </a:rPr>
              <a:pPr>
                <a:lnSpc>
                  <a:spcPct val="87000"/>
                </a:lnSpc>
              </a:pPr>
              <a:t>10</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11</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11</a:t>
            </a:fld>
            <a:fld id="{15879812-4A6E-11E0-C687-001C259C6863}" type="slidenum">
              <a:rPr lang="en-US" sz="2400">
                <a:solidFill>
                  <a:srgbClr val="FFFFFF"/>
                </a:solidFill>
              </a:rPr>
              <a:pPr>
                <a:lnSpc>
                  <a:spcPct val="87000"/>
                </a:lnSpc>
              </a:pPr>
              <a:t>11</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11</a:t>
            </a:fld>
            <a:fld id="{15879C4A-4A6E-11E0-C687-001C259C6863}" type="slidenum">
              <a:rPr lang="en-US" sz="2400">
                <a:solidFill>
                  <a:srgbClr val="FFFFFF"/>
                </a:solidFill>
              </a:rPr>
              <a:pPr>
                <a:lnSpc>
                  <a:spcPct val="87000"/>
                </a:lnSpc>
              </a:pPr>
              <a:t>11</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12</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12</a:t>
            </a:fld>
            <a:fld id="{15879812-4A6E-11E0-C687-001C259C6863}" type="slidenum">
              <a:rPr lang="en-US" sz="2400">
                <a:solidFill>
                  <a:srgbClr val="FFFFFF"/>
                </a:solidFill>
              </a:rPr>
              <a:pPr>
                <a:lnSpc>
                  <a:spcPct val="87000"/>
                </a:lnSpc>
              </a:pPr>
              <a:t>12</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12</a:t>
            </a:fld>
            <a:fld id="{15879C4A-4A6E-11E0-C687-001C259C6863}" type="slidenum">
              <a:rPr lang="en-US" sz="2400">
                <a:solidFill>
                  <a:srgbClr val="FFFFFF"/>
                </a:solidFill>
              </a:rPr>
              <a:pPr>
                <a:lnSpc>
                  <a:spcPct val="87000"/>
                </a:lnSpc>
              </a:pPr>
              <a:t>12</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13</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13</a:t>
            </a:fld>
            <a:fld id="{15879812-4A6E-11E0-C687-001C259C6863}" type="slidenum">
              <a:rPr lang="en-US" sz="2400">
                <a:solidFill>
                  <a:srgbClr val="FFFFFF"/>
                </a:solidFill>
              </a:rPr>
              <a:pPr>
                <a:lnSpc>
                  <a:spcPct val="87000"/>
                </a:lnSpc>
              </a:pPr>
              <a:t>13</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13</a:t>
            </a:fld>
            <a:fld id="{15879C4A-4A6E-11E0-C687-001C259C6863}" type="slidenum">
              <a:rPr lang="en-US" sz="2400">
                <a:solidFill>
                  <a:srgbClr val="FFFFFF"/>
                </a:solidFill>
              </a:rPr>
              <a:pPr>
                <a:lnSpc>
                  <a:spcPct val="87000"/>
                </a:lnSpc>
              </a:pPr>
              <a:t>13</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14</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14</a:t>
            </a:fld>
            <a:fld id="{15879812-4A6E-11E0-C687-001C259C6863}" type="slidenum">
              <a:rPr lang="en-US" sz="2400">
                <a:solidFill>
                  <a:srgbClr val="FFFFFF"/>
                </a:solidFill>
              </a:rPr>
              <a:pPr>
                <a:lnSpc>
                  <a:spcPct val="87000"/>
                </a:lnSpc>
              </a:pPr>
              <a:t>14</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14</a:t>
            </a:fld>
            <a:fld id="{15879C4A-4A6E-11E0-C687-001C259C6863}" type="slidenum">
              <a:rPr lang="en-US" sz="2400">
                <a:solidFill>
                  <a:srgbClr val="FFFFFF"/>
                </a:solidFill>
              </a:rPr>
              <a:pPr>
                <a:lnSpc>
                  <a:spcPct val="87000"/>
                </a:lnSpc>
              </a:pPr>
              <a:t>14</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15</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15</a:t>
            </a:fld>
            <a:fld id="{15879812-4A6E-11E0-C687-001C259C6863}" type="slidenum">
              <a:rPr lang="en-US" sz="2400">
                <a:solidFill>
                  <a:srgbClr val="FFFFFF"/>
                </a:solidFill>
              </a:rPr>
              <a:pPr>
                <a:lnSpc>
                  <a:spcPct val="87000"/>
                </a:lnSpc>
              </a:pPr>
              <a:t>15</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15</a:t>
            </a:fld>
            <a:fld id="{15879C4A-4A6E-11E0-C687-001C259C6863}" type="slidenum">
              <a:rPr lang="en-US" sz="2400">
                <a:solidFill>
                  <a:srgbClr val="FFFFFF"/>
                </a:solidFill>
              </a:rPr>
              <a:pPr>
                <a:lnSpc>
                  <a:spcPct val="87000"/>
                </a:lnSpc>
              </a:pPr>
              <a:t>15</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We</a:t>
            </a:r>
            <a:r>
              <a:rPr lang="en-US" baseline="0" dirty="0" smtClean="0"/>
              <a:t> also wanted to move beyond just showing one record in the repository or catalog but really unifying them within the browse experience by what makes sense to someone exploring the collection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16</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16</a:t>
            </a:fld>
            <a:fld id="{15879812-4A6E-11E0-C687-001C259C6863}" type="slidenum">
              <a:rPr lang="en-US" sz="2400">
                <a:solidFill>
                  <a:srgbClr val="FFFFFF"/>
                </a:solidFill>
              </a:rPr>
              <a:pPr>
                <a:lnSpc>
                  <a:spcPct val="87000"/>
                </a:lnSpc>
              </a:pPr>
              <a:t>16</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16</a:t>
            </a:fld>
            <a:fld id="{15879C4A-4A6E-11E0-C687-001C259C6863}" type="slidenum">
              <a:rPr lang="en-US" sz="2400">
                <a:solidFill>
                  <a:srgbClr val="FFFFFF"/>
                </a:solidFill>
              </a:rPr>
              <a:pPr>
                <a:lnSpc>
                  <a:spcPct val="87000"/>
                </a:lnSpc>
              </a:pPr>
              <a:t>16</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17</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17</a:t>
            </a:fld>
            <a:fld id="{15879812-4A6E-11E0-C687-001C259C6863}" type="slidenum">
              <a:rPr lang="en-US" sz="2400">
                <a:solidFill>
                  <a:srgbClr val="FFFFFF"/>
                </a:solidFill>
              </a:rPr>
              <a:pPr>
                <a:lnSpc>
                  <a:spcPct val="87000"/>
                </a:lnSpc>
              </a:pPr>
              <a:t>17</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17</a:t>
            </a:fld>
            <a:fld id="{15879C4A-4A6E-11E0-C687-001C259C6863}" type="slidenum">
              <a:rPr lang="en-US" sz="2400">
                <a:solidFill>
                  <a:srgbClr val="FFFFFF"/>
                </a:solidFill>
              </a:rPr>
              <a:pPr>
                <a:lnSpc>
                  <a:spcPct val="87000"/>
                </a:lnSpc>
              </a:pPr>
              <a:t>17</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18</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18</a:t>
            </a:fld>
            <a:fld id="{15879812-4A6E-11E0-C687-001C259C6863}" type="slidenum">
              <a:rPr lang="en-US" sz="2400">
                <a:solidFill>
                  <a:srgbClr val="FFFFFF"/>
                </a:solidFill>
              </a:rPr>
              <a:pPr>
                <a:lnSpc>
                  <a:spcPct val="87000"/>
                </a:lnSpc>
              </a:pPr>
              <a:t>18</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18</a:t>
            </a:fld>
            <a:fld id="{15879C4A-4A6E-11E0-C687-001C259C6863}" type="slidenum">
              <a:rPr lang="en-US" sz="2400">
                <a:solidFill>
                  <a:srgbClr val="FFFFFF"/>
                </a:solidFill>
              </a:rPr>
              <a:pPr>
                <a:lnSpc>
                  <a:spcPct val="87000"/>
                </a:lnSpc>
              </a:pPr>
              <a:t>18</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Manage essays within the collection management</a:t>
            </a:r>
            <a:r>
              <a:rPr lang="en-US" baseline="0" dirty="0" smtClean="0"/>
              <a:t> tool instead of relying on creating static html, which is tempting to do</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19</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19</a:t>
            </a:fld>
            <a:fld id="{15879812-4A6E-11E0-C687-001C259C6863}" type="slidenum">
              <a:rPr lang="en-US" sz="2400">
                <a:solidFill>
                  <a:srgbClr val="FFFFFF"/>
                </a:solidFill>
              </a:rPr>
              <a:pPr>
                <a:lnSpc>
                  <a:spcPct val="87000"/>
                </a:lnSpc>
              </a:pPr>
              <a:t>19</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19</a:t>
            </a:fld>
            <a:fld id="{15879C4A-4A6E-11E0-C687-001C259C6863}" type="slidenum">
              <a:rPr lang="en-US" sz="2400">
                <a:solidFill>
                  <a:srgbClr val="FFFFFF"/>
                </a:solidFill>
              </a:rPr>
              <a:pPr>
                <a:lnSpc>
                  <a:spcPct val="87000"/>
                </a:lnSpc>
              </a:pPr>
              <a:t>19</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2</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2</a:t>
            </a:fld>
            <a:fld id="{15879812-4A6E-11E0-C687-001C259C6863}" type="slidenum">
              <a:rPr lang="en-US" sz="2400">
                <a:solidFill>
                  <a:srgbClr val="FFFFFF"/>
                </a:solidFill>
              </a:rPr>
              <a:pPr>
                <a:lnSpc>
                  <a:spcPct val="87000"/>
                </a:lnSpc>
              </a:pPr>
              <a:t>2</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2</a:t>
            </a:fld>
            <a:fld id="{15879C4A-4A6E-11E0-C687-001C259C6863}" type="slidenum">
              <a:rPr lang="en-US" sz="2400">
                <a:solidFill>
                  <a:srgbClr val="FFFFFF"/>
                </a:solidFill>
              </a:rPr>
              <a:pPr>
                <a:lnSpc>
                  <a:spcPct val="87000"/>
                </a:lnSpc>
              </a:pPr>
              <a:t>2</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We have many collection</a:t>
            </a:r>
            <a:r>
              <a:rPr lang="en-US" baseline="0" dirty="0" smtClean="0"/>
              <a:t> exhibits we need to support and more coming to leverage the platform we have established here</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20</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20</a:t>
            </a:fld>
            <a:fld id="{15879812-4A6E-11E0-C687-001C259C6863}" type="slidenum">
              <a:rPr lang="en-US" sz="2400">
                <a:solidFill>
                  <a:srgbClr val="FFFFFF"/>
                </a:solidFill>
              </a:rPr>
              <a:pPr>
                <a:lnSpc>
                  <a:spcPct val="87000"/>
                </a:lnSpc>
              </a:pPr>
              <a:t>20</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20</a:t>
            </a:fld>
            <a:fld id="{15879C4A-4A6E-11E0-C687-001C259C6863}" type="slidenum">
              <a:rPr lang="en-US" sz="2400">
                <a:solidFill>
                  <a:srgbClr val="FFFFFF"/>
                </a:solidFill>
              </a:rPr>
              <a:pPr>
                <a:lnSpc>
                  <a:spcPct val="87000"/>
                </a:lnSpc>
              </a:pPr>
              <a:t>20</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21</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21</a:t>
            </a:fld>
            <a:fld id="{15879812-4A6E-11E0-C687-001C259C6863}" type="slidenum">
              <a:rPr lang="en-US" sz="2400">
                <a:solidFill>
                  <a:srgbClr val="FFFFFF"/>
                </a:solidFill>
              </a:rPr>
              <a:pPr>
                <a:lnSpc>
                  <a:spcPct val="87000"/>
                </a:lnSpc>
              </a:pPr>
              <a:t>21</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21</a:t>
            </a:fld>
            <a:fld id="{15879C4A-4A6E-11E0-C687-001C259C6863}" type="slidenum">
              <a:rPr lang="en-US" sz="2400">
                <a:solidFill>
                  <a:srgbClr val="FFFFFF"/>
                </a:solidFill>
              </a:rPr>
              <a:pPr>
                <a:lnSpc>
                  <a:spcPct val="87000"/>
                </a:lnSpc>
              </a:pPr>
              <a:t>21</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So this really empowers our archivists to manage the </a:t>
            </a:r>
            <a:r>
              <a:rPr lang="en-US" smtClean="0"/>
              <a:t>collection themselves</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22</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89992" tIns="84304" rIns="89992" bIns="44996"/>
          <a:lstStyle/>
          <a:p>
            <a:pPr>
              <a:lnSpc>
                <a:spcPct val="87000"/>
              </a:lnSpc>
            </a:pPr>
            <a:fld id="{158795F6-4A6E-11E0-C687-001C259C6863}" type="slidenum">
              <a:rPr lang="en-US" sz="2400">
                <a:solidFill>
                  <a:srgbClr val="FFFFFF"/>
                </a:solidFill>
              </a:rPr>
              <a:pPr>
                <a:lnSpc>
                  <a:spcPct val="87000"/>
                </a:lnSpc>
              </a:pPr>
              <a:t>22</a:t>
            </a:fld>
            <a:fld id="{15879812-4A6E-11E0-C687-001C259C6863}" type="slidenum">
              <a:rPr lang="en-US" sz="2400">
                <a:solidFill>
                  <a:srgbClr val="FFFFFF"/>
                </a:solidFill>
              </a:rPr>
              <a:pPr>
                <a:lnSpc>
                  <a:spcPct val="87000"/>
                </a:lnSpc>
              </a:pPr>
              <a:t>22</a:t>
            </a:fld>
            <a:endParaRPr lang="en-US" sz="2400" dirty="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89992" tIns="84304" rIns="89992" bIns="44996"/>
          <a:lstStyle/>
          <a:p>
            <a:pPr>
              <a:lnSpc>
                <a:spcPct val="87000"/>
              </a:lnSpc>
            </a:pPr>
            <a:fld id="{15879A2E-4A6E-11E0-C687-001C259C6863}" type="slidenum">
              <a:rPr lang="en-US" sz="2400">
                <a:solidFill>
                  <a:srgbClr val="FFFFFF"/>
                </a:solidFill>
              </a:rPr>
              <a:pPr>
                <a:lnSpc>
                  <a:spcPct val="87000"/>
                </a:lnSpc>
              </a:pPr>
              <a:t>22</a:t>
            </a:fld>
            <a:fld id="{15879C4A-4A6E-11E0-C687-001C259C6863}" type="slidenum">
              <a:rPr lang="en-US" sz="2400">
                <a:solidFill>
                  <a:srgbClr val="FFFFFF"/>
                </a:solidFill>
              </a:rPr>
              <a:pPr>
                <a:lnSpc>
                  <a:spcPct val="87000"/>
                </a:lnSpc>
              </a:pPr>
              <a:t>22</a:t>
            </a:fld>
            <a:endParaRPr lang="en-US" sz="2400" dirty="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lIns="91432" tIns="45716" rIns="91432" bIns="45716" anchor="ctr"/>
          <a:lstStyle/>
          <a:p>
            <a:endParaRPr lang="en-US"/>
          </a:p>
        </p:txBody>
      </p:sp>
      <p:sp>
        <p:nvSpPr>
          <p:cNvPr id="13316" name="Rectangle 4"/>
          <p:cNvSpPr txBox="1">
            <a:spLocks noGrp="1" noChangeArrowheads="1"/>
          </p:cNvSpPr>
          <p:nvPr>
            <p:ph type="body"/>
          </p:nvPr>
        </p:nvSpPr>
        <p:spPr bwMode="auto">
          <a:xfrm>
            <a:off x="777876"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23</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23</a:t>
            </a:fld>
            <a:fld id="{15879812-4A6E-11E0-C687-001C259C6863}" type="slidenum">
              <a:rPr lang="en-US" sz="2400">
                <a:solidFill>
                  <a:srgbClr val="FFFFFF"/>
                </a:solidFill>
              </a:rPr>
              <a:pPr>
                <a:lnSpc>
                  <a:spcPct val="87000"/>
                </a:lnSpc>
              </a:pPr>
              <a:t>23</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23</a:t>
            </a:fld>
            <a:fld id="{15879C4A-4A6E-11E0-C687-001C259C6863}" type="slidenum">
              <a:rPr lang="en-US" sz="2400">
                <a:solidFill>
                  <a:srgbClr val="FFFFFF"/>
                </a:solidFill>
              </a:rPr>
              <a:pPr>
                <a:lnSpc>
                  <a:spcPct val="87000"/>
                </a:lnSpc>
              </a:pPr>
              <a:t>23</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Play some</a:t>
            </a:r>
            <a:r>
              <a:rPr lang="en-US" baseline="0" dirty="0" smtClean="0"/>
              <a:t> of screencast here…skip to 1:10, then go to 2:40 show other tools including </a:t>
            </a:r>
            <a:r>
              <a:rPr lang="en-US" baseline="0" dirty="0" err="1" smtClean="0"/>
              <a:t>noli</a:t>
            </a:r>
            <a:r>
              <a:rPr lang="en-US" baseline="0" dirty="0" smtClean="0"/>
              <a:t> map…mention separation of public portal allowed us to focus on additional features like this…kind of an ugly </a:t>
            </a:r>
            <a:r>
              <a:rPr lang="en-US" baseline="0" dirty="0" err="1" smtClean="0"/>
              <a:t>url</a:t>
            </a:r>
            <a:r>
              <a:rPr lang="en-US" baseline="0" dirty="0" smtClean="0"/>
              <a:t> but link available from apps and demos page on </a:t>
            </a:r>
            <a:r>
              <a:rPr lang="en-US" baseline="0" dirty="0" err="1" smtClean="0"/>
              <a:t>projecthydra.org</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24</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24</a:t>
            </a:fld>
            <a:fld id="{15879812-4A6E-11E0-C687-001C259C6863}" type="slidenum">
              <a:rPr lang="en-US" sz="2400">
                <a:solidFill>
                  <a:srgbClr val="FFFFFF"/>
                </a:solidFill>
              </a:rPr>
              <a:pPr>
                <a:lnSpc>
                  <a:spcPct val="87000"/>
                </a:lnSpc>
              </a:pPr>
              <a:t>24</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24</a:t>
            </a:fld>
            <a:fld id="{15879C4A-4A6E-11E0-C687-001C259C6863}" type="slidenum">
              <a:rPr lang="en-US" sz="2400">
                <a:solidFill>
                  <a:srgbClr val="FFFFFF"/>
                </a:solidFill>
              </a:rPr>
              <a:pPr>
                <a:lnSpc>
                  <a:spcPct val="87000"/>
                </a:lnSpc>
              </a:pPr>
              <a:t>24</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Mention something about Atrium exhibits framework on top of </a:t>
            </a:r>
            <a:r>
              <a:rPr lang="en-US" dirty="0" err="1" smtClean="0"/>
              <a:t>Blacklight</a:t>
            </a:r>
            <a:r>
              <a:rPr lang="en-US" dirty="0" smtClean="0"/>
              <a:t>..working on initial early access of ruby gem to use on top of </a:t>
            </a:r>
            <a:r>
              <a:rPr lang="en-US" dirty="0" err="1" smtClean="0"/>
              <a:t>blacklight</a:t>
            </a:r>
            <a:r>
              <a:rPr lang="en-US" dirty="0" smtClean="0"/>
              <a:t>..interested</a:t>
            </a:r>
            <a:r>
              <a:rPr lang="en-US" baseline="0" dirty="0" smtClean="0"/>
              <a:t> to hear what features from sites like Seaside that we may want integrated into Atrium…currently primary focus is building custom collection browse landing pages quickly</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25</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25</a:t>
            </a:fld>
            <a:fld id="{15879812-4A6E-11E0-C687-001C259C6863}" type="slidenum">
              <a:rPr lang="en-US" sz="2400">
                <a:solidFill>
                  <a:srgbClr val="FFFFFF"/>
                </a:solidFill>
              </a:rPr>
              <a:pPr>
                <a:lnSpc>
                  <a:spcPct val="87000"/>
                </a:lnSpc>
              </a:pPr>
              <a:t>25</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25</a:t>
            </a:fld>
            <a:fld id="{15879C4A-4A6E-11E0-C687-001C259C6863}" type="slidenum">
              <a:rPr lang="en-US" sz="2400">
                <a:solidFill>
                  <a:srgbClr val="FFFFFF"/>
                </a:solidFill>
              </a:rPr>
              <a:pPr>
                <a:lnSpc>
                  <a:spcPct val="87000"/>
                </a:lnSpc>
              </a:pPr>
              <a:t>25</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Dan primary designer behind the site and he created the great</a:t>
            </a:r>
            <a:r>
              <a:rPr lang="en-US" baseline="0" dirty="0" smtClean="0"/>
              <a:t> screencast that gives a good overview of the site as well…plug hydra table</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26</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26</a:t>
            </a:fld>
            <a:fld id="{15879812-4A6E-11E0-C687-001C259C6863}" type="slidenum">
              <a:rPr lang="en-US" sz="2400">
                <a:solidFill>
                  <a:srgbClr val="FFFFFF"/>
                </a:solidFill>
              </a:rPr>
              <a:pPr>
                <a:lnSpc>
                  <a:spcPct val="87000"/>
                </a:lnSpc>
              </a:pPr>
              <a:t>26</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26</a:t>
            </a:fld>
            <a:fld id="{15879C4A-4A6E-11E0-C687-001C259C6863}" type="slidenum">
              <a:rPr lang="en-US" sz="2400">
                <a:solidFill>
                  <a:srgbClr val="FFFFFF"/>
                </a:solidFill>
              </a:rPr>
              <a:pPr>
                <a:lnSpc>
                  <a:spcPct val="87000"/>
                </a:lnSpc>
              </a:pPr>
              <a:t>26</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Go back to links at the end</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3</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3</a:t>
            </a:fld>
            <a:fld id="{15879812-4A6E-11E0-C687-001C259C6863}" type="slidenum">
              <a:rPr lang="en-US" sz="2400">
                <a:solidFill>
                  <a:srgbClr val="FFFFFF"/>
                </a:solidFill>
              </a:rPr>
              <a:pPr>
                <a:lnSpc>
                  <a:spcPct val="87000"/>
                </a:lnSpc>
              </a:pPr>
              <a:t>3</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3</a:t>
            </a:fld>
            <a:fld id="{15879C4A-4A6E-11E0-C687-001C259C6863}" type="slidenum">
              <a:rPr lang="en-US" sz="2400">
                <a:solidFill>
                  <a:srgbClr val="FFFFFF"/>
                </a:solidFill>
              </a:rPr>
              <a:pPr>
                <a:lnSpc>
                  <a:spcPct val="87000"/>
                </a:lnSpc>
              </a:pPr>
              <a:t>3</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4</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4</a:t>
            </a:fld>
            <a:fld id="{15879812-4A6E-11E0-C687-001C259C6863}" type="slidenum">
              <a:rPr lang="en-US" sz="2400">
                <a:solidFill>
                  <a:srgbClr val="FFFFFF"/>
                </a:solidFill>
              </a:rPr>
              <a:pPr>
                <a:lnSpc>
                  <a:spcPct val="87000"/>
                </a:lnSpc>
              </a:pPr>
              <a:t>4</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4</a:t>
            </a:fld>
            <a:fld id="{15879C4A-4A6E-11E0-C687-001C259C6863}" type="slidenum">
              <a:rPr lang="en-US" sz="2400">
                <a:solidFill>
                  <a:srgbClr val="FFFFFF"/>
                </a:solidFill>
              </a:rPr>
              <a:pPr>
                <a:lnSpc>
                  <a:spcPct val="87000"/>
                </a:lnSpc>
              </a:pPr>
              <a:t>4</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5</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5</a:t>
            </a:fld>
            <a:fld id="{15879812-4A6E-11E0-C687-001C259C6863}" type="slidenum">
              <a:rPr lang="en-US" sz="2400">
                <a:solidFill>
                  <a:srgbClr val="FFFFFF"/>
                </a:solidFill>
              </a:rPr>
              <a:pPr>
                <a:lnSpc>
                  <a:spcPct val="87000"/>
                </a:lnSpc>
              </a:pPr>
              <a:t>5</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5</a:t>
            </a:fld>
            <a:fld id="{15879C4A-4A6E-11E0-C687-001C259C6863}" type="slidenum">
              <a:rPr lang="en-US" sz="2400">
                <a:solidFill>
                  <a:srgbClr val="FFFFFF"/>
                </a:solidFill>
              </a:rPr>
              <a:pPr>
                <a:lnSpc>
                  <a:spcPct val="87000"/>
                </a:lnSpc>
              </a:pPr>
              <a:t>5</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6</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6</a:t>
            </a:fld>
            <a:fld id="{15879812-4A6E-11E0-C687-001C259C6863}" type="slidenum">
              <a:rPr lang="en-US" sz="2400">
                <a:solidFill>
                  <a:srgbClr val="FFFFFF"/>
                </a:solidFill>
              </a:rPr>
              <a:pPr>
                <a:lnSpc>
                  <a:spcPct val="87000"/>
                </a:lnSpc>
              </a:pPr>
              <a:t>6</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6</a:t>
            </a:fld>
            <a:fld id="{15879C4A-4A6E-11E0-C687-001C259C6863}" type="slidenum">
              <a:rPr lang="en-US" sz="2400">
                <a:solidFill>
                  <a:srgbClr val="FFFFFF"/>
                </a:solidFill>
              </a:rPr>
              <a:pPr>
                <a:lnSpc>
                  <a:spcPct val="87000"/>
                </a:lnSpc>
              </a:pPr>
              <a:t>6</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Able to tailor user experience to allow immersing yourself in the town by</a:t>
            </a:r>
            <a:r>
              <a:rPr lang="en-US" baseline="0" dirty="0" smtClean="0"/>
              <a:t> jumping to different properties via a map search, </a:t>
            </a:r>
            <a:r>
              <a:rPr lang="en-US" dirty="0" smtClean="0"/>
              <a:t>Regular</a:t>
            </a:r>
            <a:r>
              <a:rPr lang="en-US" baseline="0" dirty="0" smtClean="0"/>
              <a:t> </a:t>
            </a:r>
            <a:r>
              <a:rPr lang="en-US" baseline="0" dirty="0" err="1" smtClean="0"/>
              <a:t>blacklight</a:t>
            </a:r>
            <a:r>
              <a:rPr lang="en-US" baseline="0" dirty="0" smtClean="0"/>
              <a:t> search and search via a map</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7</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7</a:t>
            </a:fld>
            <a:fld id="{15879812-4A6E-11E0-C687-001C259C6863}" type="slidenum">
              <a:rPr lang="en-US" sz="2400">
                <a:solidFill>
                  <a:srgbClr val="FFFFFF"/>
                </a:solidFill>
              </a:rPr>
              <a:pPr>
                <a:lnSpc>
                  <a:spcPct val="87000"/>
                </a:lnSpc>
              </a:pPr>
              <a:t>7</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7</a:t>
            </a:fld>
            <a:fld id="{15879C4A-4A6E-11E0-C687-001C259C6863}" type="slidenum">
              <a:rPr lang="en-US" sz="2400">
                <a:solidFill>
                  <a:srgbClr val="FFFFFF"/>
                </a:solidFill>
              </a:rPr>
              <a:pPr>
                <a:lnSpc>
                  <a:spcPct val="87000"/>
                </a:lnSpc>
              </a:pPr>
              <a:t>7</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Going to one the records there is a lot of mixing information</a:t>
            </a:r>
            <a:r>
              <a:rPr lang="en-US" baseline="0" dirty="0" smtClean="0"/>
              <a:t> including information about the architectural work, but also related archival holdings within the archive</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8</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8</a:t>
            </a:fld>
            <a:fld id="{15879812-4A6E-11E0-C687-001C259C6863}" type="slidenum">
              <a:rPr lang="en-US" sz="2400">
                <a:solidFill>
                  <a:srgbClr val="FFFFFF"/>
                </a:solidFill>
              </a:rPr>
              <a:pPr>
                <a:lnSpc>
                  <a:spcPct val="87000"/>
                </a:lnSpc>
              </a:pPr>
              <a:t>8</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8</a:t>
            </a:fld>
            <a:fld id="{15879C4A-4A6E-11E0-C687-001C259C6863}" type="slidenum">
              <a:rPr lang="en-US" sz="2400">
                <a:solidFill>
                  <a:srgbClr val="FFFFFF"/>
                </a:solidFill>
              </a:rPr>
              <a:pPr>
                <a:lnSpc>
                  <a:spcPct val="87000"/>
                </a:lnSpc>
              </a:pPr>
              <a:t>8</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158793C6-4A6E-11E0-C687-001C259C6863}" type="slidenum">
              <a:rPr lang="en-US"/>
              <a:pPr/>
              <a:t>9</a:t>
            </a:fld>
            <a:endParaRPr lang="en-US"/>
          </a:p>
        </p:txBody>
      </p:sp>
      <p:sp>
        <p:nvSpPr>
          <p:cNvPr id="13313" name="Rectangle 1"/>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5F6-4A6E-11E0-C687-001C259C6863}" type="slidenum">
              <a:rPr lang="en-US" sz="2400">
                <a:solidFill>
                  <a:srgbClr val="FFFFFF"/>
                </a:solidFill>
              </a:rPr>
              <a:pPr>
                <a:lnSpc>
                  <a:spcPct val="87000"/>
                </a:lnSpc>
              </a:pPr>
              <a:t>9</a:t>
            </a:fld>
            <a:fld id="{15879812-4A6E-11E0-C687-001C259C6863}" type="slidenum">
              <a:rPr lang="en-US" sz="2400">
                <a:solidFill>
                  <a:srgbClr val="FFFFFF"/>
                </a:solidFill>
              </a:rPr>
              <a:pPr>
                <a:lnSpc>
                  <a:spcPct val="87000"/>
                </a:lnSpc>
              </a:pPr>
              <a:t>9</a:t>
            </a:fld>
            <a:endParaRPr lang="en-US" sz="2400">
              <a:solidFill>
                <a:srgbClr val="FFFFFF"/>
              </a:solidFill>
            </a:endParaRPr>
          </a:p>
        </p:txBody>
      </p:sp>
      <p:sp>
        <p:nvSpPr>
          <p:cNvPr id="13314" name="Rectangle 2"/>
          <p:cNvSpPr>
            <a:spLocks noChangeArrowheads="1"/>
          </p:cNvSpPr>
          <p:nvPr/>
        </p:nvSpPr>
        <p:spPr bwMode="auto">
          <a:xfrm>
            <a:off x="0" y="0"/>
            <a:ext cx="1588" cy="1588"/>
          </a:xfrm>
          <a:prstGeom prst="rect">
            <a:avLst/>
          </a:prstGeom>
          <a:noFill/>
          <a:ln w="9525">
            <a:solidFill>
              <a:srgbClr val="000000"/>
            </a:solidFill>
            <a:round/>
            <a:headEnd/>
            <a:tailEnd/>
          </a:ln>
          <a:effectLst/>
        </p:spPr>
        <p:txBody>
          <a:bodyPr lIns="90000" tIns="84312" rIns="90000" bIns="45000"/>
          <a:lstStyle/>
          <a:p>
            <a:pPr>
              <a:lnSpc>
                <a:spcPct val="87000"/>
              </a:lnSpc>
            </a:pPr>
            <a:fld id="{15879A2E-4A6E-11E0-C687-001C259C6863}" type="slidenum">
              <a:rPr lang="en-US" sz="2400">
                <a:solidFill>
                  <a:srgbClr val="FFFFFF"/>
                </a:solidFill>
              </a:rPr>
              <a:pPr>
                <a:lnSpc>
                  <a:spcPct val="87000"/>
                </a:lnSpc>
              </a:pPr>
              <a:t>9</a:t>
            </a:fld>
            <a:fld id="{15879C4A-4A6E-11E0-C687-001C259C6863}" type="slidenum">
              <a:rPr lang="en-US" sz="2400">
                <a:solidFill>
                  <a:srgbClr val="FFFFFF"/>
                </a:solidFill>
              </a:rPr>
              <a:pPr>
                <a:lnSpc>
                  <a:spcPct val="87000"/>
                </a:lnSpc>
              </a:pPr>
              <a:t>9</a:t>
            </a:fld>
            <a:endParaRPr lang="en-US" sz="2400">
              <a:solidFill>
                <a:srgbClr val="FFFFFF"/>
              </a:solidFill>
            </a:endParaRPr>
          </a:p>
        </p:txBody>
      </p:sp>
      <p:sp>
        <p:nvSpPr>
          <p:cNvPr id="13315" name="Rectangle 3"/>
          <p:cNvSpPr>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13316" name="Rectangle 4"/>
          <p:cNvSpPr txBox="1">
            <a:spLocks noGrp="1" noChangeArrowheads="1"/>
          </p:cNvSpPr>
          <p:nvPr>
            <p:ph type="body"/>
          </p:nvPr>
        </p:nvSpPr>
        <p:spPr bwMode="auto">
          <a:xfrm>
            <a:off x="777875" y="4776788"/>
            <a:ext cx="6215063" cy="4525962"/>
          </a:xfrm>
          <a:prstGeom prst="rect">
            <a:avLst/>
          </a:prstGeom>
          <a:noFill/>
          <a:ln>
            <a:solidFill>
              <a:srgbClr val="000000"/>
            </a:solidFill>
            <a:round/>
            <a:headEnd/>
            <a:tailEnd/>
          </a:ln>
        </p:spPr>
        <p:txBody>
          <a:bodyPr wrap="none" anchor="ctr"/>
          <a:lstStyle/>
          <a:p>
            <a:r>
              <a:rPr lang="en-US" dirty="0" smtClean="0"/>
              <a:t>Fedora and Hydra allowed us to mix metadata schemas and instead of relying on hierarchical elements</a:t>
            </a:r>
            <a:r>
              <a:rPr lang="en-US" baseline="0" dirty="0" smtClean="0"/>
              <a:t> within VRA Core 4, we rely on RDF to link objects in Fedora, and with Hydra we are able to mix and match metadata field being edited within one form</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3050"/>
            <a:ext cx="2055813" cy="58562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3050"/>
            <a:ext cx="6019800" cy="58562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4" cstate="print"/>
          <a:srcRect/>
          <a:stretch>
            <a:fillRect/>
          </a:stretch>
        </p:blipFill>
        <p:spPr bwMode="auto">
          <a:xfrm>
            <a:off x="0" y="5957888"/>
            <a:ext cx="3579813" cy="898525"/>
          </a:xfrm>
          <a:prstGeom prst="rect">
            <a:avLst/>
          </a:prstGeom>
          <a:noFill/>
          <a:ln w="9525">
            <a:solidFill>
              <a:srgbClr val="000000"/>
            </a:solidFill>
            <a:round/>
            <a:headEnd/>
            <a:tailEnd/>
          </a:ln>
          <a:effectLst/>
        </p:spPr>
      </p:pic>
      <p:sp>
        <p:nvSpPr>
          <p:cNvPr id="1027" name="Line 3"/>
          <p:cNvSpPr>
            <a:spLocks noChangeShapeType="1"/>
          </p:cNvSpPr>
          <p:nvPr/>
        </p:nvSpPr>
        <p:spPr bwMode="auto">
          <a:xfrm>
            <a:off x="0" y="5969000"/>
            <a:ext cx="9144000" cy="1588"/>
          </a:xfrm>
          <a:prstGeom prst="line">
            <a:avLst/>
          </a:prstGeom>
          <a:noFill/>
          <a:ln w="19080">
            <a:solidFill>
              <a:srgbClr val="00467F"/>
            </a:solidFill>
            <a:miter lim="800000"/>
            <a:headEnd/>
            <a:tailEnd/>
          </a:ln>
          <a:effectLst/>
        </p:spPr>
        <p:txBody>
          <a:bodyPr/>
          <a:lstStyle/>
          <a:p>
            <a:endParaRPr lang="en-US"/>
          </a:p>
        </p:txBody>
      </p:sp>
      <p:sp>
        <p:nvSpPr>
          <p:cNvPr id="1028" name="Rectangle 4"/>
          <p:cNvSpPr>
            <a:spLocks noGrp="1" noChangeArrowheads="1"/>
          </p:cNvSpPr>
          <p:nvPr>
            <p:ph type="title"/>
          </p:nvPr>
        </p:nvSpPr>
        <p:spPr bwMode="auto">
          <a:xfrm>
            <a:off x="457200" y="273050"/>
            <a:ext cx="8228013" cy="11430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9" name="Rectangle 5"/>
          <p:cNvSpPr>
            <a:spLocks noGrp="1" noChangeArrowheads="1"/>
          </p:cNvSpPr>
          <p:nvPr>
            <p:ph type="body" idx="1"/>
          </p:nvPr>
        </p:nvSpPr>
        <p:spPr bwMode="auto">
          <a:xfrm>
            <a:off x="457200" y="1604963"/>
            <a:ext cx="8228013" cy="4524375"/>
          </a:xfrm>
          <a:prstGeom prst="rect">
            <a:avLst/>
          </a:prstGeom>
          <a:noFill/>
          <a:ln w="9525">
            <a:noFill/>
            <a:round/>
            <a:headEnd/>
            <a:tailEnd/>
          </a:ln>
          <a:effectLst/>
        </p:spPr>
        <p:txBody>
          <a:bodyPr vert="horz" wrap="square" lIns="0" tIns="28224" rIns="0" bIns="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7" name="Picture 6" descr="hydra_logo.png"/>
          <p:cNvPicPr>
            <a:picLocks noChangeAspect="1"/>
          </p:cNvPicPr>
          <p:nvPr userDrawn="1"/>
        </p:nvPicPr>
        <p:blipFill>
          <a:blip r:embed="rId15"/>
          <a:stretch>
            <a:fillRect/>
          </a:stretch>
        </p:blipFill>
        <p:spPr>
          <a:xfrm>
            <a:off x="6400800" y="6045573"/>
            <a:ext cx="2209800" cy="8124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2pPr>
      <a:lvl3pPr marL="1143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3pPr>
      <a:lvl4pPr marL="1600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4pPr>
      <a:lvl5pPr marL="20574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5pPr>
      <a:lvl6pPr marL="25146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6pPr>
      <a:lvl7pPr marL="29718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7pPr>
      <a:lvl8pPr marL="34290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8pPr>
      <a:lvl9pPr marL="3886200" indent="-228600" algn="ctr" defTabSz="457200"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cs typeface="DejaVu Sans" charset="0"/>
        </a:defRPr>
      </a:lvl9pPr>
    </p:titleStyle>
    <p:bodyStyle>
      <a:lvl1pPr marL="342900" indent="-342900" algn="l" defTabSz="457200"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4.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hyperlink" Target="http://hydraproject.org/apps-demos/seaside-research-portal-at-notre-dame/" TargetMode="External"/><Relationship Id="rId4" Type="http://schemas.openxmlformats.org/officeDocument/2006/relationships/hyperlink" Target="http://www.youtube.com/watch?v=Bj5kn1D6uGM" TargetMode="External"/><Relationship Id="rId5" Type="http://schemas.openxmlformats.org/officeDocument/2006/relationships/hyperlink" Target="http://seaside.library.nd.edu" TargetMode="External"/><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hyperlink" Target="http://hydraproject.org/apps-demos/seaside-research-portal-at-notre-dame/" TargetMode="External"/><Relationship Id="rId4" Type="http://schemas.openxmlformats.org/officeDocument/2006/relationships/hyperlink" Target="http://www.youtube.com/watch?v=Bj5kn1D6uGM" TargetMode="External"/><Relationship Id="rId5" Type="http://schemas.openxmlformats.org/officeDocument/2006/relationships/hyperlink" Target="http://seaside.library.nd.edu" TargetMode="External"/><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3.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57200" y="273050"/>
            <a:ext cx="8229600" cy="5518150"/>
          </a:xfrm>
          <a:prstGeom prst="rect">
            <a:avLst/>
          </a:prstGeom>
          <a:noFill/>
          <a:ln w="9525">
            <a:noFill/>
            <a:round/>
            <a:headEnd/>
            <a:tailEnd/>
          </a:ln>
          <a:effectLst/>
        </p:spPr>
        <p:txBody>
          <a:bodyPr lIns="90000" tIns="110520" rIns="90000" bIns="45000"/>
          <a:lstStyle/>
          <a:p>
            <a:pPr algn="ctr">
              <a:lnSpc>
                <a:spcPct val="100000"/>
              </a:lnSpc>
            </a:pPr>
            <a:r>
              <a:rPr lang="en-US" sz="4400" b="1" dirty="0" smtClean="0">
                <a:solidFill>
                  <a:schemeClr val="accent2">
                    <a:lumMod val="50000"/>
                  </a:schemeClr>
                </a:solidFill>
              </a:rPr>
              <a:t>The Seaside Research Portal</a:t>
            </a:r>
            <a:r>
              <a:rPr lang="en-US" sz="4400" b="1" dirty="0" smtClean="0">
                <a:solidFill>
                  <a:schemeClr val="accent2">
                    <a:lumMod val="75000"/>
                  </a:schemeClr>
                </a:solidFill>
              </a:rPr>
              <a:t>:</a:t>
            </a:r>
          </a:p>
          <a:p>
            <a:pPr algn="ctr">
              <a:lnSpc>
                <a:spcPct val="100000"/>
              </a:lnSpc>
            </a:pPr>
            <a:endParaRPr lang="en-US" b="1" dirty="0" smtClean="0">
              <a:solidFill>
                <a:schemeClr val="accent2">
                  <a:lumMod val="75000"/>
                </a:schemeClr>
              </a:solidFill>
            </a:endParaRPr>
          </a:p>
          <a:p>
            <a:pPr algn="ctr">
              <a:lnSpc>
                <a:spcPct val="100000"/>
              </a:lnSpc>
            </a:pPr>
            <a:r>
              <a:rPr lang="en-US" sz="4800" b="1" dirty="0" smtClean="0">
                <a:solidFill>
                  <a:schemeClr val="accent2">
                    <a:lumMod val="75000"/>
                  </a:schemeClr>
                </a:solidFill>
              </a:rPr>
              <a:t>A Best of Breed Approach to </a:t>
            </a:r>
            <a:br>
              <a:rPr lang="en-US" sz="4800" b="1" dirty="0" smtClean="0">
                <a:solidFill>
                  <a:schemeClr val="accent2">
                    <a:lumMod val="75000"/>
                  </a:schemeClr>
                </a:solidFill>
              </a:rPr>
            </a:br>
            <a:r>
              <a:rPr lang="en-US" sz="4800" b="1" dirty="0" smtClean="0">
                <a:solidFill>
                  <a:schemeClr val="accent2">
                    <a:lumMod val="75000"/>
                  </a:schemeClr>
                </a:solidFill>
              </a:rPr>
              <a:t>Digital Exhibits and Collection Management</a:t>
            </a:r>
          </a:p>
        </p:txBody>
      </p:sp>
      <p:sp>
        <p:nvSpPr>
          <p:cNvPr id="3074" name="Rectangle 2"/>
          <p:cNvSpPr>
            <a:spLocks noChangeArrowheads="1"/>
          </p:cNvSpPr>
          <p:nvPr/>
        </p:nvSpPr>
        <p:spPr bwMode="auto">
          <a:xfrm>
            <a:off x="1752600" y="4724400"/>
            <a:ext cx="6781800" cy="1143000"/>
          </a:xfrm>
          <a:prstGeom prst="rect">
            <a:avLst/>
          </a:prstGeom>
          <a:noFill/>
          <a:ln w="9525">
            <a:noFill/>
            <a:round/>
            <a:headEnd/>
            <a:tailEnd/>
          </a:ln>
          <a:effectLst/>
        </p:spPr>
        <p:txBody>
          <a:bodyPr lIns="90000" tIns="84312" rIns="90000" bIns="45000"/>
          <a:lstStyle/>
          <a:p>
            <a:pPr algn="r">
              <a:lnSpc>
                <a:spcPct val="87000"/>
              </a:lnSpc>
              <a:tabLst>
                <a:tab pos="723900" algn="l"/>
                <a:tab pos="1447800" algn="l"/>
                <a:tab pos="2171700" algn="l"/>
                <a:tab pos="2895600" algn="l"/>
                <a:tab pos="3619500" algn="l"/>
                <a:tab pos="4343400" algn="l"/>
                <a:tab pos="5067300" algn="l"/>
                <a:tab pos="5791200" algn="l"/>
              </a:tabLst>
            </a:pPr>
            <a:r>
              <a:rPr lang="en-US" sz="2400" dirty="0" smtClean="0">
                <a:solidFill>
                  <a:srgbClr val="000000"/>
                </a:solidFill>
              </a:rPr>
              <a:t>Rick Johnson, Head of Digital Library Services</a:t>
            </a:r>
          </a:p>
          <a:p>
            <a:pPr algn="r">
              <a:lnSpc>
                <a:spcPct val="87000"/>
              </a:lnSpc>
              <a:tabLst>
                <a:tab pos="723900" algn="l"/>
                <a:tab pos="1447800" algn="l"/>
                <a:tab pos="2171700" algn="l"/>
                <a:tab pos="2895600" algn="l"/>
                <a:tab pos="3619500" algn="l"/>
                <a:tab pos="4343400" algn="l"/>
                <a:tab pos="5067300" algn="l"/>
                <a:tab pos="5791200" algn="l"/>
              </a:tabLst>
            </a:pPr>
            <a:r>
              <a:rPr lang="en-US" sz="2400" dirty="0" smtClean="0">
                <a:solidFill>
                  <a:srgbClr val="000000"/>
                </a:solidFill>
              </a:rPr>
              <a:t>University of Notre Dame</a:t>
            </a:r>
            <a:endParaRPr lang="en-US" sz="2400" dirty="0">
              <a:solidFill>
                <a:srgbClr val="000000"/>
              </a:solidFill>
            </a:endParaRPr>
          </a:p>
          <a:p>
            <a:pPr algn="r">
              <a:lnSpc>
                <a:spcPct val="87000"/>
              </a:lnSpc>
              <a:tabLst>
                <a:tab pos="723900" algn="l"/>
                <a:tab pos="1447800" algn="l"/>
                <a:tab pos="2171700" algn="l"/>
                <a:tab pos="2895600" algn="l"/>
                <a:tab pos="3619500" algn="l"/>
                <a:tab pos="4343400" algn="l"/>
                <a:tab pos="5067300" algn="l"/>
                <a:tab pos="5791200" algn="l"/>
              </a:tabLst>
            </a:pPr>
            <a:r>
              <a:rPr lang="en-US" sz="2400" dirty="0" smtClean="0">
                <a:solidFill>
                  <a:srgbClr val="000000"/>
                </a:solidFill>
              </a:rPr>
              <a:t>Open Repositories, 2012</a:t>
            </a:r>
            <a:endParaRPr lang="en-US" sz="2400" dirty="0">
              <a:solidFill>
                <a:srgbClr val="000000"/>
              </a:solidFill>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Schema</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7" name="Picture 6" descr="Seaside_Admin_Objects.gif"/>
          <p:cNvPicPr>
            <a:picLocks noChangeAspect="1"/>
          </p:cNvPicPr>
          <p:nvPr/>
        </p:nvPicPr>
        <p:blipFill>
          <a:blip r:embed="rId3"/>
          <a:stretch>
            <a:fillRect/>
          </a:stretch>
        </p:blipFill>
        <p:spPr>
          <a:xfrm>
            <a:off x="1905000" y="1219200"/>
            <a:ext cx="5077542" cy="44196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Schema</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5" name="Picture 4" descr="Structure_Edit_1.jpg"/>
          <p:cNvPicPr>
            <a:picLocks noChangeAspect="1"/>
          </p:cNvPicPr>
          <p:nvPr/>
        </p:nvPicPr>
        <p:blipFill>
          <a:blip r:embed="rId3"/>
          <a:stretch>
            <a:fillRect/>
          </a:stretch>
        </p:blipFill>
        <p:spPr>
          <a:xfrm>
            <a:off x="533400" y="1219200"/>
            <a:ext cx="7894100" cy="45720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Schema</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6" name="Picture 5" descr="Structure_Edit_Archival_Materials.jpg"/>
          <p:cNvPicPr>
            <a:picLocks noChangeAspect="1"/>
          </p:cNvPicPr>
          <p:nvPr/>
        </p:nvPicPr>
        <p:blipFill>
          <a:blip r:embed="rId3"/>
          <a:stretch>
            <a:fillRect/>
          </a:stretch>
        </p:blipFill>
        <p:spPr>
          <a:xfrm>
            <a:off x="533400" y="1219200"/>
            <a:ext cx="7924800" cy="458978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Schema</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7" name="Picture 6" descr="seaside_vra_xml.jpg"/>
          <p:cNvPicPr>
            <a:picLocks noChangeAspect="1"/>
          </p:cNvPicPr>
          <p:nvPr/>
        </p:nvPicPr>
        <p:blipFill>
          <a:blip r:embed="rId3"/>
          <a:stretch>
            <a:fillRect/>
          </a:stretch>
        </p:blipFill>
        <p:spPr>
          <a:xfrm>
            <a:off x="533400" y="1219200"/>
            <a:ext cx="7625701" cy="4416552"/>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Schema</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6" name="Picture 5" descr="seaside_ead_xml.jpg"/>
          <p:cNvPicPr>
            <a:picLocks noChangeAspect="1"/>
          </p:cNvPicPr>
          <p:nvPr/>
        </p:nvPicPr>
        <p:blipFill>
          <a:blip r:embed="rId3"/>
          <a:stretch>
            <a:fillRect/>
          </a:stretch>
        </p:blipFill>
        <p:spPr>
          <a:xfrm>
            <a:off x="533400" y="1219200"/>
            <a:ext cx="7625701" cy="4416552"/>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Record</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7" name="Picture 6" descr="Chapel_Browse_2.jpg"/>
          <p:cNvPicPr>
            <a:picLocks noChangeAspect="1"/>
          </p:cNvPicPr>
          <p:nvPr/>
        </p:nvPicPr>
        <p:blipFill>
          <a:blip r:embed="rId3"/>
          <a:stretch>
            <a:fillRect/>
          </a:stretch>
        </p:blipFill>
        <p:spPr>
          <a:xfrm>
            <a:off x="762000" y="1219200"/>
            <a:ext cx="7625702" cy="4416552"/>
          </a:xfrm>
          <a:prstGeom prst="rect">
            <a:avLst/>
          </a:prstGeom>
        </p:spPr>
      </p:pic>
    </p:spTree>
    <p:extLst>
      <p:ext uri="{BB962C8B-B14F-4D97-AF65-F5344CB8AC3E}">
        <p14:creationId xmlns:p14="http://schemas.microsoft.com/office/powerpoint/2010/main" val="315215968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Record</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00467F"/>
                </a:solidFill>
                <a:latin typeface="Verdana" charset="0"/>
              </a:rPr>
              <a:t> Manage related records together</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00467F"/>
                </a:solidFill>
                <a:latin typeface="Verdana" charset="0"/>
              </a:rPr>
              <a:t> Link records and combine the presentation of related records to provide a rich browse experience</a:t>
            </a:r>
          </a:p>
        </p:txBody>
      </p:sp>
    </p:spTree>
    <p:extLst>
      <p:ext uri="{BB962C8B-B14F-4D97-AF65-F5344CB8AC3E}">
        <p14:creationId xmlns:p14="http://schemas.microsoft.com/office/powerpoint/2010/main" val="32690428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Record</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5" name="Picture 4" descr="Seaside_Admin_Objects_Relationships.gif"/>
          <p:cNvPicPr>
            <a:picLocks noChangeAspect="1"/>
          </p:cNvPicPr>
          <p:nvPr/>
        </p:nvPicPr>
        <p:blipFill>
          <a:blip r:embed="rId3"/>
          <a:stretch>
            <a:fillRect/>
          </a:stretch>
        </p:blipFill>
        <p:spPr>
          <a:xfrm>
            <a:off x="990600" y="1295400"/>
            <a:ext cx="6477000" cy="4366469"/>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Record</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6" name="Picture 5" descr="Architect_Essay_Edit.jpg"/>
          <p:cNvPicPr>
            <a:picLocks noChangeAspect="1"/>
          </p:cNvPicPr>
          <p:nvPr/>
        </p:nvPicPr>
        <p:blipFill>
          <a:blip r:embed="rId3"/>
          <a:stretch>
            <a:fillRect/>
          </a:stretch>
        </p:blipFill>
        <p:spPr>
          <a:xfrm>
            <a:off x="762000" y="1219200"/>
            <a:ext cx="7625702" cy="4416552"/>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Record</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6" name="Picture 5" descr="Chapel_Browse_1.jpg"/>
          <p:cNvPicPr>
            <a:picLocks noChangeAspect="1"/>
          </p:cNvPicPr>
          <p:nvPr/>
        </p:nvPicPr>
        <p:blipFill>
          <a:blip r:embed="rId3"/>
          <a:stretch>
            <a:fillRect/>
          </a:stretch>
        </p:blipFill>
        <p:spPr>
          <a:xfrm>
            <a:off x="762000" y="1219200"/>
            <a:ext cx="7630963" cy="44196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The Problem</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4000" dirty="0" smtClean="0">
              <a:solidFill>
                <a:srgbClr val="00467F"/>
              </a:solidFill>
              <a:latin typeface="Verdana"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4000" dirty="0" smtClean="0">
                <a:solidFill>
                  <a:srgbClr val="00467F"/>
                </a:solidFill>
                <a:latin typeface="Verdana" charset="0"/>
              </a:rPr>
              <a:t>How do we build and sustain rich digital exhibits without getting overwhelmed by maintenance?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Record</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7" name="Picture 6" descr="Chapel_Browse_2.jpg"/>
          <p:cNvPicPr>
            <a:picLocks noChangeAspect="1"/>
          </p:cNvPicPr>
          <p:nvPr/>
        </p:nvPicPr>
        <p:blipFill>
          <a:blip r:embed="rId3"/>
          <a:stretch>
            <a:fillRect/>
          </a:stretch>
        </p:blipFill>
        <p:spPr>
          <a:xfrm>
            <a:off x="762000" y="1219200"/>
            <a:ext cx="7625702" cy="4416552"/>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Give them the Power</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Empower archivists and collection managers to update collections themselves</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Manage your stories, metadata, and archival records together</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Real-time updates to the public site</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90% of the content loaded by archivists 3 weeks before launch</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Let the coders code</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          More About Hydra</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dirty="0" smtClean="0">
                <a:solidFill>
                  <a:srgbClr val="00467F"/>
                </a:solidFill>
                <a:latin typeface="Verdana" charset="0"/>
              </a:rPr>
              <a:t> Harness Fedora for digital collection management and </a:t>
            </a:r>
            <a:r>
              <a:rPr lang="en-US" sz="2600" dirty="0" err="1" smtClean="0">
                <a:solidFill>
                  <a:srgbClr val="00467F"/>
                </a:solidFill>
                <a:latin typeface="Verdana" charset="0"/>
              </a:rPr>
              <a:t>Blacklight</a:t>
            </a:r>
            <a:r>
              <a:rPr lang="en-US" sz="2600" dirty="0" smtClean="0">
                <a:solidFill>
                  <a:srgbClr val="00467F"/>
                </a:solidFill>
                <a:latin typeface="Verdana" charset="0"/>
              </a:rPr>
              <a:t> and </a:t>
            </a:r>
            <a:r>
              <a:rPr lang="en-US" sz="2600" dirty="0" err="1" smtClean="0">
                <a:solidFill>
                  <a:srgbClr val="00467F"/>
                </a:solidFill>
                <a:latin typeface="Verdana" charset="0"/>
              </a:rPr>
              <a:t>Solr</a:t>
            </a:r>
            <a:r>
              <a:rPr lang="en-US" sz="2600" dirty="0" smtClean="0">
                <a:solidFill>
                  <a:srgbClr val="00467F"/>
                </a:solidFill>
                <a:latin typeface="Verdana" charset="0"/>
              </a:rPr>
              <a:t> for Discovery </a:t>
            </a:r>
          </a:p>
          <a:p>
            <a:pPr>
              <a:lnSpc>
                <a:spcPct val="100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dirty="0" smtClean="0">
                <a:solidFill>
                  <a:srgbClr val="00467F"/>
                </a:solidFill>
                <a:latin typeface="Verdana" charset="0"/>
              </a:rPr>
              <a:t>Multi-layered approach to digital content</a:t>
            </a:r>
          </a:p>
          <a:p>
            <a:pPr lvl="1">
              <a:lnSpc>
                <a:spcPct val="100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dirty="0" smtClean="0">
                <a:solidFill>
                  <a:srgbClr val="00467F"/>
                </a:solidFill>
                <a:latin typeface="Verdana" charset="0"/>
              </a:rPr>
              <a:t>Core framework</a:t>
            </a:r>
          </a:p>
          <a:p>
            <a:pPr lvl="2">
              <a:lnSpc>
                <a:spcPct val="100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dirty="0" smtClean="0">
                <a:solidFill>
                  <a:srgbClr val="00467F"/>
                </a:solidFill>
                <a:latin typeface="Verdana" charset="0"/>
              </a:rPr>
              <a:t>Map Metadata XML to web form fields</a:t>
            </a:r>
          </a:p>
          <a:p>
            <a:pPr lvl="2">
              <a:lnSpc>
                <a:spcPct val="100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dirty="0" err="1" smtClean="0">
                <a:solidFill>
                  <a:srgbClr val="00467F"/>
                </a:solidFill>
                <a:latin typeface="Verdana" charset="0"/>
              </a:rPr>
              <a:t>Blacklight</a:t>
            </a:r>
            <a:r>
              <a:rPr lang="en-US" sz="2600" dirty="0" smtClean="0">
                <a:solidFill>
                  <a:srgbClr val="00467F"/>
                </a:solidFill>
                <a:latin typeface="Verdana" charset="0"/>
              </a:rPr>
              <a:t> provides search and discovery</a:t>
            </a:r>
          </a:p>
          <a:p>
            <a:pPr lvl="2">
              <a:lnSpc>
                <a:spcPct val="100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dirty="0" smtClean="0">
                <a:solidFill>
                  <a:srgbClr val="00467F"/>
                </a:solidFill>
                <a:latin typeface="Verdana" charset="0"/>
              </a:rPr>
              <a:t>Access and management UI may be combined</a:t>
            </a:r>
          </a:p>
          <a:p>
            <a:pPr lvl="2">
              <a:lnSpc>
                <a:spcPct val="100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dirty="0" smtClean="0">
                <a:solidFill>
                  <a:srgbClr val="00467F"/>
                </a:solidFill>
                <a:latin typeface="Verdana" charset="0"/>
              </a:rPr>
              <a:t>Index content in </a:t>
            </a:r>
            <a:r>
              <a:rPr lang="en-US" sz="2600" dirty="0" err="1" smtClean="0">
                <a:solidFill>
                  <a:srgbClr val="00467F"/>
                </a:solidFill>
                <a:latin typeface="Verdana" charset="0"/>
              </a:rPr>
              <a:t>Solr</a:t>
            </a:r>
            <a:r>
              <a:rPr lang="en-US" sz="2600" dirty="0" smtClean="0">
                <a:solidFill>
                  <a:srgbClr val="00467F"/>
                </a:solidFill>
                <a:latin typeface="Verdana" charset="0"/>
              </a:rPr>
              <a:t> for High Performance Search in </a:t>
            </a:r>
            <a:r>
              <a:rPr lang="en-US" sz="2600" dirty="0" err="1" smtClean="0">
                <a:solidFill>
                  <a:srgbClr val="00467F"/>
                </a:solidFill>
                <a:latin typeface="Verdana" charset="0"/>
              </a:rPr>
              <a:t>Blacklight</a:t>
            </a:r>
            <a:endParaRPr lang="en-US" sz="2600" dirty="0" smtClean="0">
              <a:solidFill>
                <a:srgbClr val="00467F"/>
              </a:solidFill>
              <a:latin typeface="Verdana" charset="0"/>
            </a:endParaRPr>
          </a:p>
          <a:p>
            <a:pPr lvl="1">
              <a:lnSpc>
                <a:spcPct val="100000"/>
              </a:lnSpc>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600" dirty="0" smtClean="0">
                <a:solidFill>
                  <a:srgbClr val="00467F"/>
                </a:solidFill>
                <a:latin typeface="Verdana" charset="0"/>
              </a:rPr>
              <a:t>Tailor Hydra application to the use case</a:t>
            </a:r>
          </a:p>
        </p:txBody>
      </p:sp>
      <p:pic>
        <p:nvPicPr>
          <p:cNvPr id="4" name="Picture 3" descr="hydra_logo.png"/>
          <p:cNvPicPr>
            <a:picLocks noChangeAspect="1"/>
          </p:cNvPicPr>
          <p:nvPr/>
        </p:nvPicPr>
        <p:blipFill>
          <a:blip r:embed="rId3"/>
          <a:stretch>
            <a:fillRect/>
          </a:stretch>
        </p:blipFill>
        <p:spPr>
          <a:xfrm>
            <a:off x="5029200" y="0"/>
            <a:ext cx="2333625" cy="9525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More About Seaside Research Portal</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a:t>
            </a:r>
            <a:r>
              <a:rPr lang="en-US" sz="2400" dirty="0" smtClean="0">
                <a:solidFill>
                  <a:srgbClr val="00467F"/>
                </a:solidFill>
                <a:latin typeface="Verdana" charset="0"/>
              </a:rPr>
              <a:t>A tool for students, scholars, and the general public to engage in the town of Seaside, Florida and the New Urbanism movement</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rgbClr val="00467F"/>
                </a:solidFill>
                <a:latin typeface="Verdana" charset="0"/>
              </a:rPr>
              <a:t> The collection contains original biographies, digitized photographs, sketches, plans, and archival documents</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rgbClr val="00467F"/>
                </a:solidFill>
                <a:latin typeface="Verdana" charset="0"/>
              </a:rPr>
              <a:t> More at:</a:t>
            </a:r>
          </a:p>
          <a:p>
            <a:pPr lvl="1">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rgbClr val="00467F"/>
                </a:solidFill>
                <a:latin typeface="Verdana" charset="0"/>
                <a:hlinkClick r:id="rId3"/>
              </a:rPr>
              <a:t>http</a:t>
            </a:r>
            <a:r>
              <a:rPr lang="en-US" sz="2400" dirty="0">
                <a:solidFill>
                  <a:srgbClr val="00467F"/>
                </a:solidFill>
                <a:latin typeface="Verdana" charset="0"/>
                <a:hlinkClick r:id="rId3"/>
              </a:rPr>
              <a:t>://hydraproject.org/apps-demos/seaside-research-portal-at-notre-dame</a:t>
            </a:r>
            <a:r>
              <a:rPr lang="en-US" sz="2400" dirty="0" smtClean="0">
                <a:solidFill>
                  <a:srgbClr val="00467F"/>
                </a:solidFill>
                <a:latin typeface="Verdana" charset="0"/>
                <a:hlinkClick r:id="rId3"/>
              </a:rPr>
              <a:t>/</a:t>
            </a:r>
            <a:endParaRPr lang="en-US" sz="2400" dirty="0" smtClean="0">
              <a:solidFill>
                <a:srgbClr val="00467F"/>
              </a:solidFill>
              <a:latin typeface="Verdana" charset="0"/>
            </a:endParaRPr>
          </a:p>
          <a:p>
            <a:pPr marL="800100" lvl="1" indent="-342900">
              <a:lnSpc>
                <a:spcPct val="100000"/>
              </a:lnSpc>
              <a:spcAft>
                <a:spcPts val="0"/>
              </a:spcAft>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rgbClr val="00467F"/>
                </a:solidFill>
                <a:latin typeface="Verdana" charset="0"/>
              </a:rPr>
              <a:t>Screencast: </a:t>
            </a:r>
            <a:r>
              <a:rPr lang="pl-PL" sz="2400" dirty="0">
                <a:solidFill>
                  <a:srgbClr val="00467F"/>
                </a:solidFill>
                <a:latin typeface="Verdana" charset="0"/>
                <a:hlinkClick r:id="rId4"/>
              </a:rPr>
              <a:t>http://www.youtube.com/</a:t>
            </a:r>
            <a:r>
              <a:rPr lang="pl-PL" sz="2400" dirty="0" smtClean="0">
                <a:solidFill>
                  <a:srgbClr val="00467F"/>
                </a:solidFill>
                <a:latin typeface="Verdana" charset="0"/>
                <a:hlinkClick r:id="rId4"/>
              </a:rPr>
              <a:t>watch?v</a:t>
            </a:r>
            <a:r>
              <a:rPr lang="pl-PL" sz="2400" dirty="0">
                <a:solidFill>
                  <a:srgbClr val="00467F"/>
                </a:solidFill>
                <a:latin typeface="Verdana" charset="0"/>
                <a:hlinkClick r:id="rId4"/>
              </a:rPr>
              <a:t>=</a:t>
            </a:r>
            <a:r>
              <a:rPr lang="pl-PL" sz="2400" dirty="0" smtClean="0">
                <a:solidFill>
                  <a:srgbClr val="00467F"/>
                </a:solidFill>
                <a:latin typeface="Verdana" charset="0"/>
                <a:hlinkClick r:id="rId4"/>
              </a:rPr>
              <a:t>Bj5kn1D6uGM</a:t>
            </a:r>
            <a:endParaRPr lang="en-US" sz="2400" dirty="0" smtClean="0">
              <a:solidFill>
                <a:srgbClr val="00467F"/>
              </a:solidFill>
              <a:latin typeface="Verdana" charset="0"/>
            </a:endParaRPr>
          </a:p>
          <a:p>
            <a:pPr lvl="1">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smtClean="0">
                <a:solidFill>
                  <a:srgbClr val="00467F"/>
                </a:solidFill>
                <a:latin typeface="Verdana" charset="0"/>
                <a:hlinkClick r:id="rId5"/>
              </a:rPr>
              <a:t>http://seaside.library.nd.edu</a:t>
            </a:r>
            <a:endParaRPr lang="en-US" sz="2400" dirty="0" smtClean="0">
              <a:solidFill>
                <a:srgbClr val="00467F"/>
              </a:solidFill>
              <a:latin typeface="Verdana" charset="0"/>
            </a:endParaRPr>
          </a:p>
          <a:p>
            <a:pPr marL="800100" lvl="1" indent="-342900">
              <a:lnSpc>
                <a:spcPct val="100000"/>
              </a:lnSpc>
              <a:spcAft>
                <a:spcPts val="0"/>
              </a:spcAft>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smtClean="0">
                <a:solidFill>
                  <a:srgbClr val="00467F"/>
                </a:solidFill>
                <a:latin typeface="Verdana" charset="0"/>
              </a:rPr>
              <a:t>rick.johnson@nd.edu</a:t>
            </a:r>
            <a:endParaRPr lang="en-US" sz="2400" dirty="0" smtClean="0">
              <a:solidFill>
                <a:srgbClr val="00467F"/>
              </a:solidFill>
              <a:latin typeface="Verdana" charset="0"/>
            </a:endParaRPr>
          </a:p>
          <a:p>
            <a:pPr lvl="1">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400" dirty="0" smtClean="0">
              <a:solidFill>
                <a:srgbClr val="00467F"/>
              </a:solidFill>
              <a:latin typeface="Verdana"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What’s Next?</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Town plan and other sketch overlays over map search</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Improved mobile device support</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Panoramic and 3-D Interactive displays</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Walking tour mobile application</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a:solidFill>
                  <a:srgbClr val="00467F"/>
                </a:solidFill>
                <a:latin typeface="Verdana" charset="0"/>
              </a:rPr>
              <a:t> </a:t>
            </a:r>
            <a:r>
              <a:rPr lang="en-US" sz="3200" dirty="0" smtClean="0">
                <a:solidFill>
                  <a:srgbClr val="00467F"/>
                </a:solidFill>
                <a:latin typeface="Verdana" charset="0"/>
              </a:rPr>
              <a:t>Implement theme in Atrium Exhibits Framework</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Acknowledgments</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a:t>
            </a:r>
            <a:r>
              <a:rPr lang="en-US" sz="2800" dirty="0" smtClean="0">
                <a:solidFill>
                  <a:srgbClr val="00467F"/>
                </a:solidFill>
                <a:latin typeface="Verdana" charset="0"/>
              </a:rPr>
              <a:t>I am just the messenger</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467F"/>
                </a:solidFill>
                <a:latin typeface="Verdana" charset="0"/>
              </a:rPr>
              <a:t> Digital Library development team: </a:t>
            </a:r>
          </a:p>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467F"/>
                </a:solidFill>
                <a:latin typeface="Verdana" charset="0"/>
              </a:rPr>
              <a:t>   Dan Brubaker Horst, Banu </a:t>
            </a:r>
            <a:r>
              <a:rPr lang="en-US" sz="2800" dirty="0" err="1" smtClean="0">
                <a:solidFill>
                  <a:srgbClr val="00467F"/>
                </a:solidFill>
                <a:latin typeface="Verdana" charset="0"/>
              </a:rPr>
              <a:t>Lakshimnarayan</a:t>
            </a:r>
            <a:r>
              <a:rPr lang="en-US" sz="2800" dirty="0" smtClean="0">
                <a:solidFill>
                  <a:srgbClr val="00467F"/>
                </a:solidFill>
                <a:latin typeface="Verdana" charset="0"/>
              </a:rPr>
              <a:t>,   </a:t>
            </a:r>
          </a:p>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467F"/>
                </a:solidFill>
                <a:latin typeface="Verdana" charset="0"/>
              </a:rPr>
              <a:t>   Rajesh Balekai</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467F"/>
                </a:solidFill>
                <a:latin typeface="Verdana" charset="0"/>
              </a:rPr>
              <a:t> Our Architecture Library Colleagues: </a:t>
            </a:r>
          </a:p>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467F"/>
                </a:solidFill>
                <a:latin typeface="Verdana" charset="0"/>
              </a:rPr>
              <a:t>  Jennifer Parker, Adam </a:t>
            </a:r>
            <a:r>
              <a:rPr lang="en-US" sz="2800" dirty="0" err="1" smtClean="0">
                <a:solidFill>
                  <a:srgbClr val="00467F"/>
                </a:solidFill>
                <a:latin typeface="Verdana" charset="0"/>
              </a:rPr>
              <a:t>Heet</a:t>
            </a:r>
            <a:r>
              <a:rPr lang="en-US" sz="2800" dirty="0" smtClean="0">
                <a:solidFill>
                  <a:srgbClr val="00467F"/>
                </a:solidFill>
                <a:latin typeface="Verdana" charset="0"/>
              </a:rPr>
              <a:t>, Katy </a:t>
            </a:r>
            <a:r>
              <a:rPr lang="en-US" sz="2800" dirty="0" err="1" smtClean="0">
                <a:solidFill>
                  <a:srgbClr val="00467F"/>
                </a:solidFill>
                <a:latin typeface="Verdana" charset="0"/>
              </a:rPr>
              <a:t>Springstead</a:t>
            </a:r>
            <a:endParaRPr lang="en-US" sz="2800" dirty="0" smtClean="0">
              <a:solidFill>
                <a:srgbClr val="00467F"/>
              </a:solidFill>
              <a:latin typeface="Verdana" charset="0"/>
            </a:endParaRP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467F"/>
                </a:solidFill>
                <a:latin typeface="Verdana" charset="0"/>
              </a:rPr>
              <a:t> The Hydra Community</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a:solidFill>
                  <a:srgbClr val="00467F"/>
                </a:solidFill>
                <a:latin typeface="Verdana" charset="0"/>
              </a:rPr>
              <a:t> </a:t>
            </a:r>
            <a:r>
              <a:rPr lang="en-US" sz="2800" dirty="0" smtClean="0">
                <a:solidFill>
                  <a:srgbClr val="00467F"/>
                </a:solidFill>
                <a:latin typeface="Verdana" charset="0"/>
              </a:rPr>
              <a:t>The town of Seaside, FL</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800" dirty="0" smtClean="0">
                <a:solidFill>
                  <a:srgbClr val="00467F"/>
                </a:solidFill>
                <a:latin typeface="Verdana" charset="0"/>
              </a:rPr>
              <a:t> </a:t>
            </a:r>
            <a:r>
              <a:rPr lang="en-US" sz="2800" dirty="0" err="1" smtClean="0">
                <a:solidFill>
                  <a:srgbClr val="00467F"/>
                </a:solidFill>
                <a:latin typeface="Verdana" charset="0"/>
              </a:rPr>
              <a:t>Duany</a:t>
            </a:r>
            <a:r>
              <a:rPr lang="en-US" sz="2800" dirty="0" smtClean="0">
                <a:solidFill>
                  <a:srgbClr val="00467F"/>
                </a:solidFill>
                <a:latin typeface="Verdana" charset="0"/>
              </a:rPr>
              <a:t> </a:t>
            </a:r>
            <a:r>
              <a:rPr lang="en-US" sz="2800" dirty="0" err="1" smtClean="0">
                <a:solidFill>
                  <a:srgbClr val="00467F"/>
                </a:solidFill>
                <a:latin typeface="Verdana" charset="0"/>
              </a:rPr>
              <a:t>Plater-Zyberk</a:t>
            </a:r>
            <a:r>
              <a:rPr lang="en-US" sz="2800" dirty="0" smtClean="0">
                <a:solidFill>
                  <a:srgbClr val="00467F"/>
                </a:solidFill>
                <a:latin typeface="Verdana" charset="0"/>
              </a:rPr>
              <a:t> &amp; Co, and other visionary architects of Seaside, Florida </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Questions</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2600" dirty="0" smtClean="0">
              <a:solidFill>
                <a:srgbClr val="00467F"/>
              </a:solidFill>
              <a:latin typeface="Verdana"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9600" b="1" dirty="0" smtClean="0">
                <a:solidFill>
                  <a:srgbClr val="00467F"/>
                </a:solidFill>
                <a:latin typeface="Book Antiqua" pitchFamily="18" charset="0"/>
              </a:rPr>
              <a:t>?</a:t>
            </a:r>
          </a:p>
          <a:p>
            <a:pPr lvl="1">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solidFill>
                  <a:srgbClr val="00467F"/>
                </a:solidFill>
                <a:latin typeface="Verdana" charset="0"/>
                <a:hlinkClick r:id="rId3"/>
              </a:rPr>
              <a:t>http://hydraproject.org/apps-demos/seaside-research-portal-at-notre-dame/</a:t>
            </a:r>
            <a:endParaRPr lang="en-US" sz="2400" dirty="0">
              <a:solidFill>
                <a:srgbClr val="00467F"/>
              </a:solidFill>
              <a:latin typeface="Verdana" charset="0"/>
            </a:endParaRPr>
          </a:p>
          <a:p>
            <a:pPr marL="800100" lvl="1" indent="-342900">
              <a:lnSpc>
                <a:spcPct val="100000"/>
              </a:lnSpc>
              <a:spcAft>
                <a:spcPts val="0"/>
              </a:spcAft>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solidFill>
                  <a:srgbClr val="00467F"/>
                </a:solidFill>
                <a:latin typeface="Verdana" charset="0"/>
              </a:rPr>
              <a:t>Screencast: </a:t>
            </a:r>
            <a:r>
              <a:rPr lang="pl-PL" sz="2400" dirty="0">
                <a:solidFill>
                  <a:srgbClr val="00467F"/>
                </a:solidFill>
                <a:latin typeface="Verdana" charset="0"/>
                <a:hlinkClick r:id="rId4"/>
              </a:rPr>
              <a:t>http://www.youtube.com/watch?v=Bj5kn1D6uGM</a:t>
            </a:r>
            <a:endParaRPr lang="en-US" sz="2400" dirty="0">
              <a:solidFill>
                <a:srgbClr val="00467F"/>
              </a:solidFill>
              <a:latin typeface="Verdana" charset="0"/>
            </a:endParaRPr>
          </a:p>
          <a:p>
            <a:pPr lvl="1">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a:solidFill>
                  <a:srgbClr val="00467F"/>
                </a:solidFill>
                <a:latin typeface="Verdana" charset="0"/>
                <a:hlinkClick r:id="rId5"/>
              </a:rPr>
              <a:t>http://seaside.library.nd.edu</a:t>
            </a:r>
            <a:endParaRPr lang="en-US" sz="2400" dirty="0">
              <a:solidFill>
                <a:srgbClr val="00467F"/>
              </a:solidFill>
              <a:latin typeface="Verdana" charset="0"/>
            </a:endParaRPr>
          </a:p>
          <a:p>
            <a:pPr marL="800100" lvl="1" indent="-342900">
              <a:lnSpc>
                <a:spcPct val="100000"/>
              </a:lnSpc>
              <a:spcAft>
                <a:spcPts val="0"/>
              </a:spcAft>
              <a:buFont typeface="Arial"/>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2400" dirty="0" err="1">
                <a:solidFill>
                  <a:srgbClr val="00467F"/>
                </a:solidFill>
                <a:latin typeface="Verdana" charset="0"/>
              </a:rPr>
              <a:t>rick.johnson@nd.edu</a:t>
            </a:r>
            <a:endParaRPr lang="en-US" sz="2400" dirty="0">
              <a:solidFill>
                <a:srgbClr val="00467F"/>
              </a:solidFill>
              <a:latin typeface="Verdana"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9600" b="1" dirty="0" smtClean="0">
              <a:solidFill>
                <a:srgbClr val="00467F"/>
              </a:solidFill>
              <a:latin typeface="Book Antiqua" pitchFamily="18" charset="0"/>
            </a:endParaRP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The Problem (cont.)</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4000" dirty="0" smtClean="0">
              <a:solidFill>
                <a:srgbClr val="00467F"/>
              </a:solidFill>
              <a:latin typeface="Verdana" charset="0"/>
            </a:endParaRPr>
          </a:p>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4000" dirty="0" smtClean="0">
                <a:solidFill>
                  <a:srgbClr val="00467F"/>
                </a:solidFill>
                <a:latin typeface="Verdana" charset="0"/>
              </a:rPr>
              <a:t>How do you simplify maintenance without sacrificing quality and depth of your collection?</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Hydra Brings it All Together</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pic>
        <p:nvPicPr>
          <p:cNvPr id="4" name="Picture 3" descr="Seaside_Admin_Bl.gif"/>
          <p:cNvPicPr>
            <a:picLocks noChangeAspect="1"/>
          </p:cNvPicPr>
          <p:nvPr/>
        </p:nvPicPr>
        <p:blipFill>
          <a:blip r:embed="rId3"/>
          <a:stretch>
            <a:fillRect/>
          </a:stretch>
        </p:blipFill>
        <p:spPr>
          <a:xfrm>
            <a:off x="1295400" y="1295400"/>
            <a:ext cx="6244413" cy="44196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Focus on the Audience</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a:t>
            </a:r>
            <a:r>
              <a:rPr lang="en-US" sz="3400" dirty="0" smtClean="0">
                <a:solidFill>
                  <a:srgbClr val="00467F"/>
                </a:solidFill>
                <a:latin typeface="Verdana" charset="0"/>
              </a:rPr>
              <a:t>Hide the complexity of managing a collection from the public </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400" dirty="0" smtClean="0">
                <a:solidFill>
                  <a:srgbClr val="00467F"/>
                </a:solidFill>
                <a:latin typeface="Verdana" charset="0"/>
              </a:rPr>
              <a:t> </a:t>
            </a:r>
            <a:r>
              <a:rPr lang="en-US" sz="3400" dirty="0" err="1" smtClean="0">
                <a:solidFill>
                  <a:srgbClr val="00467F"/>
                </a:solidFill>
                <a:latin typeface="Verdana" charset="0"/>
              </a:rPr>
              <a:t>Blacklight</a:t>
            </a:r>
            <a:r>
              <a:rPr lang="en-US" sz="3400" dirty="0" smtClean="0">
                <a:solidFill>
                  <a:srgbClr val="00467F"/>
                </a:solidFill>
                <a:latin typeface="Verdana" charset="0"/>
              </a:rPr>
              <a:t> tailored to public</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400" dirty="0" smtClean="0">
                <a:solidFill>
                  <a:srgbClr val="00467F"/>
                </a:solidFill>
                <a:latin typeface="Verdana" charset="0"/>
              </a:rPr>
              <a:t> Hydra head tailored to content management</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400" dirty="0" smtClean="0">
                <a:solidFill>
                  <a:srgbClr val="00467F"/>
                </a:solidFill>
                <a:latin typeface="Verdana" charset="0"/>
              </a:rPr>
              <a:t> Instant updates with Hydra</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400" dirty="0" smtClean="0">
                <a:solidFill>
                  <a:srgbClr val="00467F"/>
                </a:solidFill>
                <a:latin typeface="Verdana" charset="0"/>
              </a:rPr>
              <a:t> It is about the experience, not the metadata schema</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The Seaside Archive</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400" dirty="0" smtClean="0">
              <a:solidFill>
                <a:srgbClr val="00467F"/>
              </a:solidFill>
              <a:latin typeface="Verdana" charset="0"/>
            </a:endParaRPr>
          </a:p>
        </p:txBody>
      </p:sp>
      <p:pic>
        <p:nvPicPr>
          <p:cNvPr id="4" name="Picture 3" descr="seaside-research-portal.jpg"/>
          <p:cNvPicPr>
            <a:picLocks noChangeAspect="1"/>
          </p:cNvPicPr>
          <p:nvPr/>
        </p:nvPicPr>
        <p:blipFill>
          <a:blip r:embed="rId3"/>
          <a:stretch>
            <a:fillRect/>
          </a:stretch>
        </p:blipFill>
        <p:spPr>
          <a:xfrm>
            <a:off x="228600" y="1371601"/>
            <a:ext cx="3755446" cy="3352800"/>
          </a:xfrm>
          <a:prstGeom prst="rect">
            <a:avLst/>
          </a:prstGeom>
        </p:spPr>
      </p:pic>
      <p:pic>
        <p:nvPicPr>
          <p:cNvPr id="6" name="Picture 5" descr="seaside-research-portal-map.jpg"/>
          <p:cNvPicPr>
            <a:picLocks noChangeAspect="1"/>
          </p:cNvPicPr>
          <p:nvPr/>
        </p:nvPicPr>
        <p:blipFill>
          <a:blip r:embed="rId4"/>
          <a:stretch>
            <a:fillRect/>
          </a:stretch>
        </p:blipFill>
        <p:spPr>
          <a:xfrm>
            <a:off x="4572000" y="1600200"/>
            <a:ext cx="4258473" cy="2971800"/>
          </a:xfrm>
          <a:prstGeom prst="rect">
            <a:avLst/>
          </a:prstGeom>
        </p:spPr>
      </p:pic>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Schema</a:t>
            </a:r>
            <a:endParaRPr lang="en-US" sz="3600" dirty="0">
              <a:solidFill>
                <a:srgbClr val="FFFFFF"/>
              </a:solidFill>
              <a:latin typeface="Verdana" charset="0"/>
            </a:endParaRPr>
          </a:p>
        </p:txBody>
      </p:sp>
      <p:pic>
        <p:nvPicPr>
          <p:cNvPr id="6" name="Picture 5" descr="Screen Shot 2012-07-11 at 5.31.3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700" y="1473200"/>
            <a:ext cx="5816600" cy="3911600"/>
          </a:xfrm>
          <a:prstGeom prst="rect">
            <a:avLst/>
          </a:prstGeom>
        </p:spPr>
      </p:pic>
    </p:spTree>
    <p:extLst>
      <p:ext uri="{BB962C8B-B14F-4D97-AF65-F5344CB8AC3E}">
        <p14:creationId xmlns:p14="http://schemas.microsoft.com/office/powerpoint/2010/main" val="409293081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US" sz="3200" dirty="0" smtClean="0">
              <a:solidFill>
                <a:srgbClr val="00467F"/>
              </a:solidFill>
              <a:latin typeface="Verdana" charset="0"/>
            </a:endParaRPr>
          </a:p>
        </p:txBody>
      </p:sp>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Schema</a:t>
            </a:r>
            <a:endParaRPr lang="en-US" sz="3600" dirty="0">
              <a:solidFill>
                <a:srgbClr val="FFFFFF"/>
              </a:solidFill>
              <a:latin typeface="Verdana" charset="0"/>
            </a:endParaRPr>
          </a:p>
        </p:txBody>
      </p:sp>
      <p:pic>
        <p:nvPicPr>
          <p:cNvPr id="2" name="Picture 1" descr="Screen Shot 2012-07-11 at 5.34.0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800" y="1473200"/>
            <a:ext cx="5727700" cy="3898900"/>
          </a:xfrm>
          <a:prstGeom prst="rect">
            <a:avLst/>
          </a:prstGeom>
        </p:spPr>
      </p:pic>
    </p:spTree>
    <p:extLst>
      <p:ext uri="{BB962C8B-B14F-4D97-AF65-F5344CB8AC3E}">
        <p14:creationId xmlns:p14="http://schemas.microsoft.com/office/powerpoint/2010/main" val="383237332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0"/>
            <a:ext cx="9144000" cy="990600"/>
          </a:xfrm>
          <a:prstGeom prst="rect">
            <a:avLst/>
          </a:prstGeom>
          <a:solidFill>
            <a:srgbClr val="00467F"/>
          </a:solidFill>
          <a:ln w="9525">
            <a:solidFill>
              <a:srgbClr val="000000"/>
            </a:solidFill>
            <a:round/>
            <a:headEnd/>
            <a:tailEnd/>
          </a:ln>
          <a:effectLst/>
        </p:spPr>
        <p:txBody>
          <a:bodyPr lIns="90000" tIns="45000" rIns="90000" bIns="45000"/>
          <a:lstStyle/>
          <a:p>
            <a:pPr algn="ctr">
              <a:lnSpc>
                <a:spcPct val="100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600" dirty="0" smtClean="0">
                <a:solidFill>
                  <a:srgbClr val="FFFFFF"/>
                </a:solidFill>
                <a:latin typeface="Verdana" charset="0"/>
              </a:rPr>
              <a:t>Go beyond the Schema</a:t>
            </a:r>
            <a:endParaRPr lang="en-US" sz="3600" dirty="0">
              <a:solidFill>
                <a:srgbClr val="FFFFFF"/>
              </a:solidFill>
              <a:latin typeface="Verdana" charset="0"/>
            </a:endParaRPr>
          </a:p>
        </p:txBody>
      </p:sp>
      <p:sp>
        <p:nvSpPr>
          <p:cNvPr id="4098" name="Rectangle 2"/>
          <p:cNvSpPr>
            <a:spLocks noChangeArrowheads="1"/>
          </p:cNvSpPr>
          <p:nvPr/>
        </p:nvSpPr>
        <p:spPr bwMode="auto">
          <a:xfrm>
            <a:off x="304800" y="1219200"/>
            <a:ext cx="8686800" cy="5105400"/>
          </a:xfrm>
          <a:prstGeom prst="rect">
            <a:avLst/>
          </a:prstGeom>
          <a:noFill/>
          <a:ln w="9525">
            <a:noFill/>
            <a:round/>
            <a:headEnd/>
            <a:tailEnd/>
          </a:ln>
          <a:effectLst/>
        </p:spPr>
        <p:txBody>
          <a:bodyPr lIns="90000" tIns="45000" rIns="90000" bIns="45000"/>
          <a:lstStyle/>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Mix metadata schemas to use what makes sense for the item, collection, and archival records</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Represent your collection hierarchy with RELS-EXT RDF</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Describe a collection item with the metadata schema that fits</a:t>
            </a:r>
          </a:p>
          <a:p>
            <a:pPr>
              <a:lnSpc>
                <a:spcPct val="100000"/>
              </a:lnSpc>
              <a:spcAft>
                <a:spcPts val="0"/>
              </a:spcAft>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US" sz="3200" dirty="0" smtClean="0">
                <a:solidFill>
                  <a:srgbClr val="00467F"/>
                </a:solidFill>
                <a:latin typeface="Verdana" charset="0"/>
              </a:rPr>
              <a:t> Seamlessly manage EAD and VRA Core 4 within the same form</a:t>
            </a:r>
          </a:p>
        </p:txBody>
      </p:sp>
    </p:spTree>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DejaVu Sans"/>
      </a:majorFont>
      <a:minorFont>
        <a:latin typeface="Arial"/>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DejaVu Sans"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cs typeface="DejaVu Sans"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4039</TotalTime>
  <Words>1022</Words>
  <Application>Microsoft Macintosh PowerPoint</Application>
  <PresentationFormat>On-screen Show (4:3)</PresentationFormat>
  <Paragraphs>175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Aedin Clements</dc:creator>
  <cp:lastModifiedBy>Rick Johnson</cp:lastModifiedBy>
  <cp:revision>459</cp:revision>
  <cp:lastPrinted>2012-07-11T16:26:53Z</cp:lastPrinted>
  <dcterms:created xsi:type="dcterms:W3CDTF">1601-01-01T00:00:00Z</dcterms:created>
  <dcterms:modified xsi:type="dcterms:W3CDTF">2012-07-12T13:51:23Z</dcterms:modified>
</cp:coreProperties>
</file>