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11" r:id="rId2"/>
    <p:sldId id="560" r:id="rId3"/>
    <p:sldId id="575" r:id="rId4"/>
    <p:sldId id="669" r:id="rId5"/>
    <p:sldId id="662" r:id="rId6"/>
    <p:sldId id="663" r:id="rId7"/>
    <p:sldId id="664" r:id="rId8"/>
    <p:sldId id="670" r:id="rId9"/>
    <p:sldId id="673" r:id="rId10"/>
    <p:sldId id="665" r:id="rId11"/>
    <p:sldId id="666" r:id="rId12"/>
    <p:sldId id="667" r:id="rId13"/>
    <p:sldId id="668" r:id="rId14"/>
    <p:sldId id="562" r:id="rId15"/>
    <p:sldId id="425" r:id="rId16"/>
    <p:sldId id="564" r:id="rId17"/>
    <p:sldId id="563" r:id="rId18"/>
    <p:sldId id="672" r:id="rId19"/>
    <p:sldId id="660" r:id="rId20"/>
    <p:sldId id="661" r:id="rId21"/>
    <p:sldId id="626" r:id="rId22"/>
    <p:sldId id="632" r:id="rId23"/>
    <p:sldId id="631" r:id="rId24"/>
    <p:sldId id="630" r:id="rId25"/>
    <p:sldId id="633" r:id="rId26"/>
    <p:sldId id="628" r:id="rId27"/>
    <p:sldId id="627" r:id="rId28"/>
    <p:sldId id="629" r:id="rId29"/>
    <p:sldId id="639" r:id="rId30"/>
    <p:sldId id="581" r:id="rId31"/>
    <p:sldId id="651" r:id="rId32"/>
    <p:sldId id="641" r:id="rId33"/>
    <p:sldId id="643" r:id="rId34"/>
    <p:sldId id="644" r:id="rId35"/>
    <p:sldId id="645" r:id="rId36"/>
    <p:sldId id="646" r:id="rId37"/>
    <p:sldId id="580" r:id="rId38"/>
    <p:sldId id="599" r:id="rId39"/>
    <p:sldId id="600" r:id="rId40"/>
    <p:sldId id="617" r:id="rId41"/>
    <p:sldId id="618" r:id="rId42"/>
    <p:sldId id="621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8000"/>
    <a:srgbClr val="749FFF"/>
    <a:srgbClr val="8084FF"/>
    <a:srgbClr val="E8AFFF"/>
    <a:srgbClr val="D3BEFF"/>
    <a:srgbClr val="95A0FF"/>
    <a:srgbClr val="66CCFF"/>
    <a:srgbClr val="FFCC66"/>
    <a:srgbClr val="99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08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5.0</c:v>
                </c:pt>
                <c:pt idx="2">
                  <c:v>7.0</c:v>
                </c:pt>
                <c:pt idx="3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8559672"/>
        <c:axId val="678566520"/>
        <c:axId val="0"/>
      </c:bar3DChart>
      <c:catAx>
        <c:axId val="67855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Sans"/>
              </a:defRPr>
            </a:pPr>
            <a:endParaRPr lang="en-US"/>
          </a:p>
        </c:txPr>
        <c:crossAx val="678566520"/>
        <c:crosses val="autoZero"/>
        <c:auto val="1"/>
        <c:lblAlgn val="ctr"/>
        <c:lblOffset val="100"/>
        <c:noMultiLvlLbl val="0"/>
      </c:catAx>
      <c:valAx>
        <c:axId val="678566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8559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084089-C230-8E4C-BA9C-CB40F0052F0C}" type="datetime1">
              <a:rPr lang="en-US"/>
              <a:pPr>
                <a:defRPr/>
              </a:pPr>
              <a:t>09/07/2012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3FB845-4DD4-C34D-8A12-9ECC3D26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3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C0DFACD-B72E-0941-85BA-F22B5BD4B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CB32-E13F-A149-A4C6-1C38A4B7343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An ETD app may hay have a very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constrained data model, flow and presentation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An ETD app may hay have a very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constrained data model, flow and presentation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These are the basic requirements for an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app framework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E3675-A78A-F943-BB2E-803FA6CE207D}" type="slidenum">
              <a:rPr lang="en-US"/>
              <a:pPr/>
              <a:t>29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An ETD app may hay have a very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constrained data model, flow and presentation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32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33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34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35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Future development progress will be 1) based on leveraging the existing toolsin the ecosystem to assemble new solutions, and 2) ongoing investments in and extensions to the infrastructure.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01DE9B-2764-CA4A-9A0D-151637966C26}" type="slidenum">
              <a:rPr lang="en-US" sz="1200" b="0"/>
              <a:pPr/>
              <a:t>36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latin typeface="Franklin Gothic Medium" pitchFamily="-112" charset="0"/>
              </a:rPr>
              <a:t>Full test coverage is a core community principle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Unit tests with </a:t>
            </a:r>
            <a:r>
              <a:rPr lang="en-US" sz="2400" dirty="0" err="1" smtClean="0">
                <a:latin typeface="Franklin Gothic Medium" pitchFamily="-112" charset="0"/>
              </a:rPr>
              <a:t>Rspec</a:t>
            </a:r>
            <a:endParaRPr lang="en-US" sz="2400" dirty="0" smtClean="0">
              <a:latin typeface="Franklin Gothic Medium" pitchFamily="-112" charset="0"/>
            </a:endParaRP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Acceptance tests with Cucumber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Continuous integration testing with Hudson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latin typeface="Franklin Gothic Medium" pitchFamily="-112" charset="0"/>
              </a:rPr>
              <a:t>Tests ensure…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Quality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Compatibility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Clarity of code and function</a:t>
            </a:r>
          </a:p>
          <a:p>
            <a:pPr marL="933450" lvl="1" indent="-533400" eaLnBrk="1" hangingPunct="1">
              <a:spcBef>
                <a:spcPts val="300"/>
              </a:spcBef>
            </a:pPr>
            <a:r>
              <a:rPr lang="en-US" sz="2400" dirty="0" smtClean="0">
                <a:latin typeface="Franklin Gothic Medium" pitchFamily="-112" charset="0"/>
              </a:rPr>
              <a:t>Confidence</a:t>
            </a:r>
            <a:endParaRPr lang="en-US" dirty="0" smtClean="0">
              <a:latin typeface="Franklin Gothic Medium" pitchFamily="-112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Active-</a:t>
            </a:r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fredora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Solrizer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OM</a:t>
            </a:r>
          </a:p>
          <a:p>
            <a:pPr eaLnBrk="1" hangingPunct="1"/>
            <a:r>
              <a:rPr lang="en-US" dirty="0" err="1" smtClean="0">
                <a:latin typeface="Times" charset="0"/>
                <a:ea typeface="ＭＳ Ｐゴシック" charset="-128"/>
                <a:cs typeface="ＭＳ Ｐゴシック" charset="-128"/>
              </a:rPr>
              <a:t>rightsMetadata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Fedora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Models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r>
              <a:rPr lang="en-US" baseline="0" dirty="0" smtClean="0"/>
              <a:t> single developer could walk away</a:t>
            </a:r>
          </a:p>
          <a:p>
            <a:r>
              <a:rPr lang="en-US" baseline="0" dirty="0" smtClean="0"/>
              <a:t>Any single institution could walk away</a:t>
            </a:r>
          </a:p>
          <a:p>
            <a:r>
              <a:rPr lang="en-US" baseline="0" dirty="0" smtClean="0"/>
              <a:t>People ask what’s your sustainability plan? </a:t>
            </a:r>
          </a:p>
          <a:p>
            <a:r>
              <a:rPr lang="en-US" baseline="0" dirty="0" smtClean="0"/>
              <a:t>We say we’ve already passed the first hurdle—three years of self-funded productivity, and a growing code, contributor and user base, not dependent on a transition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7126-1039-AD41-BB02-CBE4B088CF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576D-028F-C74B-8306-7186E7681CAF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Partners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commit to supporting the partnership as a partnership…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1DF4-CF81-6143-AED5-FED925DD2D6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667000" cy="457200"/>
          </a:xfrm>
          <a:ln/>
        </p:spPr>
        <p:txBody>
          <a:bodyPr/>
          <a:lstStyle>
            <a:lvl1pPr>
              <a:defRPr sz="1100">
                <a:latin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Open Repositories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July 6,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7654-B11F-F443-9ED9-11A557A35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7F1-DDCE-B14B-BD63-FF427045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C982E-BE64-074F-95D1-B5B6BA38A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8080-434E-7349-B75E-0A0864F44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D4AC-6AA5-4140-A1FD-2913A4FF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66D9-80A7-964D-8B1B-F28A993BB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341F-44C0-0449-BBC9-7E506AF9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EC3E-7004-0C49-9BBF-C3B84012E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E37F-CF81-8F4A-8832-E45146222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FD7C-324C-F443-B6FB-81E6856C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1936-AA23-614B-A0FF-DA182CCA7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7B3817-B95D-424E-8523-46B7E5EB8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609600"/>
            <a:ext cx="3352800" cy="2598420"/>
          </a:xfrm>
          <a:prstGeom prst="rect">
            <a:avLst/>
          </a:prstGeo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78486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0" dirty="0" smtClean="0">
                <a:latin typeface="Franklin Gothic Medium" charset="0"/>
              </a:rPr>
              <a:t>One Body, Many Heads </a:t>
            </a:r>
            <a:br>
              <a:rPr lang="en-US" sz="3600" b="0" dirty="0" smtClean="0">
                <a:latin typeface="Franklin Gothic Medium" charset="0"/>
              </a:rPr>
            </a:br>
            <a:r>
              <a:rPr lang="en-US" sz="3600" b="0" dirty="0" smtClean="0">
                <a:latin typeface="Franklin Gothic Medium" charset="0"/>
              </a:rPr>
              <a:t>for Repository-Powered </a:t>
            </a:r>
            <a:br>
              <a:rPr lang="en-US" sz="3600" b="0" dirty="0" smtClean="0">
                <a:latin typeface="Franklin Gothic Medium" charset="0"/>
              </a:rPr>
            </a:br>
            <a:r>
              <a:rPr lang="en-US" sz="3600" b="0" dirty="0" smtClean="0">
                <a:latin typeface="Franklin Gothic Medium" charset="0"/>
              </a:rPr>
              <a:t>Library Applications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6019800"/>
            <a:ext cx="1143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4860429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prstTxWarp prst="textNoShape">
              <a:avLst/>
            </a:prstTxWarp>
            <a:spAutoFit/>
          </a:bodyPr>
          <a:lstStyle/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Chris Awre</a:t>
            </a: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Head of Information Management</a:t>
            </a: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Library and Learning Innovation</a:t>
            </a: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University of Hull</a:t>
            </a:r>
          </a:p>
          <a:p>
            <a:pPr indent="114300" algn="ctr" eaLnBrk="0" hangingPunct="0"/>
            <a:endParaRPr lang="en-US" sz="2000" b="0" dirty="0" smtClean="0">
              <a:latin typeface="Gill Sans" charset="0"/>
            </a:endParaRPr>
          </a:p>
          <a:p>
            <a:pPr indent="114300" algn="ctr" eaLnBrk="0" hangingPunct="0"/>
            <a:endParaRPr lang="en-US" sz="2000" b="0" dirty="0" smtClean="0">
              <a:latin typeface="Gill Sans" charset="0"/>
            </a:endParaRP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Tom Cramer</a:t>
            </a: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Chief Technology Strategist</a:t>
            </a:r>
          </a:p>
          <a:p>
            <a:pPr indent="114300" algn="ctr" eaLnBrk="0" hangingPunct="0"/>
            <a:r>
              <a:rPr lang="en-US" sz="2000" b="0" dirty="0" smtClean="0">
                <a:latin typeface="Gill Sans" charset="0"/>
              </a:rPr>
              <a:t>Stanford University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6248400"/>
            <a:ext cx="4619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</a:rPr>
              <a:t>Open Repositories 2012, Edinburgh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Sustainability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524000"/>
            <a:ext cx="7239000" cy="3581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-112" charset="0"/>
              </a:rPr>
              <a:t/>
            </a:r>
            <a:br>
              <a:rPr lang="en-US" dirty="0" smtClean="0">
                <a:latin typeface="Times" pitchFamily="-112" charset="0"/>
              </a:rPr>
            </a:br>
            <a:r>
              <a:rPr lang="en-US" dirty="0" smtClean="0">
                <a:latin typeface="Times" pitchFamily="-112" charset="0"/>
              </a:rPr>
              <a:t/>
            </a:r>
            <a:br>
              <a:rPr lang="en-US" dirty="0" smtClean="0">
                <a:latin typeface="Times" pitchFamily="-112" charset="0"/>
              </a:rPr>
            </a:br>
            <a:r>
              <a:rPr lang="en-US" dirty="0">
                <a:latin typeface="Times" pitchFamily="-112" charset="0"/>
              </a:rPr>
              <a:t/>
            </a:r>
            <a:br>
              <a:rPr lang="en-US" dirty="0">
                <a:latin typeface="Times" pitchFamily="-112" charset="0"/>
              </a:rPr>
            </a:br>
            <a:r>
              <a:rPr lang="en-US" sz="4000" dirty="0" smtClean="0">
                <a:latin typeface="Times" pitchFamily="-112" charset="0"/>
              </a:rPr>
              <a:t>No </a:t>
            </a:r>
            <a:r>
              <a:rPr lang="en-US" sz="4000" strike="sngStrike" dirty="0" smtClean="0">
                <a:latin typeface="Times" pitchFamily="-112" charset="0"/>
              </a:rPr>
              <a:t>animals</a:t>
            </a:r>
            <a:r>
              <a:rPr lang="en-US" sz="4000" dirty="0" smtClean="0">
                <a:latin typeface="Times" pitchFamily="-112" charset="0"/>
              </a:rPr>
              <a:t> were </a:t>
            </a:r>
            <a:r>
              <a:rPr lang="en-US" sz="4000" strike="sngStrike" dirty="0" smtClean="0">
                <a:latin typeface="Times" pitchFamily="-112" charset="0"/>
              </a:rPr>
              <a:t>harmed</a:t>
            </a:r>
            <a:br>
              <a:rPr lang="en-US" sz="4000" strike="sngStrike" dirty="0" smtClean="0">
                <a:latin typeface="Times" pitchFamily="-112" charset="0"/>
              </a:rPr>
            </a:br>
            <a:r>
              <a:rPr lang="en-US" sz="4000" dirty="0" smtClean="0">
                <a:latin typeface="Times" pitchFamily="-112" charset="0"/>
              </a:rPr>
              <a:t> in the making of this </a:t>
            </a:r>
            <a:r>
              <a:rPr lang="en-US" sz="4000" strike="dblStrike" dirty="0" smtClean="0">
                <a:latin typeface="Times" pitchFamily="-112" charset="0"/>
              </a:rPr>
              <a:t>film</a:t>
            </a:r>
            <a:r>
              <a:rPr lang="en-US" sz="4000" dirty="0" smtClean="0">
                <a:latin typeface="Times" pitchFamily="-112" charset="0"/>
              </a:rPr>
              <a:t>.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572933" y="2953746"/>
            <a:ext cx="1405467" cy="111187"/>
          </a:xfrm>
          <a:custGeom>
            <a:avLst/>
            <a:gdLst>
              <a:gd name="connsiteX0" fmla="*/ 0 w 1405467"/>
              <a:gd name="connsiteY0" fmla="*/ 111187 h 111187"/>
              <a:gd name="connsiteX1" fmla="*/ 711200 w 1405467"/>
              <a:gd name="connsiteY1" fmla="*/ 94254 h 111187"/>
              <a:gd name="connsiteX2" fmla="*/ 897467 w 1405467"/>
              <a:gd name="connsiteY2" fmla="*/ 43454 h 111187"/>
              <a:gd name="connsiteX3" fmla="*/ 1066800 w 1405467"/>
              <a:gd name="connsiteY3" fmla="*/ 26521 h 111187"/>
              <a:gd name="connsiteX4" fmla="*/ 1405467 w 1405467"/>
              <a:gd name="connsiteY4" fmla="*/ 9587 h 1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7" h="111187">
                <a:moveTo>
                  <a:pt x="0" y="111187"/>
                </a:moveTo>
                <a:cubicBezTo>
                  <a:pt x="237067" y="105543"/>
                  <a:pt x="474509" y="108745"/>
                  <a:pt x="711200" y="94254"/>
                </a:cubicBezTo>
                <a:cubicBezTo>
                  <a:pt x="713955" y="94085"/>
                  <a:pt x="868113" y="47647"/>
                  <a:pt x="897467" y="43454"/>
                </a:cubicBezTo>
                <a:cubicBezTo>
                  <a:pt x="953623" y="35432"/>
                  <a:pt x="1010356" y="32165"/>
                  <a:pt x="1066800" y="26521"/>
                </a:cubicBezTo>
                <a:cubicBezTo>
                  <a:pt x="1208631" y="-20758"/>
                  <a:pt x="1099751" y="9587"/>
                  <a:pt x="1405467" y="9587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86667" y="1439333"/>
            <a:ext cx="1405466" cy="0"/>
          </a:xfrm>
          <a:custGeom>
            <a:avLst/>
            <a:gdLst>
              <a:gd name="connsiteX0" fmla="*/ 0 w 1405466"/>
              <a:gd name="connsiteY0" fmla="*/ 0 h 0"/>
              <a:gd name="connsiteX1" fmla="*/ 1405466 w 14054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5466">
                <a:moveTo>
                  <a:pt x="0" y="0"/>
                </a:moveTo>
                <a:lnTo>
                  <a:pt x="1405466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56287">
            <a:off x="2556464" y="1843052"/>
            <a:ext cx="244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libri"/>
                <a:cs typeface="Calibri"/>
              </a:rPr>
              <a:t>grant</a:t>
            </a:r>
            <a:r>
              <a:rPr lang="en-US" sz="3600" i="1" dirty="0" smtClean="0">
                <a:solidFill>
                  <a:srgbClr val="FF0000"/>
                </a:solidFill>
              </a:rPr>
              <a:t>s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22954">
            <a:off x="5615621" y="2170777"/>
            <a:ext cx="244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libri"/>
                <a:cs typeface="Calibri"/>
              </a:rPr>
              <a:t>abused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012465">
            <a:off x="4850348" y="3853071"/>
            <a:ext cx="324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roject / community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Job Postings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7464691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6088">
            <a:off x="839209" y="4551726"/>
            <a:ext cx="7810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838200" y="710624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If you want to go fast… 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57800" y="1208861"/>
            <a:ext cx="2971800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3200" b="0" strike="sngStrike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…go alone.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32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…use Hydra?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0" y="2514600"/>
            <a:ext cx="754380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06400" indent="-4064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Notre Dame deployed a video cataloguing head in 6 weeks, from scratch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406400" indent="-4064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Ohloh.net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stats 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(as of July 2012) </a:t>
            </a:r>
            <a:endParaRPr lang="en-US" sz="16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16 regular contributors in last 12 months (26 in total)</a:t>
            </a: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Top 10% of open source teams</a:t>
            </a:r>
          </a:p>
          <a:p>
            <a:pPr marL="790575" lvl="1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~</a:t>
            </a: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8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person years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15447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85800" y="710624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#1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90600" y="2171343"/>
            <a:ext cx="7010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 single system can provide the full range of repository-based solutions for a given institution’s needs,</a:t>
            </a:r>
          </a:p>
          <a:p>
            <a:pPr marL="114300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…yet sustainable solutions require a </a:t>
            </a:r>
            <a:b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common repository infrastructure.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09600" y="533400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For instance…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14400" y="3200400"/>
            <a:ext cx="2362200" cy="29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Generally a single PDF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Simple, prescribed workflow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Streamlined UI for depositors, reviewers &amp; readers</a:t>
            </a:r>
          </a:p>
          <a:p>
            <a:pPr marL="342900" indent="-342900" eaLnBrk="0" hangingPunct="0">
              <a:buFontTx/>
              <a:buChar char="-"/>
              <a:defRPr/>
            </a:pPr>
            <a:endParaRPr lang="en-US" sz="20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8800" y="1471238"/>
            <a:ext cx="3276600" cy="1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Digitization </a:t>
            </a:r>
            <a:b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Workflow </a:t>
            </a:r>
            <a:b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system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76600" y="1471238"/>
            <a:ext cx="2590800" cy="1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General Purpose Institutional Repository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90600" y="2667000"/>
            <a:ext cx="7239000" cy="457200"/>
          </a:xfrm>
          <a:prstGeom prst="rightArrow">
            <a:avLst>
              <a:gd name="adj1" fmla="val 56250"/>
              <a:gd name="adj2" fmla="val 0"/>
            </a:avLst>
          </a:prstGeom>
          <a:gradFill rotWithShape="1">
            <a:gsLst>
              <a:gs pos="0">
                <a:srgbClr val="FF9933"/>
              </a:gs>
              <a:gs pos="50000">
                <a:srgbClr val="CC0000"/>
              </a:gs>
              <a:gs pos="100000">
                <a:srgbClr val="FF99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-93133" y="268393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latin typeface="Franklin Gothic Medium" charset="0"/>
              </a:rPr>
              <a:t>Simple</a:t>
            </a:r>
            <a:endParaRPr lang="en-US" sz="1800" dirty="0">
              <a:latin typeface="Franklin Gothic Medium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905000" y="2590800"/>
            <a:ext cx="7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419600" y="2590800"/>
            <a:ext cx="7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62800" y="2590800"/>
            <a:ext cx="7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001000" y="268393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latin typeface="Franklin Gothic Medium" charset="0"/>
              </a:rPr>
              <a:t>Complex</a:t>
            </a:r>
            <a:endParaRPr lang="en-US" sz="1800" dirty="0">
              <a:latin typeface="Franklin Gothic Medium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943600" y="3200400"/>
            <a:ext cx="2667000" cy="23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Potentially hundreds of files type per object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Complex, branching workflow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Sophisticated operator (back office) interfaces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276600" y="3200400"/>
            <a:ext cx="2438400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Heterogeneous file types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Simple to complex objects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One- or two-step workflow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General purpose user interfaces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85800" y="1471238"/>
            <a:ext cx="2590800" cy="1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ETD </a:t>
            </a:r>
            <a:b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Deposit </a:t>
            </a:r>
            <a:b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762000" y="685800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Distinct Application Needs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0" y="1350085"/>
            <a:ext cx="7162800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More </a:t>
            </a: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than one dozen distinct repository application needs across three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institutions.</a:t>
            </a:r>
          </a:p>
          <a:p>
            <a:pPr marL="342900" indent="-342900" eaLnBrk="0" hangingPunct="0">
              <a:defRPr/>
            </a:pPr>
            <a:endParaRPr lang="en-US" sz="16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Electronic theses &amp; dissertations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Open access articles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Data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curation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application(s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)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General purpose institutional repository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Manuscript &amp; archival collection delivery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Library materials accessioning tools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Digitization workflow system</a:t>
            </a:r>
          </a:p>
          <a:p>
            <a:pPr marL="5715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And more...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Shared, Primitive Functions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66796" y="1752600"/>
            <a:ext cx="3457604" cy="423387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Franklin Gothic Medium"/>
                <a:cs typeface="Franklin Gothic Medium"/>
              </a:rPr>
              <a:t>Deposit</a:t>
            </a:r>
          </a:p>
          <a:p>
            <a:r>
              <a:rPr lang="en-GB" sz="2800" dirty="0" smtClean="0">
                <a:latin typeface="Franklin Gothic Medium"/>
                <a:cs typeface="Franklin Gothic Medium"/>
              </a:rPr>
              <a:t>Manage</a:t>
            </a:r>
          </a:p>
          <a:p>
            <a:pPr lvl="1">
              <a:spcBef>
                <a:spcPts val="0"/>
              </a:spcBef>
            </a:pPr>
            <a:r>
              <a:rPr lang="en-GB" dirty="0" smtClean="0">
                <a:latin typeface="Franklin Gothic Medium"/>
                <a:cs typeface="Franklin Gothic Medium"/>
              </a:rPr>
              <a:t>Edit Objects</a:t>
            </a:r>
          </a:p>
          <a:p>
            <a:pPr lvl="1">
              <a:spcBef>
                <a:spcPts val="0"/>
              </a:spcBef>
            </a:pPr>
            <a:r>
              <a:rPr lang="en-GB" dirty="0" smtClean="0">
                <a:latin typeface="Franklin Gothic Medium"/>
                <a:cs typeface="Franklin Gothic Medium"/>
              </a:rPr>
              <a:t>Set Access</a:t>
            </a:r>
          </a:p>
          <a:p>
            <a:r>
              <a:rPr lang="en-GB" sz="2800" dirty="0" smtClean="0">
                <a:latin typeface="Franklin Gothic Medium"/>
                <a:cs typeface="Franklin Gothic Medium"/>
              </a:rPr>
              <a:t>Search</a:t>
            </a:r>
          </a:p>
          <a:p>
            <a:r>
              <a:rPr lang="en-GB" sz="2800" dirty="0" smtClean="0">
                <a:latin typeface="Franklin Gothic Medium"/>
                <a:cs typeface="Franklin Gothic Medium"/>
              </a:rPr>
              <a:t>Browse</a:t>
            </a:r>
          </a:p>
          <a:p>
            <a:r>
              <a:rPr lang="en-GB" sz="2800" dirty="0" smtClean="0">
                <a:latin typeface="Franklin Gothic Medium"/>
                <a:cs typeface="Franklin Gothic Medium"/>
              </a:rPr>
              <a:t>Deliver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676400"/>
            <a:ext cx="3505200" cy="3048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	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P</a:t>
            </a:r>
            <a:r>
              <a:rPr kumimoji="0" lang="en-GB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lus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/>
              <a:ea typeface="+mn-ea"/>
              <a:cs typeface="Franklin Gothic Medium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Authentication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Authorization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Workflow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Philosophy -- Technical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1313795"/>
            <a:ext cx="6477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Tailored applications and workflows for different content types, contexts and user interactions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 common repository infrastructure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Flexible, atomistic data models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Modular, “Lego brick” services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Library of user interaction widgets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Easily skinned UI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342900" indent="-342900" algn="ctr" eaLnBrk="0" hangingPunct="0">
              <a:defRPr/>
            </a:pP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One body, many heads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Content Framework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371600"/>
            <a:ext cx="7391400" cy="50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Key to enabling re-use of Hydra repository solutions is a common baseline to how objects are structured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Objects must include rights metadata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Objects must include a statement of what content models the objects adhere to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That’s it!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The Hydra community has developed some basic building block content models (the Lego brick approach)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Combine and/or extend these to meet your needs</a:t>
            </a:r>
          </a:p>
        </p:txBody>
      </p:sp>
    </p:spTree>
    <p:extLst>
      <p:ext uri="{BB962C8B-B14F-4D97-AF65-F5344CB8AC3E}">
        <p14:creationId xmlns:p14="http://schemas.microsoft.com/office/powerpoint/2010/main" val="20311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Technical Framework - Components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371600"/>
            <a:ext cx="7391400" cy="4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Fedora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provides a durable repository layer to support object management and persistence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Solr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provides fast access to indexed information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Blacklight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a Ruby on Rails plugin that sits atop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solr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and provides faceted search &amp; tailored views on objects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Hydra Plugin</a:t>
            </a: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a Ruby on Rails library that provides create, update and delete actions against Fedora objects </a:t>
            </a:r>
          </a:p>
        </p:txBody>
      </p:sp>
    </p:spTree>
    <p:extLst>
      <p:ext uri="{BB962C8B-B14F-4D97-AF65-F5344CB8AC3E}">
        <p14:creationId xmlns:p14="http://schemas.microsoft.com/office/powerpoint/2010/main" val="25320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85800" y="710624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Repositories make strange bedfellows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5" name="Picture 4" descr="P103069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0"/>
            <a:ext cx="9144000" cy="2607734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3886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Franklin Gothic Medium" charset="0"/>
              </a:rPr>
              <a:t>University of Virginia, 2008</a:t>
            </a:r>
            <a:endParaRPr lang="en-US" sz="2000" b="0" dirty="0">
              <a:latin typeface="Franklin Gothic Medium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4381143"/>
            <a:ext cx="7467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Virginia, Hull, Stanford &amp;  Fedora </a:t>
            </a: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Commons / </a:t>
            </a:r>
            <a:r>
              <a:rPr lang="en-GB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DuraSpace</a:t>
            </a: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find common cause: leverage the power of a repository for the full range of application needs at our respective institutions. </a:t>
            </a:r>
          </a:p>
          <a:p>
            <a:pPr marL="114300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.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Blacklight for Repositories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295400"/>
            <a:ext cx="7772400" cy="40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Repository-agnostic, feature-rich, content-aware, turnkey access interface for repositories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Aggregate content from multiple repositories, with links back to source systems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Vibrant, multi-institutional, open source community on its own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Can be used independently, or as the first component of, Hydra</a:t>
            </a:r>
          </a:p>
        </p:txBody>
      </p:sp>
    </p:spTree>
    <p:extLst>
      <p:ext uri="{BB962C8B-B14F-4D97-AF65-F5344CB8AC3E}">
        <p14:creationId xmlns:p14="http://schemas.microsoft.com/office/powerpoint/2010/main" val="1131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CRUD in Repositories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82821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52"/>
          <a:stretch/>
        </p:blipFill>
        <p:spPr>
          <a:xfrm>
            <a:off x="2133600" y="1230474"/>
            <a:ext cx="584021" cy="903126"/>
          </a:xfrm>
          <a:prstGeom prst="rect">
            <a:avLst/>
          </a:prstGeo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CRUD in Repositories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133600"/>
            <a:ext cx="6828216" cy="32258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 bwMode="auto">
          <a:xfrm>
            <a:off x="2319866" y="1524000"/>
            <a:ext cx="1066800" cy="2667000"/>
          </a:xfrm>
          <a:prstGeom prst="downArrow">
            <a:avLst/>
          </a:prstGeom>
          <a:solidFill>
            <a:srgbClr val="8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5858933" y="1532465"/>
            <a:ext cx="1066800" cy="2667000"/>
          </a:xfrm>
          <a:prstGeom prst="downArrow">
            <a:avLst/>
          </a:prstGeom>
          <a:solidFill>
            <a:srgbClr val="8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52"/>
          <a:stretch/>
        </p:blipFill>
        <p:spPr>
          <a:xfrm>
            <a:off x="6096000" y="773274"/>
            <a:ext cx="584021" cy="9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Major Hydra Components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8525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CRUD in Repositories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88584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56" y="2171700"/>
            <a:ext cx="6805782" cy="3238500"/>
          </a:xfrm>
          <a:prstGeom prst="rect">
            <a:avLst/>
          </a:prstGeo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Inside the Hydra-Head Plugin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63418"/>
            <a:ext cx="8458200" cy="607078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The Full Architecture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819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MVC Details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059" y="457200"/>
            <a:ext cx="30789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" y="381000"/>
            <a:ext cx="7246620" cy="6400800"/>
          </a:xfrm>
          <a:prstGeom prst="rect">
            <a:avLst/>
          </a:prstGeo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MVC </a:t>
            </a:r>
            <a:br>
              <a:rPr lang="en-US" sz="3200" b="0" dirty="0" smtClean="0">
                <a:latin typeface="Franklin Gothic Medium" charset="0"/>
              </a:rPr>
            </a:br>
            <a:r>
              <a:rPr lang="en-US" sz="3200" b="0" dirty="0" smtClean="0">
                <a:latin typeface="Franklin Gothic Medium" charset="0"/>
              </a:rPr>
              <a:t>Details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effectLst/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>
                  <a:outerShdw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 pitchFamily="-112" charset="0"/>
              </a:rPr>
              <a:t>A Note on Ruby on Rails</a:t>
            </a:r>
            <a:endParaRPr lang="en-US" sz="2800" dirty="0" smtClean="0">
              <a:solidFill>
                <a:schemeClr val="tx1"/>
              </a:solidFill>
              <a:effectLst>
                <a:outerShdw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467600" cy="5029200"/>
          </a:xfrm>
          <a:effectLst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2800" i="1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Rapid</a:t>
            </a: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 application development for web applications: 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“Convention over configuration” </a:t>
            </a:r>
          </a:p>
          <a:p>
            <a:pPr marL="933450" lvl="1" indent="-306388" eaLnBrk="1" hangingPunct="1">
              <a:spcBef>
                <a:spcPts val="600"/>
              </a:spcBef>
            </a:pP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10x productivity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Supportable: 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MVC (Model-View-Controller) and Rails framework make code well-structured, predictable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Testable: </a:t>
            </a:r>
            <a:r>
              <a:rPr lang="en-US" sz="2400" dirty="0" err="1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Rspec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 and Cucumber give powerful, automatable, testing tools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8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Learnable</a:t>
            </a: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: Stanford went from 1 to 8 Ruby savvy developers in one year (no new hires)</a:t>
            </a:r>
          </a:p>
          <a:p>
            <a:pPr marL="933450" lvl="1" indent="-306388" eaLnBrk="1" hangingPunct="1">
              <a:spcBef>
                <a:spcPts val="600"/>
              </a:spcBef>
            </a:pPr>
            <a:r>
              <a:rPr lang="en-US" sz="2400" dirty="0" smtClean="0">
                <a:effectLst>
                  <a:outerShdw dir="2700000" algn="tl" rotWithShape="0">
                    <a:schemeClr val="bg1">
                      <a:alpha val="47000"/>
                    </a:schemeClr>
                  </a:outerShdw>
                </a:effectLst>
                <a:latin typeface="Franklin Gothic Medium" pitchFamily="-112" charset="0"/>
              </a:rPr>
              <a:t>1 week learning curve to basic proficiency</a:t>
            </a:r>
          </a:p>
          <a:p>
            <a:pPr marL="533400" indent="-533400" eaLnBrk="1" hangingPunct="1">
              <a:spcBef>
                <a:spcPts val="600"/>
              </a:spcBef>
            </a:pPr>
            <a:endParaRPr lang="en-US" sz="2800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endParaRPr lang="en-US" sz="2800" dirty="0" smtClean="0">
              <a:effectLst>
                <a:outerShdw dir="2700000" algn="tl" rotWithShape="0">
                  <a:schemeClr val="bg1">
                    <a:alpha val="47000"/>
                  </a:schemeClr>
                </a:outerShdw>
              </a:effectLst>
              <a:latin typeface="Franklin Gothic Medium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457200" y="457200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#1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990600"/>
            <a:ext cx="8458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 single system can provide the full range of repository-based solutions for a given institution’s needs,</a:t>
            </a:r>
          </a:p>
          <a:p>
            <a:pPr marL="114300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…yet sustainable solutions require a </a:t>
            </a:r>
            <a:b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common repository infrastructure.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No single institution can resource the development of a full range of solutions on its own,</a:t>
            </a:r>
          </a:p>
          <a:p>
            <a:pPr marL="114300" lvl="1" algn="r">
              <a:spcBef>
                <a:spcPts val="1200"/>
              </a:spcBef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…yet each needs the flexibility to tailor </a:t>
            </a:r>
            <a:b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solutions to local demands and workflows.  </a:t>
            </a:r>
            <a:endParaRPr lang="en-GB" sz="2800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#2</a:t>
            </a:r>
            <a:endParaRPr lang="en-US" sz="3200" b="0" dirty="0"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85800" y="710624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#2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90600" y="1942743"/>
            <a:ext cx="7010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 single institution can resource the development of a full range of solutions on its own,</a:t>
            </a:r>
          </a:p>
          <a:p>
            <a:pPr marL="114300" lvl="1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…yet each needs the flexibility to tailor </a:t>
            </a:r>
            <a:b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solutions to local demands and workflows.  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1" b="6"/>
          <a:stretch/>
        </p:blipFill>
        <p:spPr bwMode="auto">
          <a:xfrm>
            <a:off x="381000" y="1524000"/>
            <a:ext cx="8366760" cy="465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838200" y="710624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err="1" smtClean="0">
                <a:latin typeface="Franklin Gothic Medium" charset="0"/>
              </a:rPr>
              <a:t>Hypatia</a:t>
            </a:r>
            <a:r>
              <a:rPr lang="en-US" sz="3200" b="0" dirty="0" smtClean="0">
                <a:latin typeface="Franklin Gothic Medium" charset="0"/>
              </a:rPr>
              <a:t> Development – 8 week sprint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55775" y="4953000"/>
            <a:ext cx="7007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0" dirty="0"/>
              <a:t>80/20 – 8 Weeks of Development</a:t>
            </a:r>
            <a:br>
              <a:rPr lang="en-US" sz="3600" b="0" dirty="0"/>
            </a:br>
            <a:r>
              <a:rPr lang="en-US" sz="1800" b="0" dirty="0"/>
              <a:t>https://</a:t>
            </a:r>
            <a:r>
              <a:rPr lang="en-US" sz="1800" b="0" dirty="0" err="1"/>
              <a:t>github.com</a:t>
            </a:r>
            <a:r>
              <a:rPr lang="en-US" sz="1800" b="0" dirty="0"/>
              <a:t>/</a:t>
            </a:r>
            <a:r>
              <a:rPr lang="en-US" sz="1800" b="0" dirty="0" err="1"/>
              <a:t>projecthydra</a:t>
            </a:r>
            <a:r>
              <a:rPr lang="en-US" sz="1800" b="0" dirty="0"/>
              <a:t>/</a:t>
            </a:r>
            <a:r>
              <a:rPr lang="en-US" sz="1800" b="0" dirty="0" err="1"/>
              <a:t>hypatia</a:t>
            </a:r>
            <a:r>
              <a:rPr lang="en-US" sz="1800" b="0" dirty="0"/>
              <a:t>/graphs/impact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1038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0" y="0"/>
            <a:ext cx="9144000" cy="323850"/>
            <a:chOff x="0" y="0"/>
            <a:chExt cx="5760" cy="204"/>
          </a:xfrm>
        </p:grpSpPr>
        <p:pic>
          <p:nvPicPr>
            <p:cNvPr id="3073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460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</a:t>
            </a:r>
            <a:r>
              <a:rPr lang="en-US" sz="3200" b="0" dirty="0">
                <a:latin typeface="Franklin Gothic Medium" charset="0"/>
              </a:rPr>
              <a:t>-based </a:t>
            </a:r>
            <a:r>
              <a:rPr lang="en-US" sz="3200" b="0" dirty="0" smtClean="0">
                <a:latin typeface="Franklin Gothic Medium" charset="0"/>
              </a:rPr>
              <a:t>Applications at Stanford</a:t>
            </a:r>
            <a:endParaRPr lang="en-US" sz="3200" b="0" dirty="0">
              <a:latin typeface="Franklin Gothic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2462213" cy="19637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0" y="1390650"/>
            <a:ext cx="2590800" cy="19288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371600"/>
            <a:ext cx="2844800" cy="1981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81000" y="34290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ETD’s – Electronic Theses </a:t>
            </a:r>
            <a:br>
              <a:rPr lang="en-US" sz="1800" b="0">
                <a:latin typeface="Franklin Gothic Medium" charset="0"/>
              </a:rPr>
            </a:br>
            <a:r>
              <a:rPr lang="en-US" sz="1800" b="0">
                <a:latin typeface="Franklin Gothic Medium" charset="0"/>
              </a:rPr>
              <a:t>&amp; Dissertations</a:t>
            </a:r>
          </a:p>
        </p:txBody>
      </p:sp>
      <p:sp>
        <p:nvSpPr>
          <p:cNvPr id="30727" name="Rectangle 6"/>
          <p:cNvSpPr txBox="1">
            <a:spLocks noChangeArrowheads="1"/>
          </p:cNvSpPr>
          <p:nvPr/>
        </p:nvSpPr>
        <p:spPr bwMode="auto">
          <a:xfrm>
            <a:off x="3200400" y="342900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SALT – Self-Archiving Legacy Toolkit</a:t>
            </a:r>
          </a:p>
        </p:txBody>
      </p:sp>
      <p:sp>
        <p:nvSpPr>
          <p:cNvPr id="30728" name="Rectangle 6"/>
          <p:cNvSpPr txBox="1">
            <a:spLocks noChangeArrowheads="1"/>
          </p:cNvSpPr>
          <p:nvPr/>
        </p:nvSpPr>
        <p:spPr bwMode="auto">
          <a:xfrm>
            <a:off x="6019800" y="3429000"/>
            <a:ext cx="281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EEMs – Everyday Electronic Materials</a:t>
            </a:r>
            <a:endParaRPr lang="en-US" sz="1400" b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343400"/>
            <a:ext cx="2667000" cy="1638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0" name="Rectangle 6"/>
          <p:cNvSpPr txBox="1">
            <a:spLocks noChangeArrowheads="1"/>
          </p:cNvSpPr>
          <p:nvPr/>
        </p:nvSpPr>
        <p:spPr bwMode="auto">
          <a:xfrm>
            <a:off x="1371600" y="60960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>
                <a:latin typeface="Franklin Gothic Medium" charset="0"/>
              </a:rPr>
              <a:t>Argo – Repository Reporting and Management</a:t>
            </a:r>
          </a:p>
        </p:txBody>
      </p:sp>
      <p:sp>
        <p:nvSpPr>
          <p:cNvPr id="30731" name="Rectangle 6"/>
          <p:cNvSpPr txBox="1">
            <a:spLocks noChangeArrowheads="1"/>
          </p:cNvSpPr>
          <p:nvPr/>
        </p:nvSpPr>
        <p:spPr bwMode="auto">
          <a:xfrm>
            <a:off x="5257800" y="60960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b="0" dirty="0" err="1">
                <a:latin typeface="Franklin Gothic Medium" charset="0"/>
              </a:rPr>
              <a:t>Hypatia</a:t>
            </a:r>
            <a:r>
              <a:rPr lang="en-US" sz="1800" b="0" dirty="0">
                <a:latin typeface="Franklin Gothic Medium" charset="0"/>
              </a:rPr>
              <a:t> – Archives &amp; Special Collections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87" y="4343400"/>
            <a:ext cx="2817813" cy="1752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37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5240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Institutional Repositories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Hull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Penn State University</a:t>
            </a:r>
            <a:endParaRPr lang="en-US" sz="2800" b="0" dirty="0">
              <a:latin typeface="Franklin Gothic Medium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" y="1623725"/>
            <a:ext cx="2731008" cy="210725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4090987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Images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(Digital Image Library)</a:t>
            </a:r>
            <a:endParaRPr lang="en-US" sz="2800" b="0" dirty="0">
              <a:latin typeface="Franklin Gothic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2133600" cy="2133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77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Archives &amp; Special Collections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Rock &amp; Roll Hall of Fame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39624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Media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>
                <a:latin typeface="Franklin Gothic Medium" charset="0"/>
              </a:rPr>
              <a:t>I</a:t>
            </a:r>
            <a:r>
              <a:rPr lang="en-US" sz="2000" b="0" dirty="0" smtClean="0">
                <a:latin typeface="Franklin Gothic Medium" charset="0"/>
              </a:rPr>
              <a:t>ndiana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 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Rock &amp; Roll Hall of Fame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2817813" cy="1752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2692400" cy="177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83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Workflow Management (Digitization, Preservation)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Illinois – Urbana-Champagne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Northwestern University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39624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Exhibits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Notre Dame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86200"/>
            <a:ext cx="2780022" cy="19672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52599"/>
            <a:ext cx="2743200" cy="16851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3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Emerging Solution Bundles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0726" name="Rectangle 6"/>
          <p:cNvSpPr txBox="1">
            <a:spLocks noChangeArrowheads="1"/>
          </p:cNvSpPr>
          <p:nvPr/>
        </p:nvSpPr>
        <p:spPr bwMode="auto">
          <a:xfrm>
            <a:off x="3581400" y="1600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ETDs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Stanford University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University of Virginia</a:t>
            </a:r>
            <a:br>
              <a:rPr lang="en-US" sz="2000" b="0" dirty="0" smtClean="0">
                <a:latin typeface="Franklin Gothic Medium" charset="0"/>
              </a:rPr>
            </a:br>
            <a:r>
              <a:rPr lang="en-US" sz="2000" b="0" dirty="0" smtClean="0">
                <a:latin typeface="Franklin Gothic Medium" charset="0"/>
              </a:rPr>
              <a:t>Etc. 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81400" y="40386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 b="0" dirty="0" smtClean="0">
                <a:latin typeface="Franklin Gothic Medium" charset="0"/>
              </a:rPr>
              <a:t>(Small) Data</a:t>
            </a:r>
            <a:br>
              <a:rPr lang="en-US" sz="2800" b="0" dirty="0" smtClean="0">
                <a:latin typeface="Franklin Gothic Medium" charset="0"/>
              </a:rPr>
            </a:br>
            <a:r>
              <a:rPr lang="en-US" sz="2000" b="0" i="1" dirty="0" smtClean="0">
                <a:latin typeface="Franklin Gothic Medium" charset="0"/>
              </a:rPr>
              <a:t>everyone…</a:t>
            </a:r>
            <a:endParaRPr lang="en-US" sz="2000" b="0" dirty="0" smtClean="0">
              <a:latin typeface="Franklin Gothic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600199"/>
            <a:ext cx="2614613" cy="208528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0" y="4038600"/>
            <a:ext cx="2613239" cy="1981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Philosophies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423771"/>
            <a:ext cx="7772400" cy="49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Building a framework, not an application (variation is part of the plan)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Opinionated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software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Invest time &amp; resources into collaborative community (face time!)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Trainings &amp; workshops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Openness, transparency (code, designs, discussions)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Commit to contributing back to core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Design for re-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use</a:t>
            </a:r>
            <a:endParaRPr lang="en-US" sz="2800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Best Practices in Development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403152"/>
            <a:ext cx="7772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Agile, user-centric development process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Take a light touch when dealing with big topics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“Working software wins” 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Distributed version control &amp;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github</a:t>
            </a:r>
            <a:endParaRPr lang="en-US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Unit testing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Cucumber testing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User testing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Continuous builds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Best Practices in Development (cont)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507629"/>
            <a:ext cx="77724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Weekly “stand up” meeting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Frequent deployment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JIRA, with user-centric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tickets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Documentation (ruby docs, wiki, etc.)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85800" y="710624"/>
            <a:ext cx="8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Fundamental Assumption #2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90600" y="1942743"/>
            <a:ext cx="7010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GB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 single institution can resource the development of a full range of solutions on its own,</a:t>
            </a:r>
          </a:p>
          <a:p>
            <a:pPr marL="114300" lvl="1" algn="r">
              <a:spcBef>
                <a:spcPts val="1200"/>
              </a:spcBef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…yet each needs the flexibility to tailor </a:t>
            </a:r>
            <a:b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</a:b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solutions to local demands and workflows.  </a:t>
            </a:r>
            <a:endParaRPr lang="en-GB" sz="2800" b="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Franklin Gothic Medium"/>
                <a:cs typeface="Franklin Gothic Medium"/>
              </a:rPr>
              <a:t>So What is Hydra?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83" y="1524000"/>
            <a:ext cx="7995017" cy="49971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latin typeface="Franklin Gothic Medium"/>
                <a:cs typeface="Franklin Gothic Medium"/>
              </a:rPr>
              <a:t>Framework for generating Fedora front-end applications w/ full CRUD </a:t>
            </a:r>
            <a:r>
              <a:rPr lang="en-US" sz="2800" dirty="0" smtClean="0">
                <a:latin typeface="Franklin Gothic Medium"/>
                <a:cs typeface="Franklin Gothic Medium"/>
              </a:rPr>
              <a:t>functionality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Franklin Gothic Medium"/>
                <a:cs typeface="Franklin Gothic Medium"/>
              </a:rPr>
              <a:t>That follows design </a:t>
            </a:r>
            <a:r>
              <a:rPr lang="en-US" sz="2800" dirty="0">
                <a:latin typeface="Franklin Gothic Medium"/>
                <a:cs typeface="Franklin Gothic Medium"/>
              </a:rPr>
              <a:t>pattern with common componentry and platforms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Franklin Gothic Medium"/>
                <a:cs typeface="Franklin Gothic Medium"/>
              </a:rPr>
              <a:t>Fedora, Ruby on Rails, </a:t>
            </a:r>
            <a:r>
              <a:rPr lang="en-US" sz="2400" dirty="0" err="1">
                <a:latin typeface="Franklin Gothic Medium"/>
                <a:cs typeface="Franklin Gothic Medium"/>
              </a:rPr>
              <a:t>S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olr</a:t>
            </a:r>
            <a:r>
              <a:rPr lang="en-US" sz="2400" dirty="0">
                <a:latin typeface="Franklin Gothic Medium"/>
                <a:cs typeface="Franklin Gothic Medium"/>
              </a:rPr>
              <a:t>, </a:t>
            </a:r>
            <a:r>
              <a:rPr lang="en-US" sz="2400" dirty="0" err="1">
                <a:latin typeface="Franklin Gothic Medium"/>
                <a:cs typeface="Franklin Gothic Medium"/>
              </a:rPr>
              <a:t>ActiveFedora</a:t>
            </a:r>
            <a:r>
              <a:rPr lang="en-US" sz="2400" dirty="0">
                <a:latin typeface="Franklin Gothic Medium"/>
                <a:cs typeface="Franklin Gothic Medium"/>
              </a:rPr>
              <a:t>, </a:t>
            </a:r>
            <a:r>
              <a:rPr lang="en-US" sz="2400" dirty="0" smtClean="0">
                <a:latin typeface="Franklin Gothic Medium"/>
                <a:cs typeface="Franklin Gothic Medium"/>
              </a:rPr>
              <a:t>Blacklight</a:t>
            </a:r>
            <a:endParaRPr lang="en-US" sz="2800" dirty="0">
              <a:latin typeface="Franklin Gothic Medium"/>
              <a:cs typeface="Franklin Gothic Medium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latin typeface="Franklin Gothic Medium"/>
                <a:cs typeface="Franklin Gothic Medium"/>
              </a:rPr>
              <a:t>That supports distinct UI’s, content types, workflows, and </a:t>
            </a:r>
            <a:r>
              <a:rPr lang="en-US" sz="2800" dirty="0" smtClean="0">
                <a:latin typeface="Franklin Gothic Medium"/>
                <a:cs typeface="Franklin Gothic Medium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17079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Franklin Gothic Medium"/>
                <a:cs typeface="Franklin Gothic Medium"/>
              </a:rPr>
              <a:t>So What is Hydra?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83" y="1676400"/>
            <a:ext cx="8452217" cy="49971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And a growing community of institutions and developers committed to framework and collaboration</a:t>
            </a:r>
          </a:p>
          <a:p>
            <a:pPr lvl="1"/>
            <a:r>
              <a:rPr lang="en-US" dirty="0" smtClean="0">
                <a:latin typeface="Franklin Gothic Medium"/>
                <a:cs typeface="Franklin Gothic Medium"/>
              </a:rPr>
              <a:t>Not grant-based</a:t>
            </a:r>
          </a:p>
          <a:p>
            <a:pPr lvl="1"/>
            <a:r>
              <a:rPr lang="en-US" dirty="0" smtClean="0">
                <a:latin typeface="Franklin Gothic Medium"/>
                <a:cs typeface="Franklin Gothic Medium"/>
              </a:rPr>
              <a:t>Distributed</a:t>
            </a:r>
          </a:p>
          <a:p>
            <a:pPr lvl="1"/>
            <a:r>
              <a:rPr lang="en-US" dirty="0" smtClean="0">
                <a:latin typeface="Franklin Gothic Medium"/>
                <a:cs typeface="Franklin Gothic Medium"/>
              </a:rPr>
              <a:t>Robust</a:t>
            </a:r>
          </a:p>
          <a:p>
            <a:pPr lvl="1"/>
            <a:r>
              <a:rPr lang="en-US" dirty="0" smtClean="0">
                <a:latin typeface="Franklin Gothic Medium"/>
                <a:cs typeface="Franklin Gothic Medium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46045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0245" y="6091535"/>
            <a:ext cx="32235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1092200" indent="-1092200" eaLnBrk="0" hangingPunct="0">
              <a:spcBef>
                <a:spcPts val="1200"/>
              </a:spcBef>
            </a:pP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http://</a:t>
            </a:r>
            <a:r>
              <a:rPr lang="en-US" b="0" dirty="0" err="1">
                <a:latin typeface="Franklin Gothic Medium" charset="0"/>
                <a:ea typeface="Franklin Gothic Medium" charset="0"/>
                <a:cs typeface="Franklin Gothic Medium" charset="0"/>
              </a:rPr>
              <a:t>projecthydra.org</a:t>
            </a:r>
            <a:endParaRPr lang="en-US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Philosophy -- Community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295400"/>
            <a:ext cx="7086600" cy="44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An open architecture, with many contributors to a common core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Collaboratively built “solution bundles” that can be adapted and modified to suit local needs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 community of developers and adopters extending and enhancing the core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“If you want to go fast, go alone. If you want to go far, go together.” </a:t>
            </a:r>
          </a:p>
          <a:p>
            <a:pPr marL="342900" indent="-342900" eaLnBrk="0" hangingPunct="0">
              <a:defRPr/>
            </a:pPr>
            <a:endParaRPr lang="en-US" sz="12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342900" indent="-342900" algn="ctr" eaLnBrk="0" hangingPunct="0">
              <a:defRPr/>
            </a:pP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One body, many heads</a:t>
            </a:r>
          </a:p>
        </p:txBody>
      </p:sp>
    </p:spTree>
    <p:extLst>
      <p:ext uri="{BB962C8B-B14F-4D97-AF65-F5344CB8AC3E}">
        <p14:creationId xmlns:p14="http://schemas.microsoft.com/office/powerpoint/2010/main" val="12823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Community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38200" y="1295400"/>
            <a:ext cx="7772400" cy="486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Conceived &amp; executed as a collaborative, open source effort from the start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Initially a joint </a:t>
            </a: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development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project between </a:t>
            </a: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Stanford,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Univ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of Virginia,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and </a:t>
            </a:r>
            <a:r>
              <a:rPr lang="en-US" sz="2800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Univ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en-US" sz="2800" b="0" dirty="0">
                <a:latin typeface="Franklin Gothic Medium" charset="0"/>
                <a:ea typeface="Franklin Gothic Medium" charset="0"/>
                <a:cs typeface="Franklin Gothic Medium" charset="0"/>
              </a:rPr>
              <a:t>of </a:t>
            </a: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Hull</a:t>
            </a:r>
            <a:endParaRPr lang="en-US" sz="2800" b="0" dirty="0"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Close collaboration with </a:t>
            </a:r>
            <a:r>
              <a:rPr lang="en-US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DuraSpace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/ Partnership with with </a:t>
            </a:r>
            <a:r>
              <a:rPr lang="en-US" b="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MediaShelf</a:t>
            </a: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, LLC</a:t>
            </a: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Now includes Northwestern/Notre Dame/ Columbia</a:t>
            </a:r>
          </a:p>
          <a:p>
            <a:pPr marL="800100" lvl="1" indent="-342900" eaLnBrk="0" hangingPunct="0">
              <a:spcAft>
                <a:spcPts val="1200"/>
              </a:spcAft>
              <a:buFontTx/>
              <a:buChar char="•"/>
            </a:pPr>
            <a:r>
              <a:rPr lang="en-US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LSE and University College Dublin are amongst adopters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</a:pPr>
            <a:r>
              <a:rPr lang="en-US" sz="2800" b="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Complementary strengths and expertise</a:t>
            </a:r>
          </a:p>
        </p:txBody>
      </p:sp>
    </p:spTree>
    <p:extLst>
      <p:ext uri="{BB962C8B-B14F-4D97-AF65-F5344CB8AC3E}">
        <p14:creationId xmlns:p14="http://schemas.microsoft.com/office/powerpoint/2010/main" val="317384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Actively Participating Institutions</a:t>
            </a:r>
            <a:endParaRPr lang="en-US" sz="3200" b="0" dirty="0">
              <a:latin typeface="Franklin Gothic Medium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1624585"/>
              </p:ext>
            </p:extLst>
          </p:nvPr>
        </p:nvGraphicFramePr>
        <p:xfrm>
          <a:off x="1066800" y="1524000"/>
          <a:ext cx="65532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62484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sz="16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OR = Open Repositories Conference</a:t>
            </a:r>
          </a:p>
        </p:txBody>
      </p:sp>
    </p:spTree>
    <p:extLst>
      <p:ext uri="{BB962C8B-B14F-4D97-AF65-F5344CB8AC3E}">
        <p14:creationId xmlns:p14="http://schemas.microsoft.com/office/powerpoint/2010/main" val="283001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382992" cy="6425287"/>
          </a:xfrm>
          <a:prstGeom prst="rect">
            <a:avLst/>
          </a:prstGeo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Community</a:t>
            </a:r>
            <a:br>
              <a:rPr lang="en-US" sz="3200" b="0" dirty="0" smtClean="0">
                <a:latin typeface="Franklin Gothic Medium" charset="0"/>
              </a:rPr>
            </a:br>
            <a:r>
              <a:rPr lang="en-US" sz="3200" b="0" dirty="0" smtClean="0">
                <a:latin typeface="Franklin Gothic Medium" charset="0"/>
              </a:rPr>
              <a:t>Model</a:t>
            </a:r>
            <a:endParaRPr lang="en-US" sz="32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Managing the community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371600"/>
            <a:ext cx="7391400" cy="50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Founding partners have an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MoU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governing how the community is managed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Subsequent partners have signed up to this </a:t>
            </a:r>
            <a:r>
              <a:rPr lang="en-US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MoU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through a partner agreement addendum 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All code contributions are being managed through Code Licensing Agreements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Individual – so each developer is clear about what they are contributing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Corporate – so each institution is clear about what they are contributing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All Hydra code is available under Apache 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Licence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, Version 2.0 </a:t>
            </a:r>
          </a:p>
        </p:txBody>
      </p:sp>
    </p:spTree>
    <p:extLst>
      <p:ext uri="{BB962C8B-B14F-4D97-AF65-F5344CB8AC3E}">
        <p14:creationId xmlns:p14="http://schemas.microsoft.com/office/powerpoint/2010/main" val="411987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LAIR_acroynm_inversed-1">
  <a:themeElements>
    <a:clrScheme name="SULAIR_acroynm_inversed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LAIR_acroynm_inversed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SULAIR_acroynm_inver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22304</TotalTime>
  <Words>1691</Words>
  <Application>Microsoft Macintosh PowerPoint</Application>
  <PresentationFormat>On-screen Show (4:3)</PresentationFormat>
  <Paragraphs>273</Paragraphs>
  <Slides>42</Slides>
  <Notes>40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SULAIR_acroynm_inversed-1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Note on Ruby on Rails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Hydra?</vt:lpstr>
      <vt:lpstr>So What is Hydra?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SULAIR Application Development Overview</dc:title>
  <dc:creator>Tom Cramer</dc:creator>
  <cp:lastModifiedBy>Chris Awre</cp:lastModifiedBy>
  <cp:revision>474</cp:revision>
  <cp:lastPrinted>2009-03-13T16:04:00Z</cp:lastPrinted>
  <dcterms:created xsi:type="dcterms:W3CDTF">2010-11-02T22:33:16Z</dcterms:created>
  <dcterms:modified xsi:type="dcterms:W3CDTF">2012-07-08T23:56:26Z</dcterms:modified>
</cp:coreProperties>
</file>