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80" r:id="rId2"/>
    <p:sldId id="281" r:id="rId3"/>
    <p:sldId id="283" r:id="rId4"/>
    <p:sldId id="282" r:id="rId5"/>
    <p:sldId id="284" r:id="rId6"/>
    <p:sldId id="286" r:id="rId7"/>
    <p:sldId id="285" r:id="rId8"/>
    <p:sldId id="287" r:id="rId9"/>
    <p:sldId id="288" r:id="rId10"/>
    <p:sldId id="289" r:id="rId11"/>
    <p:sldId id="291" r:id="rId12"/>
    <p:sldId id="292" r:id="rId13"/>
    <p:sldId id="297" r:id="rId14"/>
    <p:sldId id="298" r:id="rId15"/>
    <p:sldId id="293" r:id="rId16"/>
    <p:sldId id="294" r:id="rId17"/>
    <p:sldId id="295" r:id="rId18"/>
    <p:sldId id="290" r:id="rId19"/>
    <p:sldId id="296"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81C8"/>
    <a:srgbClr val="105B9D"/>
    <a:srgbClr val="C8D323"/>
    <a:srgbClr val="91A23D"/>
    <a:srgbClr val="FFD200"/>
    <a:srgbClr val="D4BA6B"/>
    <a:srgbClr val="F05125"/>
    <a:srgbClr val="AE2B30"/>
    <a:srgbClr val="808285"/>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68" autoAdjust="0"/>
  </p:normalViewPr>
  <p:slideViewPr>
    <p:cSldViewPr snapToObjects="1">
      <p:cViewPr>
        <p:scale>
          <a:sx n="100" d="100"/>
          <a:sy n="100" d="100"/>
        </p:scale>
        <p:origin x="-1048" y="-40"/>
      </p:cViewPr>
      <p:guideLst>
        <p:guide orient="horz" pos="4222"/>
        <p:guide orient="horz" pos="1150"/>
        <p:guide orient="horz" pos="696"/>
        <p:guide orient="horz" pos="3828"/>
        <p:guide orient="horz" pos="96"/>
        <p:guide pos="5578"/>
        <p:guide pos="288"/>
        <p:guide pos="2784"/>
        <p:guide pos="2976"/>
        <p:guide pos="96"/>
        <p:guide pos="5664"/>
        <p:guide pos="424"/>
        <p:guide pos="1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AC93A4-AB34-5C41-BA04-33321AD1C46B}" type="datetimeFigureOut">
              <a:rPr lang="en-GB"/>
              <a:pPr/>
              <a:t>09/07/2012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2490F5-6C11-1C4E-927D-8B5DF6FDCE4A}" type="slidenum">
              <a:rPr/>
              <a:pPr/>
              <a:t>‹#›</a:t>
            </a:fld>
            <a:endParaRPr lang="en-US"/>
          </a:p>
        </p:txBody>
      </p:sp>
    </p:spTree>
    <p:extLst>
      <p:ext uri="{BB962C8B-B14F-4D97-AF65-F5344CB8AC3E}">
        <p14:creationId xmlns:p14="http://schemas.microsoft.com/office/powerpoint/2010/main" val="766524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7C6BD-8E77-5246-ADE2-F38E88139B20}" type="datetimeFigureOut">
              <a:rPr lang="en-US" smtClean="0"/>
              <a:pPr/>
              <a:t>09/07/2012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5F9B5-E156-DD4D-B032-12A267D93C50}" type="slidenum">
              <a:rPr lang="en-US" smtClean="0"/>
              <a:pPr/>
              <a:t>‹#›</a:t>
            </a:fld>
            <a:endParaRPr lang="en-US"/>
          </a:p>
        </p:txBody>
      </p:sp>
    </p:spTree>
    <p:extLst>
      <p:ext uri="{BB962C8B-B14F-4D97-AF65-F5344CB8AC3E}">
        <p14:creationId xmlns:p14="http://schemas.microsoft.com/office/powerpoint/2010/main" val="246887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bwMode="hidden">
          <a:xfrm flipV="1">
            <a:off x="836617" y="152396"/>
            <a:ext cx="8154984" cy="6550027"/>
          </a:xfrm>
          <a:prstGeom prst="rect">
            <a:avLst/>
          </a:prstGeom>
          <a:solidFill>
            <a:srgbClr val="AE2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rot="16200000">
            <a:off x="-2780505" y="3085307"/>
            <a:ext cx="6550027" cy="6842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295400" y="1935778"/>
            <a:ext cx="7112000" cy="1445854"/>
          </a:xfrm>
        </p:spPr>
        <p:txBody>
          <a:bodyPr lIns="0" tIns="0" bIns="0" anchor="t" anchorCtr="0"/>
          <a:lstStyle>
            <a:lvl1pPr algn="l">
              <a:lnSpc>
                <a:spcPts val="5400"/>
              </a:lnSpc>
              <a:defRPr sz="4800" b="0">
                <a:solidFill>
                  <a:srgbClr val="FFFFFF"/>
                </a:solidFill>
                <a:latin typeface="Cambria"/>
                <a:cs typeface="Cambria"/>
              </a:defRPr>
            </a:lvl1pPr>
          </a:lstStyle>
          <a:p>
            <a:endParaRPr lang="en-US" dirty="0"/>
          </a:p>
        </p:txBody>
      </p:sp>
      <p:sp>
        <p:nvSpPr>
          <p:cNvPr id="3" name="Subtitle 2"/>
          <p:cNvSpPr>
            <a:spLocks noGrp="1"/>
          </p:cNvSpPr>
          <p:nvPr>
            <p:ph type="subTitle" idx="1"/>
          </p:nvPr>
        </p:nvSpPr>
        <p:spPr bwMode="white">
          <a:xfrm>
            <a:off x="1295400" y="5638800"/>
            <a:ext cx="7112000" cy="685800"/>
          </a:xfrm>
        </p:spPr>
        <p:txBody>
          <a:bodyPr lIns="0" tIns="0" bIns="0" anchor="b" anchorCtr="0">
            <a:noAutofit/>
          </a:bodyPr>
          <a:lstStyle>
            <a:lvl1pPr marL="0" indent="0" algn="l">
              <a:lnSpc>
                <a:spcPts val="2200"/>
              </a:lnSpc>
              <a:spcBef>
                <a:spcPts val="0"/>
              </a:spcBef>
              <a:buNone/>
              <a:defRPr sz="1800" b="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6" name="Picture 5" descr="UoH_logo_white.png"/>
          <p:cNvPicPr>
            <a:picLocks noChangeAspect="1"/>
          </p:cNvPicPr>
          <p:nvPr userDrawn="1"/>
        </p:nvPicPr>
        <p:blipFill>
          <a:blip r:embed="rId2"/>
          <a:stretch>
            <a:fillRect/>
          </a:stretch>
        </p:blipFill>
        <p:spPr>
          <a:xfrm rot="16200000">
            <a:off x="-758643" y="1063446"/>
            <a:ext cx="2506304" cy="6842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20000">
        <p:cut/>
      </p:transition>
    </mc:Choice>
    <mc:Fallback>
      <p:transition xmlns:p14="http://schemas.microsoft.com/office/powerpoint/2010/main" advClick="0" advTm="2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p:cNvSpPr/>
          <p:nvPr userDrawn="1"/>
        </p:nvSpPr>
        <p:spPr bwMode="hidden">
          <a:xfrm flipV="1">
            <a:off x="152401" y="152399"/>
            <a:ext cx="8839199" cy="6550025"/>
          </a:xfrm>
          <a:prstGeom prst="rect">
            <a:avLst/>
          </a:prstGeom>
          <a:solidFill>
            <a:srgbClr val="1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white">
          <a:xfrm>
            <a:off x="673100" y="1935163"/>
            <a:ext cx="7874000" cy="1698625"/>
          </a:xfrm>
        </p:spPr>
        <p:txBody>
          <a:bodyPr lIns="0" tIns="0" bIns="0" anchor="t" anchorCtr="0"/>
          <a:lstStyle>
            <a:lvl1pPr algn="l">
              <a:lnSpc>
                <a:spcPts val="5400"/>
              </a:lnSpc>
              <a:defRPr sz="4800" b="0">
                <a:solidFill>
                  <a:schemeClr val="bg1"/>
                </a:solidFill>
                <a:latin typeface="Georgia"/>
                <a:cs typeface="Georgia"/>
              </a:defRPr>
            </a:lvl1pPr>
          </a:lstStyle>
          <a:p>
            <a:r>
              <a:rPr lang="en-GB"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0" advClick="0" advTm="20000">
        <p:cut/>
      </p:transition>
    </mc:Choice>
    <mc:Fallback>
      <p:transition xmlns:p14="http://schemas.microsoft.com/office/powerpoint/2010/main" advClick="0" advTm="2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S_bullets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Text Placeholder 4"/>
          <p:cNvSpPr>
            <a:spLocks noGrp="1"/>
          </p:cNvSpPr>
          <p:nvPr>
            <p:ph type="body" sz="quarter" idx="11"/>
          </p:nvPr>
        </p:nvSpPr>
        <p:spPr>
          <a:xfrm>
            <a:off x="292099" y="1752600"/>
            <a:ext cx="8555568" cy="432435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Footer Placeholder 4"/>
          <p:cNvSpPr>
            <a:spLocks noGrp="1"/>
          </p:cNvSpPr>
          <p:nvPr>
            <p:ph type="ftr" sz="quarter" idx="3"/>
          </p:nvPr>
        </p:nvSpPr>
        <p:spPr bwMode="white">
          <a:xfrm>
            <a:off x="3995936" y="6524625"/>
            <a:ext cx="4851731" cy="168275"/>
          </a:xfrm>
          <a:prstGeom prst="rect">
            <a:avLst/>
          </a:prstGeom>
        </p:spPr>
        <p:txBody>
          <a:bodyPr vert="horz" lIns="0" tIns="0" rIns="0" bIns="0" rtlCol="0" anchor="b" anchorCtr="0"/>
          <a:lstStyle>
            <a:lvl1pPr algn="r">
              <a:defRPr sz="1000" b="0" i="0">
                <a:solidFill>
                  <a:schemeClr val="tx1"/>
                </a:solidFill>
                <a:latin typeface="Georgia"/>
                <a:cs typeface="Georgia"/>
              </a:defRPr>
            </a:lvl1pPr>
          </a:lstStyle>
          <a:p>
            <a:r>
              <a:rPr lang="en-US" dirty="0" smtClean="0"/>
              <a:t>Towards a mature, multi-purpose repository for the institution…  | 12 July 2012  |  </a:t>
            </a:r>
            <a:fld id="{C837C1E8-7741-3740-B0D3-00EB180785DC}" type="slidenum">
              <a:rPr lang="en-US" b="1" smtClean="0"/>
              <a:pPr/>
              <a:t>‹#›</a:t>
            </a:fld>
            <a:endParaRPr lang="en-US" b="1" dirty="0"/>
          </a:p>
        </p:txBody>
      </p:sp>
    </p:spTree>
  </p:cSld>
  <p:clrMapOvr>
    <a:masterClrMapping/>
  </p:clrMapOvr>
  <mc:AlternateContent xmlns:mc="http://schemas.openxmlformats.org/markup-compatibility/2006">
    <mc:Choice xmlns:p14="http://schemas.microsoft.com/office/powerpoint/2010/main" Requires="p14">
      <p:transition p14:dur="100" advClick="0" advTm="20000">
        <p:cut/>
      </p:transition>
    </mc:Choice>
    <mc:Fallback>
      <p:transition xmlns:p14="http://schemas.microsoft.com/office/powerpoint/2010/main" advClick="0" advTm="20000">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92099" y="736600"/>
            <a:ext cx="8562975" cy="939800"/>
          </a:xfrm>
          <a:prstGeom prst="rect">
            <a:avLst/>
          </a:prstGeom>
        </p:spPr>
        <p:txBody>
          <a:bodyPr vert="horz" wrap="square" lIns="0" tIns="0" rIns="0" bIns="0" rtlCol="0" anchor="t" anchorCtr="0">
            <a:noAutofit/>
          </a:bodyPr>
          <a:lstStyle/>
          <a:p>
            <a:r>
              <a:rPr lang="en-US" dirty="0" smtClean="0"/>
              <a:t>Click to edit Master title style</a:t>
            </a:r>
            <a:br>
              <a:rPr lang="en-US" dirty="0" smtClean="0"/>
            </a:br>
            <a:r>
              <a:rPr lang="en-US" dirty="0" smtClean="0"/>
              <a:t/>
            </a:r>
            <a:br>
              <a:rPr lang="en-US" dirty="0" smtClean="0"/>
            </a:br>
            <a:endParaRPr lang="en-US" dirty="0"/>
          </a:p>
        </p:txBody>
      </p:sp>
      <p:sp>
        <p:nvSpPr>
          <p:cNvPr id="3" name="Text Placeholder 2"/>
          <p:cNvSpPr>
            <a:spLocks noGrp="1"/>
          </p:cNvSpPr>
          <p:nvPr userDrawn="1">
            <p:ph type="body" idx="1"/>
          </p:nvPr>
        </p:nvSpPr>
        <p:spPr>
          <a:xfrm>
            <a:off x="292100" y="1752600"/>
            <a:ext cx="8562974" cy="4324350"/>
          </a:xfrm>
          <a:prstGeom prst="rect">
            <a:avLst/>
          </a:prstGeom>
        </p:spPr>
        <p:txBody>
          <a:bodyPr vert="horz" lIns="0" tIns="0" rIns="9144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292100" y="6425823"/>
            <a:ext cx="8562975" cy="1588"/>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Footer Placeholder 4"/>
          <p:cNvSpPr>
            <a:spLocks noGrp="1"/>
          </p:cNvSpPr>
          <p:nvPr>
            <p:ph type="ftr" sz="quarter" idx="3"/>
          </p:nvPr>
        </p:nvSpPr>
        <p:spPr bwMode="white">
          <a:xfrm>
            <a:off x="3995936" y="6524625"/>
            <a:ext cx="4851731" cy="168275"/>
          </a:xfrm>
          <a:prstGeom prst="rect">
            <a:avLst/>
          </a:prstGeom>
        </p:spPr>
        <p:txBody>
          <a:bodyPr vert="horz" lIns="0" tIns="0" rIns="0" bIns="0" rtlCol="0" anchor="b" anchorCtr="0"/>
          <a:lstStyle>
            <a:lvl1pPr algn="r">
              <a:defRPr sz="1000" b="0" i="0">
                <a:solidFill>
                  <a:schemeClr val="tx1"/>
                </a:solidFill>
                <a:latin typeface="Georgia"/>
                <a:cs typeface="Georgia"/>
              </a:defRPr>
            </a:lvl1pPr>
          </a:lstStyle>
          <a:p>
            <a:r>
              <a:rPr lang="en-US" dirty="0" smtClean="0"/>
              <a:t>Towards a mature, multi-purpose repository for the institution…  | 12 July 2012  |  </a:t>
            </a:r>
            <a:fld id="{C837C1E8-7741-3740-B0D3-00EB180785DC}" type="slidenum">
              <a:rPr lang="en-US" b="1" smtClean="0"/>
              <a:pPr/>
              <a:t>‹#›</a:t>
            </a:fld>
            <a:endParaRPr lang="en-US" b="1" dirty="0"/>
          </a:p>
        </p:txBody>
      </p:sp>
      <p:pic>
        <p:nvPicPr>
          <p:cNvPr id="20" name="Picture 19" descr="UoH_logo_black.png"/>
          <p:cNvPicPr>
            <a:picLocks noChangeAspect="1"/>
          </p:cNvPicPr>
          <p:nvPr userDrawn="1"/>
        </p:nvPicPr>
        <p:blipFill>
          <a:blip r:embed="rId5"/>
          <a:stretch>
            <a:fillRect/>
          </a:stretch>
        </p:blipFill>
        <p:spPr>
          <a:xfrm>
            <a:off x="7035798" y="50800"/>
            <a:ext cx="1953873" cy="533400"/>
          </a:xfrm>
          <a:prstGeom prst="rect">
            <a:avLst/>
          </a:prstGeom>
        </p:spPr>
      </p:pic>
      <p:cxnSp>
        <p:nvCxnSpPr>
          <p:cNvPr id="8" name="Straight Connector 7"/>
          <p:cNvCxnSpPr/>
          <p:nvPr userDrawn="1"/>
        </p:nvCxnSpPr>
        <p:spPr>
          <a:xfrm>
            <a:off x="292100" y="620799"/>
            <a:ext cx="8562975" cy="1588"/>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100" advClick="0" advTm="20000">
        <p:cut/>
      </p:transition>
    </mc:Choice>
    <mc:Fallback>
      <p:transition xmlns:p14="http://schemas.microsoft.com/office/powerpoint/2010/main" advClick="0" advTm="20000">
        <p:cut/>
      </p:transition>
    </mc:Fallback>
  </mc:AlternateContent>
  <p:hf sldNum="0" hdr="0" dt="0"/>
  <p:txStyles>
    <p:titleStyle>
      <a:lvl1pPr algn="l" defTabSz="457200" rtl="0" eaLnBrk="1" latinLnBrk="0" hangingPunct="1">
        <a:lnSpc>
          <a:spcPts val="3400"/>
        </a:lnSpc>
        <a:spcBef>
          <a:spcPct val="0"/>
        </a:spcBef>
        <a:buNone/>
        <a:defRPr sz="3000" b="0" i="0" kern="1200">
          <a:solidFill>
            <a:srgbClr val="AE2B30"/>
          </a:solidFill>
          <a:latin typeface="Georgia"/>
          <a:ea typeface="+mj-ea"/>
          <a:cs typeface="Georgia"/>
        </a:defRPr>
      </a:lvl1pPr>
    </p:titleStyle>
    <p:bodyStyle>
      <a:lvl1pPr marL="266700" indent="-266700" algn="l" defTabSz="457200" rtl="0" eaLnBrk="1" latinLnBrk="0" hangingPunct="1">
        <a:spcBef>
          <a:spcPts val="900"/>
        </a:spcBef>
        <a:spcAft>
          <a:spcPts val="900"/>
        </a:spcAft>
        <a:buFont typeface="Arial"/>
        <a:buChar char="•"/>
        <a:defRPr sz="2400" b="0" i="0" kern="1200">
          <a:solidFill>
            <a:schemeClr val="tx1"/>
          </a:solidFill>
          <a:latin typeface="Georgia"/>
          <a:ea typeface="+mn-ea"/>
          <a:cs typeface="Georgia"/>
        </a:defRPr>
      </a:lvl1pPr>
      <a:lvl2pPr marL="622300" indent="-261938" algn="l" defTabSz="457200" rtl="0" eaLnBrk="1" latinLnBrk="0" hangingPunct="1">
        <a:spcBef>
          <a:spcPts val="0"/>
        </a:spcBef>
        <a:buFont typeface="Arial"/>
        <a:buChar char="–"/>
        <a:defRPr sz="2400" b="0" i="0" kern="1200">
          <a:solidFill>
            <a:schemeClr val="tx1"/>
          </a:solidFill>
          <a:latin typeface="Georgia"/>
          <a:ea typeface="+mn-ea"/>
          <a:cs typeface="Georgia"/>
        </a:defRPr>
      </a:lvl2pPr>
      <a:lvl3pPr marL="1143000" indent="-228600" algn="l" defTabSz="457200" rtl="0" eaLnBrk="1" latinLnBrk="0" hangingPunct="1">
        <a:spcBef>
          <a:spcPts val="900"/>
        </a:spcBef>
        <a:buFont typeface="Arial"/>
        <a:buChar char="•"/>
        <a:defRPr sz="2000" b="0" i="0" kern="1200">
          <a:solidFill>
            <a:schemeClr val="tx1"/>
          </a:solidFill>
          <a:latin typeface="Georgia"/>
          <a:ea typeface="+mn-ea"/>
          <a:cs typeface="Georgia"/>
        </a:defRPr>
      </a:lvl3pPr>
      <a:lvl4pPr marL="1600200" indent="-228600" algn="l" defTabSz="457200" rtl="0" eaLnBrk="1" latinLnBrk="0" hangingPunct="1">
        <a:spcBef>
          <a:spcPts val="900"/>
        </a:spcBef>
        <a:buFont typeface="Arial"/>
        <a:buChar char="–"/>
        <a:defRPr sz="1800" b="0" i="0" kern="1200">
          <a:solidFill>
            <a:schemeClr val="tx1"/>
          </a:solidFill>
          <a:latin typeface="Georgia"/>
          <a:ea typeface="+mn-ea"/>
          <a:cs typeface="Georgia"/>
        </a:defRPr>
      </a:lvl4pPr>
      <a:lvl5pPr marL="2057400" indent="-228600" algn="l" defTabSz="457200" rtl="0" eaLnBrk="1" latinLnBrk="0" hangingPunct="1">
        <a:spcBef>
          <a:spcPts val="900"/>
        </a:spcBef>
        <a:buFont typeface="Arial"/>
        <a:buChar char="»"/>
        <a:defRPr sz="1800" b="0" i="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tiff"/><Relationship Id="rId3" Type="http://schemas.openxmlformats.org/officeDocument/2006/relationships/image" Target="../media/image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Towards a mature, multi-purpose repository for the institution…</a:t>
            </a:r>
            <a:endParaRPr lang="en-US" dirty="0"/>
          </a:p>
        </p:txBody>
      </p:sp>
      <p:sp>
        <p:nvSpPr>
          <p:cNvPr id="3" name="Subtitle 2"/>
          <p:cNvSpPr>
            <a:spLocks noGrp="1"/>
          </p:cNvSpPr>
          <p:nvPr>
            <p:ph type="subTitle" idx="1"/>
          </p:nvPr>
        </p:nvSpPr>
        <p:spPr/>
        <p:txBody>
          <a:bodyPr/>
          <a:lstStyle/>
          <a:p>
            <a:r>
              <a:rPr lang="en-US" dirty="0" smtClean="0"/>
              <a:t>Chris Awre, Simon Lamb, Richard Green</a:t>
            </a:r>
          </a:p>
          <a:p>
            <a:r>
              <a:rPr lang="en-US" dirty="0" smtClean="0"/>
              <a:t>Open Repositories 2012, Session RF6</a:t>
            </a: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advTm="20000"/>
    </mc:Choice>
    <mc:Fallback>
      <p:transition xmlns:p14="http://schemas.microsoft.com/office/powerpoint/2010/main" advClick="0" advTm="20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Experimental and observational data</a:t>
            </a:r>
            <a:endParaRPr lang="en-US" dirty="0">
              <a:latin typeface="Cambria"/>
              <a:cs typeface="Cambria"/>
            </a:endParaRPr>
          </a:p>
        </p:txBody>
      </p:sp>
      <p:sp>
        <p:nvSpPr>
          <p:cNvPr id="3" name="Text Placeholder 2"/>
          <p:cNvSpPr>
            <a:spLocks noGrp="1"/>
          </p:cNvSpPr>
          <p:nvPr>
            <p:ph type="body" sz="quarter" idx="11"/>
          </p:nvPr>
        </p:nvSpPr>
        <p:spPr/>
        <p:txBody>
          <a:bodyPr/>
          <a:lstStyle/>
          <a:p>
            <a:r>
              <a:rPr lang="en-US" dirty="0" smtClean="0">
                <a:latin typeface="Cambria"/>
                <a:cs typeface="Cambria"/>
              </a:rPr>
              <a:t>Tiptoeing into data management</a:t>
            </a:r>
          </a:p>
          <a:p>
            <a:endParaRPr lang="en-US" dirty="0">
              <a:latin typeface="Cambria"/>
              <a:cs typeface="Cambria"/>
            </a:endParaRPr>
          </a:p>
          <a:p>
            <a:r>
              <a:rPr lang="en-US" dirty="0" smtClean="0">
                <a:latin typeface="Cambria"/>
                <a:cs typeface="Cambria"/>
              </a:rPr>
              <a:t>JISC History DMP project</a:t>
            </a:r>
          </a:p>
          <a:p>
            <a:pPr lvl="1"/>
            <a:r>
              <a:rPr lang="en-US" dirty="0" smtClean="0">
                <a:latin typeface="Cambria"/>
                <a:cs typeface="Cambria"/>
              </a:rPr>
              <a:t>Identified ways to encourage and facilitate the planning of data management</a:t>
            </a:r>
          </a:p>
          <a:p>
            <a:endParaRPr lang="en-US" dirty="0">
              <a:latin typeface="Cambria"/>
              <a:cs typeface="Cambria"/>
            </a:endParaRPr>
          </a:p>
          <a:p>
            <a:r>
              <a:rPr lang="en-US" dirty="0" smtClean="0">
                <a:latin typeface="Cambria"/>
                <a:cs typeface="Cambria"/>
              </a:rPr>
              <a:t>EPSRC roadmap</a:t>
            </a:r>
          </a:p>
          <a:p>
            <a:pPr lvl="1"/>
            <a:r>
              <a:rPr lang="en-US" dirty="0" smtClean="0">
                <a:latin typeface="Cambria"/>
                <a:cs typeface="Cambria"/>
              </a:rPr>
              <a:t>Highlighting ways forward to make the most of the data we produce</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10</a:t>
            </a:fld>
            <a:endParaRPr lang="en-US" b="1" dirty="0"/>
          </a:p>
        </p:txBody>
      </p:sp>
      <p:pic>
        <p:nvPicPr>
          <p:cNvPr id="5" name="Picture 4" descr="History DMP OR pos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836712"/>
            <a:ext cx="1993877" cy="2492896"/>
          </a:xfrm>
          <a:prstGeom prst="rect">
            <a:avLst/>
          </a:prstGeom>
        </p:spPr>
      </p:pic>
    </p:spTree>
    <p:extLst>
      <p:ext uri="{BB962C8B-B14F-4D97-AF65-F5344CB8AC3E}">
        <p14:creationId xmlns:p14="http://schemas.microsoft.com/office/powerpoint/2010/main" val="557723451"/>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Taking the holistic view</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11</a:t>
            </a:fld>
            <a:endParaRPr lang="en-US" b="1" dirty="0"/>
          </a:p>
        </p:txBody>
      </p:sp>
      <p:sp>
        <p:nvSpPr>
          <p:cNvPr id="5" name="TextBox 4"/>
          <p:cNvSpPr txBox="1"/>
          <p:nvPr/>
        </p:nvSpPr>
        <p:spPr>
          <a:xfrm>
            <a:off x="755576" y="1988840"/>
            <a:ext cx="3672800" cy="461665"/>
          </a:xfrm>
          <a:prstGeom prst="rect">
            <a:avLst/>
          </a:prstGeom>
          <a:noFill/>
        </p:spPr>
        <p:txBody>
          <a:bodyPr wrap="none" rtlCol="0">
            <a:spAutoFit/>
          </a:bodyPr>
          <a:lstStyle/>
          <a:p>
            <a:r>
              <a:rPr lang="en-US" sz="2400" dirty="0" smtClean="0">
                <a:latin typeface="Cambria"/>
                <a:cs typeface="Cambria"/>
              </a:rPr>
              <a:t>An institutional repository</a:t>
            </a:r>
            <a:endParaRPr lang="en-US" sz="2400" dirty="0">
              <a:latin typeface="Cambria"/>
              <a:cs typeface="Cambria"/>
            </a:endParaRPr>
          </a:p>
        </p:txBody>
      </p:sp>
      <p:sp>
        <p:nvSpPr>
          <p:cNvPr id="6" name="TextBox 5"/>
          <p:cNvSpPr txBox="1"/>
          <p:nvPr/>
        </p:nvSpPr>
        <p:spPr>
          <a:xfrm>
            <a:off x="311203" y="3992006"/>
            <a:ext cx="2741706" cy="830997"/>
          </a:xfrm>
          <a:prstGeom prst="rect">
            <a:avLst/>
          </a:prstGeom>
          <a:noFill/>
        </p:spPr>
        <p:txBody>
          <a:bodyPr wrap="none" rtlCol="0">
            <a:spAutoFit/>
          </a:bodyPr>
          <a:lstStyle/>
          <a:p>
            <a:r>
              <a:rPr lang="en-US" sz="2400" dirty="0" smtClean="0">
                <a:latin typeface="Cambria"/>
                <a:cs typeface="Cambria"/>
              </a:rPr>
              <a:t>Work of faculty and</a:t>
            </a:r>
          </a:p>
          <a:p>
            <a:r>
              <a:rPr lang="en-US" sz="2400" dirty="0" smtClean="0">
                <a:latin typeface="Cambria"/>
                <a:cs typeface="Cambria"/>
              </a:rPr>
              <a:t>students</a:t>
            </a:r>
            <a:endParaRPr lang="en-US" sz="2400" dirty="0">
              <a:latin typeface="Cambria"/>
              <a:cs typeface="Cambria"/>
            </a:endParaRPr>
          </a:p>
        </p:txBody>
      </p:sp>
      <p:sp>
        <p:nvSpPr>
          <p:cNvPr id="7" name="TextBox 6"/>
          <p:cNvSpPr txBox="1"/>
          <p:nvPr/>
        </p:nvSpPr>
        <p:spPr>
          <a:xfrm>
            <a:off x="5013915" y="4814029"/>
            <a:ext cx="3134191" cy="830997"/>
          </a:xfrm>
          <a:prstGeom prst="rect">
            <a:avLst/>
          </a:prstGeom>
          <a:noFill/>
        </p:spPr>
        <p:txBody>
          <a:bodyPr wrap="none" rtlCol="0">
            <a:spAutoFit/>
          </a:bodyPr>
          <a:lstStyle/>
          <a:p>
            <a:r>
              <a:rPr lang="en-US" sz="2400" dirty="0" smtClean="0">
                <a:latin typeface="Cambria"/>
                <a:cs typeface="Cambria"/>
              </a:rPr>
              <a:t>Research and teaching</a:t>
            </a:r>
          </a:p>
          <a:p>
            <a:r>
              <a:rPr lang="en-US" sz="2400" dirty="0" smtClean="0">
                <a:latin typeface="Cambria"/>
                <a:cs typeface="Cambria"/>
              </a:rPr>
              <a:t>materials</a:t>
            </a:r>
            <a:endParaRPr lang="en-US" sz="2400" dirty="0">
              <a:latin typeface="Cambria"/>
              <a:cs typeface="Cambria"/>
            </a:endParaRPr>
          </a:p>
        </p:txBody>
      </p:sp>
      <p:sp>
        <p:nvSpPr>
          <p:cNvPr id="8" name="TextBox 7"/>
          <p:cNvSpPr txBox="1"/>
          <p:nvPr/>
        </p:nvSpPr>
        <p:spPr>
          <a:xfrm>
            <a:off x="5665884" y="1916832"/>
            <a:ext cx="3052338" cy="830997"/>
          </a:xfrm>
          <a:prstGeom prst="rect">
            <a:avLst/>
          </a:prstGeom>
          <a:noFill/>
        </p:spPr>
        <p:txBody>
          <a:bodyPr wrap="none" rtlCol="0">
            <a:spAutoFit/>
          </a:bodyPr>
          <a:lstStyle/>
          <a:p>
            <a:r>
              <a:rPr lang="en-US" sz="2400" dirty="0" smtClean="0">
                <a:latin typeface="Cambria"/>
                <a:cs typeface="Cambria"/>
              </a:rPr>
              <a:t>Records of events and</a:t>
            </a:r>
          </a:p>
          <a:p>
            <a:r>
              <a:rPr lang="en-US" sz="2400" dirty="0" smtClean="0">
                <a:latin typeface="Cambria"/>
                <a:cs typeface="Cambria"/>
              </a:rPr>
              <a:t>performances</a:t>
            </a:r>
            <a:endParaRPr lang="en-US" sz="2400" dirty="0">
              <a:latin typeface="Cambria"/>
              <a:cs typeface="Cambria"/>
            </a:endParaRPr>
          </a:p>
        </p:txBody>
      </p:sp>
      <p:sp>
        <p:nvSpPr>
          <p:cNvPr id="9" name="TextBox 8"/>
          <p:cNvSpPr txBox="1"/>
          <p:nvPr/>
        </p:nvSpPr>
        <p:spPr>
          <a:xfrm>
            <a:off x="6084168" y="3759498"/>
            <a:ext cx="2634054" cy="830997"/>
          </a:xfrm>
          <a:prstGeom prst="rect">
            <a:avLst/>
          </a:prstGeom>
          <a:noFill/>
        </p:spPr>
        <p:txBody>
          <a:bodyPr wrap="none" rtlCol="0">
            <a:spAutoFit/>
          </a:bodyPr>
          <a:lstStyle/>
          <a:p>
            <a:r>
              <a:rPr lang="en-US" sz="2400" dirty="0" smtClean="0">
                <a:latin typeface="Cambria"/>
                <a:cs typeface="Cambria"/>
              </a:rPr>
              <a:t>Experimental and</a:t>
            </a:r>
          </a:p>
          <a:p>
            <a:r>
              <a:rPr lang="en-US" sz="2400" dirty="0" smtClean="0">
                <a:latin typeface="Cambria"/>
                <a:cs typeface="Cambria"/>
              </a:rPr>
              <a:t>observational data</a:t>
            </a:r>
            <a:endParaRPr lang="en-US" sz="2400" dirty="0">
              <a:latin typeface="Cambria"/>
              <a:cs typeface="Cambria"/>
            </a:endParaRPr>
          </a:p>
        </p:txBody>
      </p:sp>
      <p:sp>
        <p:nvSpPr>
          <p:cNvPr id="10" name="TextBox 9"/>
          <p:cNvSpPr txBox="1"/>
          <p:nvPr/>
        </p:nvSpPr>
        <p:spPr>
          <a:xfrm>
            <a:off x="6084168" y="3054151"/>
            <a:ext cx="2383285" cy="461665"/>
          </a:xfrm>
          <a:prstGeom prst="rect">
            <a:avLst/>
          </a:prstGeom>
          <a:noFill/>
        </p:spPr>
        <p:txBody>
          <a:bodyPr wrap="none" rtlCol="0">
            <a:spAutoFit/>
          </a:bodyPr>
          <a:lstStyle/>
          <a:p>
            <a:r>
              <a:rPr lang="en-US" sz="2400" dirty="0" smtClean="0">
                <a:latin typeface="Cambria"/>
                <a:cs typeface="Cambria"/>
              </a:rPr>
              <a:t>Content agnostic</a:t>
            </a:r>
            <a:endParaRPr lang="en-US" sz="2400" dirty="0">
              <a:latin typeface="Cambria"/>
              <a:cs typeface="Cambria"/>
            </a:endParaRPr>
          </a:p>
        </p:txBody>
      </p:sp>
      <p:sp>
        <p:nvSpPr>
          <p:cNvPr id="11" name="TextBox 10"/>
          <p:cNvSpPr txBox="1"/>
          <p:nvPr/>
        </p:nvSpPr>
        <p:spPr>
          <a:xfrm>
            <a:off x="565686" y="3068676"/>
            <a:ext cx="2384337" cy="461665"/>
          </a:xfrm>
          <a:prstGeom prst="rect">
            <a:avLst/>
          </a:prstGeom>
          <a:noFill/>
        </p:spPr>
        <p:txBody>
          <a:bodyPr wrap="none" rtlCol="0">
            <a:spAutoFit/>
          </a:bodyPr>
          <a:lstStyle/>
          <a:p>
            <a:r>
              <a:rPr lang="en-US" sz="2400" dirty="0" smtClean="0">
                <a:latin typeface="Cambria"/>
                <a:cs typeface="Cambria"/>
              </a:rPr>
              <a:t>Standards-based</a:t>
            </a:r>
            <a:endParaRPr lang="en-US" sz="2400" dirty="0">
              <a:latin typeface="Cambria"/>
              <a:cs typeface="Cambria"/>
            </a:endParaRPr>
          </a:p>
        </p:txBody>
      </p:sp>
      <p:sp>
        <p:nvSpPr>
          <p:cNvPr id="12" name="TextBox 11"/>
          <p:cNvSpPr txBox="1"/>
          <p:nvPr/>
        </p:nvSpPr>
        <p:spPr>
          <a:xfrm>
            <a:off x="881832" y="3530341"/>
            <a:ext cx="1409460" cy="461665"/>
          </a:xfrm>
          <a:prstGeom prst="rect">
            <a:avLst/>
          </a:prstGeom>
          <a:noFill/>
        </p:spPr>
        <p:txBody>
          <a:bodyPr wrap="none" rtlCol="0">
            <a:spAutoFit/>
          </a:bodyPr>
          <a:lstStyle/>
          <a:p>
            <a:r>
              <a:rPr lang="en-US" sz="2400" dirty="0" err="1" smtClean="0">
                <a:latin typeface="Cambria"/>
                <a:cs typeface="Cambria"/>
              </a:rPr>
              <a:t>Scaleable</a:t>
            </a:r>
            <a:endParaRPr lang="en-US" sz="2400" dirty="0">
              <a:latin typeface="Cambria"/>
              <a:cs typeface="Cambria"/>
            </a:endParaRPr>
          </a:p>
        </p:txBody>
      </p:sp>
      <p:sp>
        <p:nvSpPr>
          <p:cNvPr id="13" name="TextBox 12"/>
          <p:cNvSpPr txBox="1"/>
          <p:nvPr/>
        </p:nvSpPr>
        <p:spPr>
          <a:xfrm>
            <a:off x="1757855" y="4861595"/>
            <a:ext cx="2931512" cy="830997"/>
          </a:xfrm>
          <a:prstGeom prst="rect">
            <a:avLst/>
          </a:prstGeom>
          <a:noFill/>
        </p:spPr>
        <p:txBody>
          <a:bodyPr wrap="none" rtlCol="0">
            <a:spAutoFit/>
          </a:bodyPr>
          <a:lstStyle/>
          <a:p>
            <a:r>
              <a:rPr lang="en-US" sz="2400" dirty="0" smtClean="0">
                <a:latin typeface="Cambria"/>
                <a:cs typeface="Cambria"/>
              </a:rPr>
              <a:t>Understands content</a:t>
            </a:r>
          </a:p>
          <a:p>
            <a:r>
              <a:rPr lang="en-US" sz="2400" dirty="0" smtClean="0">
                <a:latin typeface="Cambria"/>
                <a:cs typeface="Cambria"/>
              </a:rPr>
              <a:t>relationships</a:t>
            </a:r>
            <a:endParaRPr lang="en-US" sz="2400" dirty="0">
              <a:latin typeface="Cambria"/>
              <a:cs typeface="Cambria"/>
            </a:endParaRPr>
          </a:p>
        </p:txBody>
      </p:sp>
      <p:sp>
        <p:nvSpPr>
          <p:cNvPr id="14" name="TextBox 13"/>
          <p:cNvSpPr txBox="1"/>
          <p:nvPr/>
        </p:nvSpPr>
        <p:spPr>
          <a:xfrm>
            <a:off x="1773631" y="2607011"/>
            <a:ext cx="1762622" cy="461665"/>
          </a:xfrm>
          <a:prstGeom prst="rect">
            <a:avLst/>
          </a:prstGeom>
          <a:noFill/>
        </p:spPr>
        <p:txBody>
          <a:bodyPr wrap="none" rtlCol="0">
            <a:spAutoFit/>
          </a:bodyPr>
          <a:lstStyle/>
          <a:p>
            <a:r>
              <a:rPr lang="en-US" sz="2400" dirty="0" smtClean="0">
                <a:latin typeface="Cambria"/>
                <a:cs typeface="Cambria"/>
              </a:rPr>
              <a:t>Manageable</a:t>
            </a:r>
            <a:endParaRPr lang="en-US" sz="2400" dirty="0">
              <a:latin typeface="Cambria"/>
              <a:cs typeface="Cambria"/>
            </a:endParaRPr>
          </a:p>
        </p:txBody>
      </p:sp>
      <p:pic>
        <p:nvPicPr>
          <p:cNvPr id="15" name="Picture 14" descr="hydra_logo_h300_transparent_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160" y="2512646"/>
            <a:ext cx="3085008" cy="2468006"/>
          </a:xfrm>
          <a:prstGeom prst="rect">
            <a:avLst/>
          </a:prstGeom>
        </p:spPr>
      </p:pic>
    </p:spTree>
    <p:extLst>
      <p:ext uri="{BB962C8B-B14F-4D97-AF65-F5344CB8AC3E}">
        <p14:creationId xmlns:p14="http://schemas.microsoft.com/office/powerpoint/2010/main" val="316795260"/>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Hydra</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12</a:t>
            </a:fld>
            <a:endParaRPr lang="en-US" b="1" dirty="0"/>
          </a:p>
        </p:txBody>
      </p:sp>
      <p:pic>
        <p:nvPicPr>
          <p:cNvPr id="5" name="Picture 4" descr="hydra_logo_h300_transparent_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635496"/>
            <a:ext cx="1301130" cy="1040904"/>
          </a:xfrm>
          <a:prstGeom prst="rect">
            <a:avLst/>
          </a:prstGeom>
        </p:spPr>
      </p:pic>
      <p:pic>
        <p:nvPicPr>
          <p:cNvPr id="6" name="Picture 5" descr="Hydra website frontpage .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477" y="227542"/>
            <a:ext cx="5060156" cy="6297083"/>
          </a:xfrm>
          <a:prstGeom prst="rect">
            <a:avLst/>
          </a:prstGeom>
        </p:spPr>
      </p:pic>
    </p:spTree>
    <p:extLst>
      <p:ext uri="{BB962C8B-B14F-4D97-AF65-F5344CB8AC3E}">
        <p14:creationId xmlns:p14="http://schemas.microsoft.com/office/powerpoint/2010/main" val="369314799"/>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Adapt to the content</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13</a:t>
            </a:fld>
            <a:endParaRPr lang="en-US" b="1" dirty="0"/>
          </a:p>
        </p:txBody>
      </p:sp>
      <p:pic>
        <p:nvPicPr>
          <p:cNvPr id="5" name="Picture 4" descr="Hydra at Hull journal artic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4" y="1340768"/>
            <a:ext cx="4559175" cy="4704060"/>
          </a:xfrm>
          <a:prstGeom prst="rect">
            <a:avLst/>
          </a:prstGeom>
        </p:spPr>
      </p:pic>
      <p:pic>
        <p:nvPicPr>
          <p:cNvPr id="6" name="Picture 5" descr="Hydra at Hull datase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71" y="1314624"/>
            <a:ext cx="4638229" cy="4896544"/>
          </a:xfrm>
          <a:prstGeom prst="rect">
            <a:avLst/>
          </a:prstGeom>
        </p:spPr>
      </p:pic>
    </p:spTree>
    <p:extLst>
      <p:ext uri="{BB962C8B-B14F-4D97-AF65-F5344CB8AC3E}">
        <p14:creationId xmlns:p14="http://schemas.microsoft.com/office/powerpoint/2010/main" val="4260253258"/>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Organise</a:t>
            </a:r>
            <a:r>
              <a:rPr lang="en-US" dirty="0" smtClean="0">
                <a:latin typeface="Cambria"/>
                <a:cs typeface="Cambria"/>
              </a:rPr>
              <a:t> the content</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14</a:t>
            </a:fld>
            <a:endParaRPr lang="en-US" b="1" dirty="0"/>
          </a:p>
        </p:txBody>
      </p:sp>
      <p:pic>
        <p:nvPicPr>
          <p:cNvPr id="5" name="Picture 4" descr="Screen shot 2012-07-10 at 00.26.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71" y="1268760"/>
            <a:ext cx="4908416" cy="2739380"/>
          </a:xfrm>
          <a:prstGeom prst="rect">
            <a:avLst/>
          </a:prstGeom>
        </p:spPr>
      </p:pic>
      <p:sp>
        <p:nvSpPr>
          <p:cNvPr id="6" name="TextBox 5"/>
          <p:cNvSpPr txBox="1"/>
          <p:nvPr/>
        </p:nvSpPr>
        <p:spPr>
          <a:xfrm>
            <a:off x="5364088" y="1697112"/>
            <a:ext cx="3195547" cy="461665"/>
          </a:xfrm>
          <a:prstGeom prst="rect">
            <a:avLst/>
          </a:prstGeom>
          <a:noFill/>
        </p:spPr>
        <p:txBody>
          <a:bodyPr wrap="square" rtlCol="0">
            <a:spAutoFit/>
          </a:bodyPr>
          <a:lstStyle/>
          <a:p>
            <a:r>
              <a:rPr lang="en-US" sz="2400" dirty="0" smtClean="0">
                <a:latin typeface="Cambria"/>
                <a:cs typeface="Cambria"/>
              </a:rPr>
              <a:t>Structural sets</a:t>
            </a:r>
            <a:endParaRPr lang="en-US" sz="2400" dirty="0">
              <a:latin typeface="Cambria"/>
              <a:cs typeface="Cambria"/>
            </a:endParaRPr>
          </a:p>
        </p:txBody>
      </p:sp>
      <p:pic>
        <p:nvPicPr>
          <p:cNvPr id="7" name="Picture 6" descr="Screen shot 2012-07-10 at 00.29.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652" y="2867744"/>
            <a:ext cx="4563015" cy="3459460"/>
          </a:xfrm>
          <a:prstGeom prst="rect">
            <a:avLst/>
          </a:prstGeom>
        </p:spPr>
      </p:pic>
      <p:sp>
        <p:nvSpPr>
          <p:cNvPr id="8" name="TextBox 7"/>
          <p:cNvSpPr txBox="1"/>
          <p:nvPr/>
        </p:nvSpPr>
        <p:spPr>
          <a:xfrm>
            <a:off x="2195736" y="5373216"/>
            <a:ext cx="2376264" cy="461665"/>
          </a:xfrm>
          <a:prstGeom prst="rect">
            <a:avLst/>
          </a:prstGeom>
          <a:noFill/>
        </p:spPr>
        <p:txBody>
          <a:bodyPr wrap="square" rtlCol="0">
            <a:spAutoFit/>
          </a:bodyPr>
          <a:lstStyle/>
          <a:p>
            <a:r>
              <a:rPr lang="en-US" sz="2400" dirty="0" smtClean="0">
                <a:latin typeface="Cambria"/>
                <a:cs typeface="Cambria"/>
              </a:rPr>
              <a:t>Display sets</a:t>
            </a:r>
            <a:endParaRPr lang="en-US" sz="2400" dirty="0">
              <a:latin typeface="Cambria"/>
              <a:cs typeface="Cambria"/>
            </a:endParaRPr>
          </a:p>
        </p:txBody>
      </p:sp>
    </p:spTree>
    <p:extLst>
      <p:ext uri="{BB962C8B-B14F-4D97-AF65-F5344CB8AC3E}">
        <p14:creationId xmlns:p14="http://schemas.microsoft.com/office/powerpoint/2010/main" val="1769643813"/>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Fulfilling institutional strategy</a:t>
            </a:r>
            <a:endParaRPr lang="en-US" dirty="0">
              <a:latin typeface="Cambria"/>
              <a:cs typeface="Cambria"/>
            </a:endParaRPr>
          </a:p>
        </p:txBody>
      </p:sp>
      <p:sp>
        <p:nvSpPr>
          <p:cNvPr id="3" name="Text Placeholder 2"/>
          <p:cNvSpPr>
            <a:spLocks noGrp="1"/>
          </p:cNvSpPr>
          <p:nvPr>
            <p:ph type="body" sz="quarter" idx="11"/>
          </p:nvPr>
        </p:nvSpPr>
        <p:spPr/>
        <p:txBody>
          <a:bodyPr/>
          <a:lstStyle/>
          <a:p>
            <a:pPr>
              <a:buFont typeface="Wingdings" charset="2"/>
              <a:buChar char="²"/>
            </a:pPr>
            <a:r>
              <a:rPr lang="en-US" dirty="0" smtClean="0">
                <a:latin typeface="Cambria"/>
                <a:cs typeface="Cambria"/>
              </a:rPr>
              <a:t> Impact globally through </a:t>
            </a:r>
            <a:r>
              <a:rPr lang="en-US" dirty="0" err="1" smtClean="0">
                <a:latin typeface="Cambria"/>
                <a:cs typeface="Cambria"/>
              </a:rPr>
              <a:t>internationalisation</a:t>
            </a:r>
            <a:endParaRPr lang="en-US" dirty="0" smtClean="0">
              <a:latin typeface="Cambria"/>
              <a:cs typeface="Cambria"/>
            </a:endParaRPr>
          </a:p>
          <a:p>
            <a:pPr>
              <a:buFont typeface="Wingdings" charset="2"/>
              <a:buChar char="²"/>
            </a:pPr>
            <a:r>
              <a:rPr lang="en-US" dirty="0" smtClean="0">
                <a:latin typeface="Cambria"/>
                <a:cs typeface="Cambria"/>
              </a:rPr>
              <a:t> Growing research reputation</a:t>
            </a:r>
          </a:p>
          <a:p>
            <a:pPr>
              <a:buFont typeface="Wingdings" charset="2"/>
              <a:buChar char="²"/>
            </a:pPr>
            <a:r>
              <a:rPr lang="en-US" dirty="0" smtClean="0">
                <a:latin typeface="Cambria"/>
                <a:cs typeface="Cambria"/>
              </a:rPr>
              <a:t> </a:t>
            </a:r>
            <a:r>
              <a:rPr lang="en-US" dirty="0" err="1" smtClean="0">
                <a:latin typeface="Cambria"/>
                <a:cs typeface="Cambria"/>
              </a:rPr>
              <a:t>Inconnectedness</a:t>
            </a:r>
            <a:r>
              <a:rPr lang="en-US" dirty="0" smtClean="0">
                <a:latin typeface="Cambria"/>
                <a:cs typeface="Cambria"/>
              </a:rPr>
              <a:t> of research and teaching</a:t>
            </a:r>
          </a:p>
          <a:p>
            <a:pPr>
              <a:buFont typeface="Wingdings" charset="2"/>
              <a:buChar char="²"/>
            </a:pPr>
            <a:r>
              <a:rPr lang="en-US" dirty="0" smtClean="0">
                <a:latin typeface="Cambria"/>
                <a:cs typeface="Cambria"/>
              </a:rPr>
              <a:t> Enhancing the learning environment</a:t>
            </a:r>
          </a:p>
          <a:p>
            <a:pPr>
              <a:buFont typeface="Wingdings" charset="2"/>
              <a:buChar char="²"/>
            </a:pPr>
            <a:r>
              <a:rPr lang="en-US" dirty="0" smtClean="0">
                <a:latin typeface="Cambria"/>
                <a:cs typeface="Cambria"/>
              </a:rPr>
              <a:t> Fostering innovation</a:t>
            </a:r>
          </a:p>
          <a:p>
            <a:pPr>
              <a:buFont typeface="Wingdings" charset="2"/>
              <a:buChar char="²"/>
            </a:pPr>
            <a:r>
              <a:rPr lang="en-US" dirty="0" smtClean="0">
                <a:latin typeface="Cambria"/>
                <a:cs typeface="Cambria"/>
              </a:rPr>
              <a:t> Ensuring academic sustainability</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15</a:t>
            </a:fld>
            <a:endParaRPr lang="en-US" b="1" dirty="0"/>
          </a:p>
        </p:txBody>
      </p:sp>
    </p:spTree>
    <p:extLst>
      <p:ext uri="{BB962C8B-B14F-4D97-AF65-F5344CB8AC3E}">
        <p14:creationId xmlns:p14="http://schemas.microsoft.com/office/powerpoint/2010/main" val="3180868738"/>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Onwards… Library search integration</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16</a:t>
            </a:fld>
            <a:endParaRPr lang="en-US" b="1" dirty="0"/>
          </a:p>
        </p:txBody>
      </p:sp>
      <p:sp>
        <p:nvSpPr>
          <p:cNvPr id="5" name="Rectangle 4"/>
          <p:cNvSpPr/>
          <p:nvPr/>
        </p:nvSpPr>
        <p:spPr>
          <a:xfrm>
            <a:off x="1331640" y="1676400"/>
            <a:ext cx="6552728"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Staff and students</a:t>
            </a:r>
            <a:endParaRPr lang="en-US" dirty="0"/>
          </a:p>
        </p:txBody>
      </p:sp>
      <p:sp>
        <p:nvSpPr>
          <p:cNvPr id="6" name="Can 5"/>
          <p:cNvSpPr/>
          <p:nvPr/>
        </p:nvSpPr>
        <p:spPr>
          <a:xfrm>
            <a:off x="1547664" y="4509120"/>
            <a:ext cx="1296144" cy="136815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Repository</a:t>
            </a:r>
            <a:endParaRPr lang="en-US" dirty="0"/>
          </a:p>
        </p:txBody>
      </p:sp>
      <p:sp>
        <p:nvSpPr>
          <p:cNvPr id="7" name="Can 6"/>
          <p:cNvSpPr/>
          <p:nvPr/>
        </p:nvSpPr>
        <p:spPr>
          <a:xfrm>
            <a:off x="3923928" y="4506044"/>
            <a:ext cx="1296144" cy="136815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Catalogue</a:t>
            </a:r>
            <a:endParaRPr lang="en-US" dirty="0"/>
          </a:p>
        </p:txBody>
      </p:sp>
      <p:sp>
        <p:nvSpPr>
          <p:cNvPr id="8" name="Can 7"/>
          <p:cNvSpPr/>
          <p:nvPr/>
        </p:nvSpPr>
        <p:spPr>
          <a:xfrm>
            <a:off x="6228184" y="4506044"/>
            <a:ext cx="1296144" cy="136815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Articles</a:t>
            </a:r>
            <a:endParaRPr lang="en-US" dirty="0"/>
          </a:p>
        </p:txBody>
      </p:sp>
      <p:sp>
        <p:nvSpPr>
          <p:cNvPr id="9" name="Up Arrow 8"/>
          <p:cNvSpPr/>
          <p:nvPr/>
        </p:nvSpPr>
        <p:spPr>
          <a:xfrm>
            <a:off x="1979712" y="2420888"/>
            <a:ext cx="504056" cy="18722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4283968" y="2420888"/>
            <a:ext cx="504056" cy="18722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6588224" y="2420888"/>
            <a:ext cx="504056" cy="18722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115616" y="3140968"/>
            <a:ext cx="698477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How to combine delivery?</a:t>
            </a:r>
            <a:endParaRPr lang="en-US" dirty="0"/>
          </a:p>
        </p:txBody>
      </p:sp>
    </p:spTree>
    <p:extLst>
      <p:ext uri="{BB962C8B-B14F-4D97-AF65-F5344CB8AC3E}">
        <p14:creationId xmlns:p14="http://schemas.microsoft.com/office/powerpoint/2010/main" val="992300617"/>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Onwards… Digital archives management</a:t>
            </a:r>
            <a:endParaRPr lang="en-US" dirty="0">
              <a:latin typeface="Cambria"/>
              <a:cs typeface="Cambria"/>
            </a:endParaRPr>
          </a:p>
        </p:txBody>
      </p:sp>
      <p:sp>
        <p:nvSpPr>
          <p:cNvPr id="3" name="Text Placeholder 2"/>
          <p:cNvSpPr>
            <a:spLocks noGrp="1"/>
          </p:cNvSpPr>
          <p:nvPr>
            <p:ph type="body" sz="quarter" idx="11"/>
          </p:nvPr>
        </p:nvSpPr>
        <p:spPr>
          <a:xfrm>
            <a:off x="292099" y="1752600"/>
            <a:ext cx="8555568" cy="1820416"/>
          </a:xfrm>
        </p:spPr>
        <p:txBody>
          <a:bodyPr/>
          <a:lstStyle/>
          <a:p>
            <a:r>
              <a:rPr lang="en-US" dirty="0" smtClean="0">
                <a:latin typeface="Cambria"/>
                <a:cs typeface="Cambria"/>
              </a:rPr>
              <a:t>Archives colleagues took part in Mellon-funded AIMS project</a:t>
            </a:r>
          </a:p>
          <a:p>
            <a:pPr lvl="1"/>
            <a:r>
              <a:rPr lang="en-US" dirty="0" smtClean="0">
                <a:latin typeface="Cambria"/>
                <a:cs typeface="Cambria"/>
              </a:rPr>
              <a:t>An Inter-institutional Model for Stewardship of born-digital collections</a:t>
            </a:r>
          </a:p>
          <a:p>
            <a:pPr lvl="1"/>
            <a:endParaRPr lang="en-US" dirty="0"/>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17</a:t>
            </a:fld>
            <a:endParaRPr lang="en-US" b="1" dirty="0"/>
          </a:p>
        </p:txBody>
      </p:sp>
      <p:sp>
        <p:nvSpPr>
          <p:cNvPr id="5" name="TextBox 4"/>
          <p:cNvSpPr txBox="1"/>
          <p:nvPr/>
        </p:nvSpPr>
        <p:spPr>
          <a:xfrm>
            <a:off x="539552" y="4365104"/>
            <a:ext cx="3024336" cy="1631216"/>
          </a:xfrm>
          <a:prstGeom prst="rect">
            <a:avLst/>
          </a:prstGeom>
          <a:noFill/>
        </p:spPr>
        <p:txBody>
          <a:bodyPr wrap="square" rtlCol="0">
            <a:spAutoFit/>
          </a:bodyPr>
          <a:lstStyle/>
          <a:p>
            <a:r>
              <a:rPr lang="en-US" sz="2000" dirty="0" smtClean="0">
                <a:latin typeface="Cambria"/>
                <a:cs typeface="Cambria"/>
              </a:rPr>
              <a:t>Developing practice for archivists in dealing with born-digital collections through events and advocacy</a:t>
            </a:r>
            <a:endParaRPr lang="en-US" sz="2000" dirty="0">
              <a:latin typeface="Cambria"/>
              <a:cs typeface="Cambria"/>
            </a:endParaRPr>
          </a:p>
        </p:txBody>
      </p:sp>
      <p:sp>
        <p:nvSpPr>
          <p:cNvPr id="6" name="TextBox 5"/>
          <p:cNvSpPr txBox="1"/>
          <p:nvPr/>
        </p:nvSpPr>
        <p:spPr>
          <a:xfrm>
            <a:off x="5004048" y="3933056"/>
            <a:ext cx="3744416" cy="1015663"/>
          </a:xfrm>
          <a:prstGeom prst="rect">
            <a:avLst/>
          </a:prstGeom>
          <a:noFill/>
        </p:spPr>
        <p:txBody>
          <a:bodyPr wrap="square" rtlCol="0">
            <a:spAutoFit/>
          </a:bodyPr>
          <a:lstStyle/>
          <a:p>
            <a:r>
              <a:rPr lang="en-US" sz="2000" dirty="0" smtClean="0">
                <a:latin typeface="Cambria"/>
                <a:cs typeface="Cambria"/>
              </a:rPr>
              <a:t>Using Hydra to develop tools that help put the model into practice</a:t>
            </a:r>
            <a:endParaRPr lang="en-US" sz="2000" dirty="0">
              <a:latin typeface="Cambria"/>
              <a:cs typeface="Cambria"/>
            </a:endParaRPr>
          </a:p>
        </p:txBody>
      </p:sp>
      <p:cxnSp>
        <p:nvCxnSpPr>
          <p:cNvPr id="8" name="Straight Arrow Connector 7"/>
          <p:cNvCxnSpPr/>
          <p:nvPr/>
        </p:nvCxnSpPr>
        <p:spPr>
          <a:xfrm>
            <a:off x="2267744" y="2996952"/>
            <a:ext cx="144016" cy="1368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11760" y="2852936"/>
            <a:ext cx="2952328"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599796"/>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Finch outcomes</a:t>
            </a:r>
            <a:endParaRPr lang="en-US" dirty="0">
              <a:latin typeface="Cambria"/>
              <a:cs typeface="Cambria"/>
            </a:endParaRPr>
          </a:p>
        </p:txBody>
      </p:sp>
      <p:sp>
        <p:nvSpPr>
          <p:cNvPr id="3" name="Text Placeholder 2"/>
          <p:cNvSpPr>
            <a:spLocks noGrp="1"/>
          </p:cNvSpPr>
          <p:nvPr>
            <p:ph type="body" sz="quarter" idx="11"/>
          </p:nvPr>
        </p:nvSpPr>
        <p:spPr/>
        <p:txBody>
          <a:bodyPr/>
          <a:lstStyle/>
          <a:p>
            <a:r>
              <a:rPr lang="en-US" dirty="0" smtClean="0">
                <a:latin typeface="Cambria"/>
                <a:cs typeface="Cambria"/>
              </a:rPr>
              <a:t>Whatever you may think of the Finch Report (Government report on expanding access to research publications)</a:t>
            </a:r>
          </a:p>
          <a:p>
            <a:pPr lvl="1"/>
            <a:r>
              <a:rPr lang="en-US" dirty="0" smtClean="0">
                <a:latin typeface="Cambria"/>
                <a:cs typeface="Cambria"/>
              </a:rPr>
              <a:t>It did highlight the valuable role repositories can play in providing supporting infrastructure</a:t>
            </a:r>
          </a:p>
          <a:p>
            <a:r>
              <a:rPr lang="en-US" dirty="0" smtClean="0">
                <a:latin typeface="Cambria"/>
                <a:cs typeface="Cambria"/>
              </a:rPr>
              <a:t>It focused on the need to have a way of managing:</a:t>
            </a:r>
          </a:p>
          <a:p>
            <a:pPr lvl="1"/>
            <a:r>
              <a:rPr lang="en-US" dirty="0">
                <a:latin typeface="Cambria"/>
                <a:cs typeface="Cambria"/>
              </a:rPr>
              <a:t>D</a:t>
            </a:r>
            <a:r>
              <a:rPr lang="en-US" dirty="0" smtClean="0">
                <a:latin typeface="Cambria"/>
                <a:cs typeface="Cambria"/>
              </a:rPr>
              <a:t>ifferent types of grey literature</a:t>
            </a:r>
          </a:p>
          <a:p>
            <a:pPr lvl="1"/>
            <a:r>
              <a:rPr lang="en-US" dirty="0" smtClean="0">
                <a:latin typeface="Cambria"/>
                <a:cs typeface="Cambria"/>
              </a:rPr>
              <a:t>Theses/dissertations</a:t>
            </a:r>
          </a:p>
          <a:p>
            <a:pPr lvl="1"/>
            <a:r>
              <a:rPr lang="en-US" dirty="0" smtClean="0">
                <a:latin typeface="Cambria"/>
                <a:cs typeface="Cambria"/>
              </a:rPr>
              <a:t>Links between research data and publications</a:t>
            </a:r>
          </a:p>
          <a:p>
            <a:pPr lvl="1"/>
            <a:r>
              <a:rPr lang="en-US" dirty="0" smtClean="0">
                <a:latin typeface="Cambria"/>
                <a:cs typeface="Cambria"/>
              </a:rPr>
              <a:t>Preservation</a:t>
            </a:r>
          </a:p>
          <a:p>
            <a:r>
              <a:rPr lang="en-US" dirty="0" smtClean="0">
                <a:latin typeface="Cambria"/>
                <a:cs typeface="Cambria"/>
              </a:rPr>
              <a:t>Looks like an opportunity!</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18</a:t>
            </a:fld>
            <a:endParaRPr lang="en-US" b="1" dirty="0"/>
          </a:p>
        </p:txBody>
      </p:sp>
    </p:spTree>
    <p:extLst>
      <p:ext uri="{BB962C8B-B14F-4D97-AF65-F5344CB8AC3E}">
        <p14:creationId xmlns:p14="http://schemas.microsoft.com/office/powerpoint/2010/main" val="4172264129"/>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Towards…</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19</a:t>
            </a:fld>
            <a:endParaRPr lang="en-US" b="1" dirty="0"/>
          </a:p>
        </p:txBody>
      </p:sp>
      <p:sp>
        <p:nvSpPr>
          <p:cNvPr id="5" name="TextBox 4"/>
          <p:cNvSpPr txBox="1"/>
          <p:nvPr/>
        </p:nvSpPr>
        <p:spPr>
          <a:xfrm>
            <a:off x="611560" y="1556792"/>
            <a:ext cx="4608512" cy="1107996"/>
          </a:xfrm>
          <a:prstGeom prst="rect">
            <a:avLst/>
          </a:prstGeom>
          <a:noFill/>
        </p:spPr>
        <p:txBody>
          <a:bodyPr wrap="square" rtlCol="0">
            <a:spAutoFit/>
          </a:bodyPr>
          <a:lstStyle/>
          <a:p>
            <a:r>
              <a:rPr lang="en-US" sz="2400" dirty="0">
                <a:latin typeface="Cambria"/>
                <a:cs typeface="Cambria"/>
              </a:rPr>
              <a:t>Our repository is still a work in </a:t>
            </a:r>
            <a:r>
              <a:rPr lang="en-US" sz="2400" dirty="0" smtClean="0">
                <a:latin typeface="Cambria"/>
                <a:cs typeface="Cambria"/>
              </a:rPr>
              <a:t>progress - probably </a:t>
            </a:r>
            <a:r>
              <a:rPr lang="en-US" sz="2400" dirty="0">
                <a:latin typeface="Cambria"/>
                <a:cs typeface="Cambria"/>
              </a:rPr>
              <a:t>always will be</a:t>
            </a:r>
          </a:p>
          <a:p>
            <a:endParaRPr lang="en-US" dirty="0"/>
          </a:p>
        </p:txBody>
      </p:sp>
      <p:sp>
        <p:nvSpPr>
          <p:cNvPr id="6" name="TextBox 5"/>
          <p:cNvSpPr txBox="1"/>
          <p:nvPr/>
        </p:nvSpPr>
        <p:spPr>
          <a:xfrm>
            <a:off x="4355976" y="2535287"/>
            <a:ext cx="2880320" cy="461665"/>
          </a:xfrm>
          <a:prstGeom prst="rect">
            <a:avLst/>
          </a:prstGeom>
          <a:noFill/>
        </p:spPr>
        <p:txBody>
          <a:bodyPr wrap="square" rtlCol="0">
            <a:spAutoFit/>
          </a:bodyPr>
          <a:lstStyle/>
          <a:p>
            <a:r>
              <a:rPr lang="en-US" sz="2400" dirty="0" smtClean="0">
                <a:latin typeface="Cambria"/>
                <a:cs typeface="Cambria"/>
              </a:rPr>
              <a:t>…it is maturing</a:t>
            </a:r>
            <a:endParaRPr lang="en-US" sz="2400" dirty="0">
              <a:latin typeface="Cambria"/>
              <a:cs typeface="Cambria"/>
            </a:endParaRPr>
          </a:p>
        </p:txBody>
      </p:sp>
      <p:sp>
        <p:nvSpPr>
          <p:cNvPr id="7" name="TextBox 6"/>
          <p:cNvSpPr txBox="1"/>
          <p:nvPr/>
        </p:nvSpPr>
        <p:spPr>
          <a:xfrm>
            <a:off x="1259632" y="3717032"/>
            <a:ext cx="4320480" cy="830997"/>
          </a:xfrm>
          <a:prstGeom prst="rect">
            <a:avLst/>
          </a:prstGeom>
          <a:noFill/>
        </p:spPr>
        <p:txBody>
          <a:bodyPr wrap="square" rtlCol="0">
            <a:spAutoFit/>
          </a:bodyPr>
          <a:lstStyle/>
          <a:p>
            <a:r>
              <a:rPr lang="en-US" sz="2400" dirty="0" smtClean="0">
                <a:latin typeface="Cambria"/>
                <a:cs typeface="Cambria"/>
              </a:rPr>
              <a:t>We have been able to apply it to a range of purposes</a:t>
            </a:r>
            <a:endParaRPr lang="en-US" sz="2400" dirty="0">
              <a:latin typeface="Cambria"/>
              <a:cs typeface="Cambria"/>
            </a:endParaRPr>
          </a:p>
        </p:txBody>
      </p:sp>
      <p:sp>
        <p:nvSpPr>
          <p:cNvPr id="8" name="TextBox 7"/>
          <p:cNvSpPr txBox="1"/>
          <p:nvPr/>
        </p:nvSpPr>
        <p:spPr>
          <a:xfrm>
            <a:off x="4868333" y="4797152"/>
            <a:ext cx="4275667" cy="830997"/>
          </a:xfrm>
          <a:prstGeom prst="rect">
            <a:avLst/>
          </a:prstGeom>
          <a:noFill/>
        </p:spPr>
        <p:txBody>
          <a:bodyPr wrap="square" rtlCol="0">
            <a:spAutoFit/>
          </a:bodyPr>
          <a:lstStyle/>
          <a:p>
            <a:r>
              <a:rPr lang="en-US" sz="2400" dirty="0" smtClean="0">
                <a:latin typeface="Cambria"/>
                <a:cs typeface="Cambria"/>
              </a:rPr>
              <a:t>It is a repository for the institution as a whole</a:t>
            </a:r>
            <a:endParaRPr lang="en-US" sz="2400" dirty="0">
              <a:latin typeface="Cambria"/>
              <a:cs typeface="Cambria"/>
            </a:endParaRPr>
          </a:p>
        </p:txBody>
      </p:sp>
    </p:spTree>
    <p:extLst>
      <p:ext uri="{BB962C8B-B14F-4D97-AF65-F5344CB8AC3E}">
        <p14:creationId xmlns:p14="http://schemas.microsoft.com/office/powerpoint/2010/main" val="933584316"/>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A vision</a:t>
            </a:r>
            <a:endParaRPr lang="en-US" dirty="0">
              <a:latin typeface="Cambria"/>
              <a:cs typeface="Cambria"/>
            </a:endParaRPr>
          </a:p>
        </p:txBody>
      </p:sp>
      <p:sp>
        <p:nvSpPr>
          <p:cNvPr id="3" name="Text Placeholder 2"/>
          <p:cNvSpPr>
            <a:spLocks noGrp="1"/>
          </p:cNvSpPr>
          <p:nvPr>
            <p:ph type="body" sz="quarter" idx="11"/>
          </p:nvPr>
        </p:nvSpPr>
        <p:spPr/>
        <p:txBody>
          <a:bodyPr>
            <a:normAutofit/>
          </a:bodyPr>
          <a:lstStyle/>
          <a:p>
            <a:pPr marL="0" indent="0">
              <a:lnSpc>
                <a:spcPct val="110000"/>
              </a:lnSpc>
              <a:buNone/>
            </a:pPr>
            <a:r>
              <a:rPr lang="en-US" dirty="0" smtClean="0">
                <a:latin typeface="Cambria"/>
                <a:cs typeface="Cambria"/>
              </a:rPr>
              <a:t>“I believe that a mature and fully realized institutional repository will contain works of faculty and students – both research and teaching materials – and also documentation of the activities of the institution itself in the form of records of events and performance and of the ongoing intellectual life of the institution.  It will also house experimental and observational data captured by members of the institution that support their scholarly activities.”</a:t>
            </a:r>
          </a:p>
          <a:p>
            <a:pPr marL="0" indent="0" algn="r">
              <a:lnSpc>
                <a:spcPct val="110000"/>
              </a:lnSpc>
              <a:spcBef>
                <a:spcPts val="0"/>
              </a:spcBef>
              <a:spcAft>
                <a:spcPts val="0"/>
              </a:spcAft>
              <a:buNone/>
            </a:pPr>
            <a:r>
              <a:rPr lang="en-US" sz="1400" i="1" dirty="0" smtClean="0">
                <a:latin typeface="Cambria"/>
                <a:cs typeface="Cambria"/>
              </a:rPr>
              <a:t>Cliff Lynch</a:t>
            </a:r>
          </a:p>
          <a:p>
            <a:pPr marL="0" indent="0" algn="r">
              <a:lnSpc>
                <a:spcPct val="110000"/>
              </a:lnSpc>
              <a:spcBef>
                <a:spcPts val="0"/>
              </a:spcBef>
              <a:spcAft>
                <a:spcPts val="0"/>
              </a:spcAft>
              <a:buNone/>
            </a:pPr>
            <a:r>
              <a:rPr lang="en-US" sz="1400" i="1" dirty="0" smtClean="0">
                <a:latin typeface="Cambria"/>
                <a:cs typeface="Cambria"/>
              </a:rPr>
              <a:t>“Institutional Repositories: Essential Infrastructure for Scholarship in the Digital Age”</a:t>
            </a:r>
          </a:p>
          <a:p>
            <a:pPr marL="0" indent="0" algn="r">
              <a:lnSpc>
                <a:spcPct val="110000"/>
              </a:lnSpc>
              <a:spcBef>
                <a:spcPts val="0"/>
              </a:spcBef>
              <a:spcAft>
                <a:spcPts val="0"/>
              </a:spcAft>
              <a:buNone/>
            </a:pPr>
            <a:r>
              <a:rPr lang="en-US" sz="1400" i="1" dirty="0" smtClean="0">
                <a:latin typeface="Cambria"/>
                <a:cs typeface="Cambria"/>
              </a:rPr>
              <a:t>ARL, no. 226 (February 2003): 1-7.</a:t>
            </a:r>
          </a:p>
          <a:p>
            <a:pPr marL="0" indent="0" algn="r">
              <a:lnSpc>
                <a:spcPct val="110000"/>
              </a:lnSpc>
              <a:spcBef>
                <a:spcPts val="0"/>
              </a:spcBef>
              <a:spcAft>
                <a:spcPts val="0"/>
              </a:spcAft>
              <a:buNone/>
            </a:pPr>
            <a:r>
              <a:rPr lang="en-US" sz="1400" i="1" dirty="0" smtClean="0">
                <a:latin typeface="Cambria"/>
                <a:cs typeface="Cambria"/>
              </a:rPr>
              <a:t>http://</a:t>
            </a:r>
            <a:r>
              <a:rPr lang="en-US" sz="1400" i="1" dirty="0" err="1" smtClean="0">
                <a:latin typeface="Cambria"/>
                <a:cs typeface="Cambria"/>
              </a:rPr>
              <a:t>www.arl.org</a:t>
            </a:r>
            <a:r>
              <a:rPr lang="en-US" sz="1400" i="1" dirty="0" smtClean="0">
                <a:latin typeface="Cambria"/>
                <a:cs typeface="Cambria"/>
              </a:rPr>
              <a:t>/resources/pubs/</a:t>
            </a:r>
            <a:r>
              <a:rPr lang="en-US" sz="1400" i="1" dirty="0" err="1" smtClean="0">
                <a:latin typeface="Cambria"/>
                <a:cs typeface="Cambria"/>
              </a:rPr>
              <a:t>br</a:t>
            </a:r>
            <a:r>
              <a:rPr lang="en-US" sz="1400" i="1" dirty="0" smtClean="0">
                <a:latin typeface="Cambria"/>
                <a:cs typeface="Cambria"/>
              </a:rPr>
              <a:t>/br226/br226ir.shtml  </a:t>
            </a:r>
            <a:endParaRPr lang="en-US" sz="1400" i="1"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2</a:t>
            </a:fld>
            <a:endParaRPr lang="en-US" b="1" dirty="0"/>
          </a:p>
        </p:txBody>
      </p:sp>
    </p:spTree>
    <p:extLst>
      <p:ext uri="{BB962C8B-B14F-4D97-AF65-F5344CB8AC3E}">
        <p14:creationId xmlns:p14="http://schemas.microsoft.com/office/powerpoint/2010/main" val="2495888506"/>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1085850"/>
            <a:ext cx="7874000" cy="1698625"/>
          </a:xfrm>
        </p:spPr>
        <p:txBody>
          <a:bodyPr/>
          <a:lstStyle/>
          <a:p>
            <a:r>
              <a:rPr lang="en-US" dirty="0" smtClean="0">
                <a:latin typeface="Cambria"/>
                <a:cs typeface="Cambria"/>
              </a:rPr>
              <a:t>Thank you</a:t>
            </a:r>
            <a:br>
              <a:rPr lang="en-US" dirty="0" smtClean="0">
                <a:latin typeface="Cambria"/>
                <a:cs typeface="Cambria"/>
              </a:rPr>
            </a:br>
            <a:r>
              <a:rPr lang="en-US" sz="2400" dirty="0" smtClean="0">
                <a:latin typeface="Cambria"/>
                <a:cs typeface="Cambria"/>
              </a:rPr>
              <a:t>Chris Awre – </a:t>
            </a:r>
            <a:r>
              <a:rPr lang="en-US" sz="2400" dirty="0" err="1" smtClean="0">
                <a:latin typeface="Cambria"/>
                <a:cs typeface="Cambria"/>
              </a:rPr>
              <a:t>c.awre@hull.ac.uk</a:t>
            </a:r>
            <a:r>
              <a:rPr lang="en-US" sz="2400" dirty="0" smtClean="0">
                <a:latin typeface="Cambria"/>
                <a:cs typeface="Cambria"/>
              </a:rPr>
              <a:t/>
            </a:r>
            <a:br>
              <a:rPr lang="en-US" sz="2400" dirty="0" smtClean="0">
                <a:latin typeface="Cambria"/>
                <a:cs typeface="Cambria"/>
              </a:rPr>
            </a:br>
            <a:r>
              <a:rPr lang="en-US" sz="2400" dirty="0" smtClean="0">
                <a:latin typeface="Cambria"/>
                <a:cs typeface="Cambria"/>
              </a:rPr>
              <a:t>Simon Lamb – </a:t>
            </a:r>
            <a:r>
              <a:rPr lang="en-US" sz="2400" dirty="0" err="1" smtClean="0">
                <a:latin typeface="Cambria"/>
                <a:cs typeface="Cambria"/>
              </a:rPr>
              <a:t>s.lamb@hull.ac.uk</a:t>
            </a:r>
            <a:r>
              <a:rPr lang="en-US" sz="2400" dirty="0" smtClean="0">
                <a:latin typeface="Cambria"/>
                <a:cs typeface="Cambria"/>
              </a:rPr>
              <a:t/>
            </a:r>
            <a:br>
              <a:rPr lang="en-US" sz="2400" dirty="0" smtClean="0">
                <a:latin typeface="Cambria"/>
                <a:cs typeface="Cambria"/>
              </a:rPr>
            </a:br>
            <a:r>
              <a:rPr lang="en-US" sz="2400" dirty="0" smtClean="0">
                <a:latin typeface="Cambria"/>
                <a:cs typeface="Cambria"/>
              </a:rPr>
              <a:t>Richard Green – </a:t>
            </a:r>
            <a:r>
              <a:rPr lang="en-US" sz="2400" dirty="0" err="1" smtClean="0">
                <a:latin typeface="Cambria"/>
                <a:cs typeface="Cambria"/>
              </a:rPr>
              <a:t>r.green@hull.ac.uk</a:t>
            </a:r>
            <a:r>
              <a:rPr lang="en-US" sz="2400" dirty="0" smtClean="0">
                <a:latin typeface="Cambria"/>
                <a:cs typeface="Cambria"/>
              </a:rPr>
              <a:t/>
            </a:r>
            <a:br>
              <a:rPr lang="en-US" sz="2400" dirty="0" smtClean="0">
                <a:latin typeface="Cambria"/>
                <a:cs typeface="Cambria"/>
              </a:rPr>
            </a:br>
            <a:r>
              <a:rPr lang="en-US" sz="2400" dirty="0" smtClean="0">
                <a:latin typeface="Cambria"/>
                <a:cs typeface="Cambria"/>
              </a:rPr>
              <a:t/>
            </a:r>
            <a:br>
              <a:rPr lang="en-US" sz="2400" dirty="0" smtClean="0">
                <a:latin typeface="Cambria"/>
                <a:cs typeface="Cambria"/>
              </a:rPr>
            </a:br>
            <a:r>
              <a:rPr lang="en-US" sz="2400" dirty="0" smtClean="0">
                <a:latin typeface="Cambria"/>
                <a:cs typeface="Cambria"/>
              </a:rPr>
              <a:t>Hydra at Hull – http://</a:t>
            </a:r>
            <a:r>
              <a:rPr lang="en-US" sz="2400" dirty="0" err="1" smtClean="0">
                <a:latin typeface="Cambria"/>
                <a:cs typeface="Cambria"/>
              </a:rPr>
              <a:t>hydra.hull.ac.uk</a:t>
            </a:r>
            <a:r>
              <a:rPr lang="en-US" sz="2400" dirty="0" smtClean="0">
                <a:latin typeface="Cambria"/>
                <a:cs typeface="Cambria"/>
              </a:rPr>
              <a:t/>
            </a:r>
            <a:br>
              <a:rPr lang="en-US" sz="2400" dirty="0" smtClean="0">
                <a:latin typeface="Cambria"/>
                <a:cs typeface="Cambria"/>
              </a:rPr>
            </a:br>
            <a:r>
              <a:rPr lang="en-US" sz="2400" dirty="0" smtClean="0">
                <a:latin typeface="Cambria"/>
                <a:cs typeface="Cambria"/>
              </a:rPr>
              <a:t>Hydra Project – http://</a:t>
            </a:r>
            <a:r>
              <a:rPr lang="en-US" sz="2400" dirty="0" err="1" smtClean="0">
                <a:latin typeface="Cambria"/>
                <a:cs typeface="Cambria"/>
              </a:rPr>
              <a:t>projecthydra.org</a:t>
            </a:r>
            <a:endParaRPr lang="en-US" dirty="0">
              <a:latin typeface="Cambria"/>
              <a:cs typeface="Cambria"/>
            </a:endParaRPr>
          </a:p>
        </p:txBody>
      </p:sp>
      <p:pic>
        <p:nvPicPr>
          <p:cNvPr id="3" name="Picture 2" descr="hydra_logo_h300_transparent_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620" y="4725144"/>
            <a:ext cx="2111220" cy="1688976"/>
          </a:xfrm>
          <a:prstGeom prst="rect">
            <a:avLst/>
          </a:prstGeom>
        </p:spPr>
      </p:pic>
    </p:spTree>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A vision (as interpreted by Hull)</a:t>
            </a:r>
            <a:endParaRPr lang="en-US" dirty="0">
              <a:latin typeface="Cambria"/>
              <a:cs typeface="Cambria"/>
            </a:endParaRPr>
          </a:p>
        </p:txBody>
      </p:sp>
      <p:sp>
        <p:nvSpPr>
          <p:cNvPr id="3" name="Text Placeholder 2"/>
          <p:cNvSpPr>
            <a:spLocks noGrp="1"/>
          </p:cNvSpPr>
          <p:nvPr>
            <p:ph type="body" sz="quarter" idx="11"/>
          </p:nvPr>
        </p:nvSpPr>
        <p:spPr/>
        <p:txBody>
          <a:bodyPr>
            <a:normAutofit/>
          </a:bodyPr>
          <a:lstStyle/>
          <a:p>
            <a:pPr marL="0" indent="0">
              <a:lnSpc>
                <a:spcPct val="110000"/>
              </a:lnSpc>
              <a:buNone/>
            </a:pPr>
            <a:r>
              <a:rPr lang="en-US" dirty="0" smtClean="0">
                <a:latin typeface="Cambria"/>
                <a:cs typeface="Cambria"/>
              </a:rPr>
              <a:t>“I believe that </a:t>
            </a:r>
            <a:r>
              <a:rPr lang="en-US" dirty="0" smtClean="0">
                <a:solidFill>
                  <a:srgbClr val="FF0000"/>
                </a:solidFill>
                <a:latin typeface="Cambria"/>
                <a:cs typeface="Cambria"/>
              </a:rPr>
              <a:t>a</a:t>
            </a:r>
            <a:r>
              <a:rPr lang="en-US" dirty="0" smtClean="0">
                <a:latin typeface="Cambria"/>
                <a:cs typeface="Cambria"/>
              </a:rPr>
              <a:t> mature and fully realized </a:t>
            </a:r>
            <a:r>
              <a:rPr lang="en-US" dirty="0" smtClean="0">
                <a:solidFill>
                  <a:srgbClr val="FF0000"/>
                </a:solidFill>
                <a:latin typeface="Cambria"/>
                <a:cs typeface="Cambria"/>
              </a:rPr>
              <a:t>institutional repository </a:t>
            </a:r>
            <a:r>
              <a:rPr lang="en-US" dirty="0" smtClean="0">
                <a:latin typeface="Cambria"/>
                <a:cs typeface="Cambria"/>
              </a:rPr>
              <a:t>will contain </a:t>
            </a:r>
            <a:r>
              <a:rPr lang="en-US" dirty="0" smtClean="0">
                <a:solidFill>
                  <a:srgbClr val="FF0000"/>
                </a:solidFill>
                <a:latin typeface="Cambria"/>
                <a:cs typeface="Cambria"/>
              </a:rPr>
              <a:t>works of faculty and students </a:t>
            </a:r>
            <a:r>
              <a:rPr lang="en-US" dirty="0" smtClean="0">
                <a:latin typeface="Cambria"/>
                <a:cs typeface="Cambria"/>
              </a:rPr>
              <a:t>– both </a:t>
            </a:r>
            <a:r>
              <a:rPr lang="en-US" dirty="0" smtClean="0">
                <a:solidFill>
                  <a:srgbClr val="FF0000"/>
                </a:solidFill>
                <a:latin typeface="Cambria"/>
                <a:cs typeface="Cambria"/>
              </a:rPr>
              <a:t>research and teaching materials </a:t>
            </a:r>
            <a:r>
              <a:rPr lang="en-US" dirty="0" smtClean="0">
                <a:latin typeface="Cambria"/>
                <a:cs typeface="Cambria"/>
              </a:rPr>
              <a:t>– and also documentation of the activities of the institution itself in the form of </a:t>
            </a:r>
            <a:r>
              <a:rPr lang="en-US" dirty="0" smtClean="0">
                <a:solidFill>
                  <a:srgbClr val="FF0000"/>
                </a:solidFill>
                <a:latin typeface="Cambria"/>
                <a:cs typeface="Cambria"/>
              </a:rPr>
              <a:t>records of events and performance</a:t>
            </a:r>
            <a:r>
              <a:rPr lang="en-US" dirty="0" smtClean="0">
                <a:latin typeface="Cambria"/>
                <a:cs typeface="Cambria"/>
              </a:rPr>
              <a:t> and of the ongoing intellectual life of the institution.  It will also house </a:t>
            </a:r>
            <a:r>
              <a:rPr lang="en-US" dirty="0" smtClean="0">
                <a:solidFill>
                  <a:srgbClr val="FF0000"/>
                </a:solidFill>
                <a:latin typeface="Cambria"/>
                <a:cs typeface="Cambria"/>
              </a:rPr>
              <a:t>experimental and observational data</a:t>
            </a:r>
            <a:r>
              <a:rPr lang="en-US" dirty="0" smtClean="0">
                <a:latin typeface="Cambria"/>
                <a:cs typeface="Cambria"/>
              </a:rPr>
              <a:t> captured by members of the institution that support their scholarly activities.”</a:t>
            </a:r>
          </a:p>
          <a:p>
            <a:pPr marL="0" indent="0" algn="r">
              <a:lnSpc>
                <a:spcPct val="110000"/>
              </a:lnSpc>
              <a:spcBef>
                <a:spcPts val="0"/>
              </a:spcBef>
              <a:spcAft>
                <a:spcPts val="0"/>
              </a:spcAft>
              <a:buNone/>
            </a:pPr>
            <a:r>
              <a:rPr lang="en-US" sz="1400" i="1" dirty="0" smtClean="0">
                <a:latin typeface="Cambria"/>
                <a:cs typeface="Cambria"/>
              </a:rPr>
              <a:t>Cliff Lynch</a:t>
            </a:r>
          </a:p>
          <a:p>
            <a:pPr marL="0" indent="0" algn="r">
              <a:lnSpc>
                <a:spcPct val="110000"/>
              </a:lnSpc>
              <a:spcBef>
                <a:spcPts val="0"/>
              </a:spcBef>
              <a:spcAft>
                <a:spcPts val="0"/>
              </a:spcAft>
              <a:buNone/>
            </a:pPr>
            <a:r>
              <a:rPr lang="en-US" sz="1400" i="1" dirty="0" smtClean="0">
                <a:latin typeface="Cambria"/>
                <a:cs typeface="Cambria"/>
              </a:rPr>
              <a:t>“Institutional Repositories: Essential Infrastructure for Scholarship in the Digital Age”</a:t>
            </a:r>
          </a:p>
          <a:p>
            <a:pPr marL="0" indent="0" algn="r">
              <a:lnSpc>
                <a:spcPct val="110000"/>
              </a:lnSpc>
              <a:spcBef>
                <a:spcPts val="0"/>
              </a:spcBef>
              <a:spcAft>
                <a:spcPts val="0"/>
              </a:spcAft>
              <a:buNone/>
            </a:pPr>
            <a:r>
              <a:rPr lang="en-US" sz="1400" i="1" dirty="0" smtClean="0">
                <a:latin typeface="Cambria"/>
                <a:cs typeface="Cambria"/>
              </a:rPr>
              <a:t>ARL, no. 226 (February 2003): 1-7.</a:t>
            </a:r>
          </a:p>
          <a:p>
            <a:pPr marL="0" indent="0" algn="r">
              <a:lnSpc>
                <a:spcPct val="110000"/>
              </a:lnSpc>
              <a:spcBef>
                <a:spcPts val="0"/>
              </a:spcBef>
              <a:spcAft>
                <a:spcPts val="0"/>
              </a:spcAft>
              <a:buNone/>
            </a:pPr>
            <a:r>
              <a:rPr lang="en-US" sz="1400" i="1" dirty="0" smtClean="0">
                <a:latin typeface="Cambria"/>
                <a:cs typeface="Cambria"/>
              </a:rPr>
              <a:t>http://</a:t>
            </a:r>
            <a:r>
              <a:rPr lang="en-US" sz="1400" i="1" dirty="0" err="1" smtClean="0">
                <a:latin typeface="Cambria"/>
                <a:cs typeface="Cambria"/>
              </a:rPr>
              <a:t>www.arl.org</a:t>
            </a:r>
            <a:r>
              <a:rPr lang="en-US" sz="1400" i="1" dirty="0" smtClean="0">
                <a:latin typeface="Cambria"/>
                <a:cs typeface="Cambria"/>
              </a:rPr>
              <a:t>/resources/pubs/</a:t>
            </a:r>
            <a:r>
              <a:rPr lang="en-US" sz="1400" i="1" dirty="0" err="1" smtClean="0">
                <a:latin typeface="Cambria"/>
                <a:cs typeface="Cambria"/>
              </a:rPr>
              <a:t>br</a:t>
            </a:r>
            <a:r>
              <a:rPr lang="en-US" sz="1400" i="1" dirty="0" smtClean="0">
                <a:latin typeface="Cambria"/>
                <a:cs typeface="Cambria"/>
              </a:rPr>
              <a:t>/br226/br226ir.shtml  </a:t>
            </a:r>
            <a:endParaRPr lang="en-US" sz="1400" i="1"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3</a:t>
            </a:fld>
            <a:endParaRPr lang="en-US" b="1" dirty="0"/>
          </a:p>
        </p:txBody>
      </p:sp>
    </p:spTree>
    <p:extLst>
      <p:ext uri="{BB962C8B-B14F-4D97-AF65-F5344CB8AC3E}">
        <p14:creationId xmlns:p14="http://schemas.microsoft.com/office/powerpoint/2010/main" val="515617371"/>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An institutional repository</a:t>
            </a:r>
            <a:endParaRPr lang="en-US" dirty="0">
              <a:latin typeface="Cambria"/>
              <a:cs typeface="Cambria"/>
            </a:endParaRPr>
          </a:p>
        </p:txBody>
      </p:sp>
      <p:sp>
        <p:nvSpPr>
          <p:cNvPr id="3" name="Text Placeholder 2"/>
          <p:cNvSpPr>
            <a:spLocks noGrp="1"/>
          </p:cNvSpPr>
          <p:nvPr>
            <p:ph type="body" sz="quarter" idx="11"/>
          </p:nvPr>
        </p:nvSpPr>
        <p:spPr>
          <a:xfrm>
            <a:off x="292099" y="3140968"/>
            <a:ext cx="8555568" cy="2935982"/>
          </a:xfrm>
        </p:spPr>
        <p:txBody>
          <a:bodyPr>
            <a:normAutofit lnSpcReduction="10000"/>
          </a:bodyPr>
          <a:lstStyle/>
          <a:p>
            <a:r>
              <a:rPr lang="en-US" dirty="0" smtClean="0">
                <a:latin typeface="Cambria"/>
                <a:cs typeface="Cambria"/>
              </a:rPr>
              <a:t>Repositories are infrastructure</a:t>
            </a:r>
          </a:p>
          <a:p>
            <a:pPr lvl="1"/>
            <a:r>
              <a:rPr lang="en-US" dirty="0" smtClean="0">
                <a:latin typeface="Cambria"/>
                <a:cs typeface="Cambria"/>
              </a:rPr>
              <a:t>Maintaining infrastructure requires resource, which we need to </a:t>
            </a:r>
            <a:r>
              <a:rPr lang="en-US" dirty="0" err="1" smtClean="0">
                <a:latin typeface="Cambria"/>
                <a:cs typeface="Cambria"/>
              </a:rPr>
              <a:t>minimise</a:t>
            </a:r>
            <a:r>
              <a:rPr lang="en-US" dirty="0" smtClean="0">
                <a:latin typeface="Cambria"/>
                <a:cs typeface="Cambria"/>
              </a:rPr>
              <a:t> to justify costs in the long-term</a:t>
            </a:r>
          </a:p>
          <a:p>
            <a:r>
              <a:rPr lang="en-US" dirty="0" smtClean="0">
                <a:latin typeface="Cambria"/>
                <a:cs typeface="Cambria"/>
              </a:rPr>
              <a:t>Content doesn’t sit in silos</a:t>
            </a:r>
          </a:p>
          <a:p>
            <a:pPr lvl="1"/>
            <a:r>
              <a:rPr lang="en-US" dirty="0" smtClean="0">
                <a:latin typeface="Cambria"/>
                <a:cs typeface="Cambria"/>
              </a:rPr>
              <a:t>One repository facilitates </a:t>
            </a:r>
            <a:r>
              <a:rPr lang="en-US" dirty="0" err="1" smtClean="0">
                <a:latin typeface="Cambria"/>
                <a:cs typeface="Cambria"/>
              </a:rPr>
              <a:t>cross-fertilisation</a:t>
            </a:r>
            <a:r>
              <a:rPr lang="en-US" dirty="0" smtClean="0">
                <a:latin typeface="Cambria"/>
                <a:cs typeface="Cambria"/>
              </a:rPr>
              <a:t> of use</a:t>
            </a:r>
          </a:p>
          <a:p>
            <a:r>
              <a:rPr lang="en-US" dirty="0" smtClean="0">
                <a:latin typeface="Cambria"/>
                <a:cs typeface="Cambria"/>
              </a:rPr>
              <a:t>Integration with one system</a:t>
            </a:r>
          </a:p>
          <a:p>
            <a:pPr lvl="1"/>
            <a:r>
              <a:rPr lang="en-US" dirty="0" smtClean="0">
                <a:latin typeface="Cambria"/>
                <a:cs typeface="Cambria"/>
              </a:rPr>
              <a:t>Embedding the repository means linking to one place</a:t>
            </a:r>
          </a:p>
          <a:p>
            <a:endParaRPr lang="en-US" dirty="0"/>
          </a:p>
          <a:p>
            <a:endParaRPr lang="en-US" dirty="0" smtClean="0"/>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4</a:t>
            </a:fld>
            <a:endParaRPr lang="en-US" b="1" dirty="0"/>
          </a:p>
        </p:txBody>
      </p:sp>
      <p:sp>
        <p:nvSpPr>
          <p:cNvPr id="6" name="TextBox 5"/>
          <p:cNvSpPr txBox="1"/>
          <p:nvPr/>
        </p:nvSpPr>
        <p:spPr>
          <a:xfrm>
            <a:off x="1547664" y="1685682"/>
            <a:ext cx="6065192" cy="523220"/>
          </a:xfrm>
          <a:prstGeom prst="rect">
            <a:avLst/>
          </a:prstGeom>
          <a:noFill/>
        </p:spPr>
        <p:txBody>
          <a:bodyPr wrap="square" rtlCol="0">
            <a:spAutoFit/>
          </a:bodyPr>
          <a:lstStyle/>
          <a:p>
            <a:pPr algn="ctr"/>
            <a:r>
              <a:rPr lang="en-US" sz="2800" dirty="0" smtClean="0">
                <a:latin typeface="Cambria"/>
                <a:cs typeface="Cambria"/>
              </a:rPr>
              <a:t>One institution = one repository?</a:t>
            </a:r>
            <a:endParaRPr lang="en-US" sz="2800" dirty="0">
              <a:latin typeface="Cambria"/>
              <a:cs typeface="Cambria"/>
            </a:endParaRPr>
          </a:p>
        </p:txBody>
      </p:sp>
    </p:spTree>
    <p:extLst>
      <p:ext uri="{BB962C8B-B14F-4D97-AF65-F5344CB8AC3E}">
        <p14:creationId xmlns:p14="http://schemas.microsoft.com/office/powerpoint/2010/main" val="2908115912"/>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Five principles</a:t>
            </a:r>
            <a:endParaRPr lang="en-US" dirty="0">
              <a:latin typeface="Cambria"/>
              <a:cs typeface="Cambria"/>
            </a:endParaRPr>
          </a:p>
        </p:txBody>
      </p:sp>
      <p:sp>
        <p:nvSpPr>
          <p:cNvPr id="3" name="Text Placeholder 2"/>
          <p:cNvSpPr>
            <a:spLocks noGrp="1"/>
          </p:cNvSpPr>
          <p:nvPr>
            <p:ph type="body" sz="quarter" idx="11"/>
          </p:nvPr>
        </p:nvSpPr>
        <p:spPr/>
        <p:txBody>
          <a:bodyPr/>
          <a:lstStyle/>
          <a:p>
            <a:pPr>
              <a:buFont typeface="Wingdings" charset="2"/>
              <a:buChar char="Ø"/>
            </a:pPr>
            <a:r>
              <a:rPr lang="en-US" dirty="0" smtClean="0">
                <a:latin typeface="Cambria"/>
                <a:cs typeface="Cambria"/>
              </a:rPr>
              <a:t> A repository should be content agnostic</a:t>
            </a:r>
          </a:p>
          <a:p>
            <a:pPr>
              <a:buFont typeface="Wingdings" charset="2"/>
              <a:buChar char="Ø"/>
            </a:pPr>
            <a:r>
              <a:rPr lang="en-US" dirty="0" smtClean="0">
                <a:latin typeface="Cambria"/>
                <a:cs typeface="Cambria"/>
              </a:rPr>
              <a:t> A repository should be (open) standards-based</a:t>
            </a:r>
          </a:p>
          <a:p>
            <a:pPr>
              <a:buFont typeface="Wingdings" charset="2"/>
              <a:buChar char="Ø"/>
            </a:pPr>
            <a:r>
              <a:rPr lang="en-US" dirty="0" smtClean="0">
                <a:latin typeface="Cambria"/>
                <a:cs typeface="Cambria"/>
              </a:rPr>
              <a:t> A repository should be scalable</a:t>
            </a:r>
          </a:p>
          <a:p>
            <a:pPr>
              <a:buFont typeface="Wingdings" charset="2"/>
              <a:buChar char="Ø"/>
            </a:pPr>
            <a:r>
              <a:rPr lang="en-US" dirty="0" smtClean="0">
                <a:latin typeface="Cambria"/>
                <a:cs typeface="Cambria"/>
              </a:rPr>
              <a:t> A repository should understand how pieces of content relate to each other</a:t>
            </a:r>
          </a:p>
          <a:p>
            <a:pPr>
              <a:buFont typeface="Wingdings" charset="2"/>
              <a:buChar char="Ø"/>
            </a:pPr>
            <a:r>
              <a:rPr lang="en-US" dirty="0" smtClean="0">
                <a:latin typeface="Cambria"/>
                <a:cs typeface="Cambria"/>
              </a:rPr>
              <a:t> A repository should be manageable with limited resource</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5</a:t>
            </a:fld>
            <a:endParaRPr lang="en-US" b="1" dirty="0"/>
          </a:p>
        </p:txBody>
      </p:sp>
    </p:spTree>
    <p:extLst>
      <p:ext uri="{BB962C8B-B14F-4D97-AF65-F5344CB8AC3E}">
        <p14:creationId xmlns:p14="http://schemas.microsoft.com/office/powerpoint/2010/main" val="630830473"/>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Five principles (leading to our implementation)</a:t>
            </a:r>
            <a:endParaRPr lang="en-US" dirty="0">
              <a:latin typeface="Cambria"/>
              <a:cs typeface="Cambria"/>
            </a:endParaRPr>
          </a:p>
        </p:txBody>
      </p:sp>
      <p:sp>
        <p:nvSpPr>
          <p:cNvPr id="3" name="Text Placeholder 2"/>
          <p:cNvSpPr>
            <a:spLocks noGrp="1"/>
          </p:cNvSpPr>
          <p:nvPr>
            <p:ph type="body" sz="quarter" idx="11"/>
          </p:nvPr>
        </p:nvSpPr>
        <p:spPr/>
        <p:txBody>
          <a:bodyPr/>
          <a:lstStyle/>
          <a:p>
            <a:pPr>
              <a:buFont typeface="Wingdings" charset="2"/>
              <a:buChar char="Ø"/>
            </a:pPr>
            <a:r>
              <a:rPr lang="en-US" dirty="0" smtClean="0">
                <a:latin typeface="Cambria"/>
                <a:cs typeface="Cambria"/>
              </a:rPr>
              <a:t> Fedora is content agnostic</a:t>
            </a:r>
          </a:p>
          <a:p>
            <a:pPr>
              <a:buFont typeface="Wingdings" charset="2"/>
              <a:buChar char="Ø"/>
            </a:pPr>
            <a:r>
              <a:rPr lang="en-US" dirty="0" smtClean="0">
                <a:latin typeface="Cambria"/>
                <a:cs typeface="Cambria"/>
              </a:rPr>
              <a:t> Fedora is (open) standards-based</a:t>
            </a:r>
          </a:p>
          <a:p>
            <a:pPr>
              <a:buFont typeface="Wingdings" charset="2"/>
              <a:buChar char="Ø"/>
            </a:pPr>
            <a:r>
              <a:rPr lang="en-US" dirty="0" smtClean="0">
                <a:latin typeface="Cambria"/>
                <a:cs typeface="Cambria"/>
              </a:rPr>
              <a:t> Fedora is scalable</a:t>
            </a:r>
          </a:p>
          <a:p>
            <a:pPr>
              <a:buFont typeface="Wingdings" charset="2"/>
              <a:buChar char="Ø"/>
            </a:pPr>
            <a:r>
              <a:rPr lang="en-US" dirty="0" smtClean="0">
                <a:latin typeface="Cambria"/>
                <a:cs typeface="Cambria"/>
              </a:rPr>
              <a:t> Fedora understands how pieces of content relate to each other</a:t>
            </a:r>
          </a:p>
          <a:p>
            <a:pPr>
              <a:buFont typeface="Wingdings" charset="2"/>
              <a:buChar char="Ø"/>
            </a:pPr>
            <a:r>
              <a:rPr lang="en-US" dirty="0" smtClean="0">
                <a:latin typeface="Cambria"/>
                <a:cs typeface="Cambria"/>
              </a:rPr>
              <a:t> Fedora is manageable with limited resource</a:t>
            </a:r>
          </a:p>
          <a:p>
            <a:pPr lvl="1"/>
            <a:r>
              <a:rPr lang="en-US" dirty="0" smtClean="0">
                <a:latin typeface="Cambria"/>
                <a:cs typeface="Cambria"/>
              </a:rPr>
              <a:t>With help from the community</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6</a:t>
            </a:fld>
            <a:endParaRPr lang="en-US" b="1" dirty="0"/>
          </a:p>
        </p:txBody>
      </p:sp>
      <p:pic>
        <p:nvPicPr>
          <p:cNvPr id="5" name="Picture 4" descr="Fedora porta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5086226"/>
            <a:ext cx="5842000" cy="1003300"/>
          </a:xfrm>
          <a:prstGeom prst="rect">
            <a:avLst/>
          </a:prstGeom>
        </p:spPr>
      </p:pic>
    </p:spTree>
    <p:extLst>
      <p:ext uri="{BB962C8B-B14F-4D97-AF65-F5344CB8AC3E}">
        <p14:creationId xmlns:p14="http://schemas.microsoft.com/office/powerpoint/2010/main" val="3952809989"/>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Work of faculty and students</a:t>
            </a:r>
            <a:endParaRPr lang="en-US" dirty="0">
              <a:latin typeface="Cambria"/>
              <a:cs typeface="Cambria"/>
            </a:endParaRPr>
          </a:p>
        </p:txBody>
      </p:sp>
      <p:sp>
        <p:nvSpPr>
          <p:cNvPr id="3" name="Text Placeholder 2"/>
          <p:cNvSpPr>
            <a:spLocks noGrp="1"/>
          </p:cNvSpPr>
          <p:nvPr>
            <p:ph type="body" sz="quarter" idx="11"/>
          </p:nvPr>
        </p:nvSpPr>
        <p:spPr>
          <a:xfrm>
            <a:off x="292099" y="1752600"/>
            <a:ext cx="8555568" cy="2900536"/>
          </a:xfrm>
        </p:spPr>
        <p:txBody>
          <a:bodyPr numCol="2">
            <a:normAutofit fontScale="92500" lnSpcReduction="10000"/>
          </a:bodyPr>
          <a:lstStyle/>
          <a:p>
            <a:pPr marL="0" indent="0" algn="ctr">
              <a:buNone/>
            </a:pPr>
            <a:r>
              <a:rPr lang="en-US" b="1" dirty="0" smtClean="0">
                <a:latin typeface="Cambria"/>
                <a:cs typeface="Cambria"/>
              </a:rPr>
              <a:t>Faculty</a:t>
            </a:r>
          </a:p>
          <a:p>
            <a:pPr>
              <a:buFontTx/>
              <a:buChar char="-"/>
            </a:pPr>
            <a:r>
              <a:rPr lang="en-US" dirty="0" smtClean="0">
                <a:latin typeface="Cambria"/>
                <a:cs typeface="Cambria"/>
              </a:rPr>
              <a:t>Disseminate research outputs / learning materials</a:t>
            </a:r>
          </a:p>
          <a:p>
            <a:pPr>
              <a:buFontTx/>
              <a:buChar char="-"/>
            </a:pPr>
            <a:r>
              <a:rPr lang="en-US" dirty="0" smtClean="0">
                <a:latin typeface="Cambria"/>
                <a:cs typeface="Cambria"/>
              </a:rPr>
              <a:t>Manage research data </a:t>
            </a:r>
          </a:p>
          <a:p>
            <a:pPr>
              <a:buFontTx/>
              <a:buChar char="-"/>
            </a:pPr>
            <a:r>
              <a:rPr lang="en-US" dirty="0" smtClean="0">
                <a:latin typeface="Cambria"/>
                <a:cs typeface="Cambria"/>
              </a:rPr>
              <a:t>Archive event outputs</a:t>
            </a:r>
          </a:p>
          <a:p>
            <a:pPr>
              <a:buFontTx/>
              <a:buChar char="-"/>
            </a:pPr>
            <a:endParaRPr lang="en-US" dirty="0" smtClean="0">
              <a:latin typeface="Cambria"/>
              <a:cs typeface="Cambria"/>
            </a:endParaRPr>
          </a:p>
          <a:p>
            <a:pPr marL="0" indent="0" algn="ctr">
              <a:buNone/>
            </a:pPr>
            <a:r>
              <a:rPr lang="en-US" b="1" dirty="0" smtClean="0">
                <a:latin typeface="Cambria"/>
                <a:cs typeface="Cambria"/>
              </a:rPr>
              <a:t>Students</a:t>
            </a:r>
          </a:p>
          <a:p>
            <a:pPr>
              <a:buFontTx/>
              <a:buChar char="-"/>
            </a:pPr>
            <a:r>
              <a:rPr lang="en-US" dirty="0" smtClean="0">
                <a:latin typeface="Cambria"/>
                <a:cs typeface="Cambria"/>
              </a:rPr>
              <a:t>Disseminate theses / dissertations</a:t>
            </a:r>
          </a:p>
          <a:p>
            <a:pPr>
              <a:buFontTx/>
              <a:buChar char="-"/>
            </a:pPr>
            <a:r>
              <a:rPr lang="en-US" dirty="0" smtClean="0">
                <a:latin typeface="Cambria"/>
                <a:cs typeface="Cambria"/>
              </a:rPr>
              <a:t>Provide exam papers</a:t>
            </a:r>
          </a:p>
          <a:p>
            <a:pPr>
              <a:buFontTx/>
              <a:buChar char="-"/>
            </a:pPr>
            <a:r>
              <a:rPr lang="en-US" dirty="0" smtClean="0">
                <a:latin typeface="Cambria"/>
                <a:cs typeface="Cambria"/>
              </a:rPr>
              <a:t>Student handbook archive</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7</a:t>
            </a:fld>
            <a:endParaRPr lang="en-US" b="1" dirty="0"/>
          </a:p>
        </p:txBody>
      </p:sp>
      <p:sp>
        <p:nvSpPr>
          <p:cNvPr id="5" name="TextBox 4"/>
          <p:cNvSpPr txBox="1"/>
          <p:nvPr/>
        </p:nvSpPr>
        <p:spPr>
          <a:xfrm>
            <a:off x="1043608" y="4437112"/>
            <a:ext cx="6763390" cy="1477328"/>
          </a:xfrm>
          <a:prstGeom prst="rect">
            <a:avLst/>
          </a:prstGeom>
          <a:noFill/>
          <a:ln>
            <a:solidFill>
              <a:schemeClr val="accent2"/>
            </a:solidFill>
          </a:ln>
        </p:spPr>
        <p:txBody>
          <a:bodyPr wrap="none" rtlCol="0" anchor="t" anchorCtr="0">
            <a:spAutoFit/>
          </a:bodyPr>
          <a:lstStyle/>
          <a:p>
            <a:r>
              <a:rPr lang="en-US" dirty="0" smtClean="0">
                <a:latin typeface="Cambria"/>
                <a:cs typeface="Cambria"/>
              </a:rPr>
              <a:t>Granular security required to manage these different activities</a:t>
            </a:r>
          </a:p>
          <a:p>
            <a:endParaRPr lang="en-US" dirty="0">
              <a:latin typeface="Cambria"/>
              <a:cs typeface="Cambria"/>
            </a:endParaRPr>
          </a:p>
          <a:p>
            <a:r>
              <a:rPr lang="en-US" dirty="0" smtClean="0">
                <a:latin typeface="Cambria"/>
                <a:cs typeface="Cambria"/>
              </a:rPr>
              <a:t>The repository has been tied into our institutional CAS system</a:t>
            </a:r>
          </a:p>
          <a:p>
            <a:endParaRPr lang="en-US" dirty="0">
              <a:latin typeface="Cambria"/>
              <a:cs typeface="Cambria"/>
            </a:endParaRPr>
          </a:p>
          <a:p>
            <a:r>
              <a:rPr lang="en-US" dirty="0" smtClean="0">
                <a:latin typeface="Cambria"/>
                <a:cs typeface="Cambria"/>
              </a:rPr>
              <a:t>Materials can be open, internal, or restricted to user groups / users</a:t>
            </a:r>
            <a:endParaRPr lang="en-US" dirty="0">
              <a:latin typeface="Cambria"/>
              <a:cs typeface="Cambria"/>
            </a:endParaRPr>
          </a:p>
        </p:txBody>
      </p:sp>
    </p:spTree>
    <p:extLst>
      <p:ext uri="{BB962C8B-B14F-4D97-AF65-F5344CB8AC3E}">
        <p14:creationId xmlns:p14="http://schemas.microsoft.com/office/powerpoint/2010/main" val="1809999142"/>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Research and teaching materials</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8</a:t>
            </a:fld>
            <a:endParaRPr lang="en-US" b="1" dirty="0"/>
          </a:p>
        </p:txBody>
      </p:sp>
      <p:sp>
        <p:nvSpPr>
          <p:cNvPr id="5" name="Left-Right Arrow 4"/>
          <p:cNvSpPr/>
          <p:nvPr/>
        </p:nvSpPr>
        <p:spPr>
          <a:xfrm rot="18343134">
            <a:off x="5959259" y="3687624"/>
            <a:ext cx="1199615"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Left-Right Arrow 5"/>
          <p:cNvSpPr/>
          <p:nvPr/>
        </p:nvSpPr>
        <p:spPr>
          <a:xfrm rot="14081913">
            <a:off x="1876807" y="3679776"/>
            <a:ext cx="121615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ounded Rectangle 6"/>
          <p:cNvSpPr/>
          <p:nvPr/>
        </p:nvSpPr>
        <p:spPr>
          <a:xfrm>
            <a:off x="324643" y="2212628"/>
            <a:ext cx="2160240" cy="720080"/>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Sakai (VLE/VRE)</a:t>
            </a:r>
            <a:endParaRPr lang="en-GB" dirty="0"/>
          </a:p>
        </p:txBody>
      </p:sp>
      <p:sp>
        <p:nvSpPr>
          <p:cNvPr id="8" name="Rounded Rectangle 7"/>
          <p:cNvSpPr/>
          <p:nvPr/>
        </p:nvSpPr>
        <p:spPr>
          <a:xfrm>
            <a:off x="6676085" y="2204864"/>
            <a:ext cx="2160240" cy="720080"/>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SharePoint</a:t>
            </a:r>
            <a:endParaRPr lang="en-GB" dirty="0"/>
          </a:p>
        </p:txBody>
      </p:sp>
      <p:sp>
        <p:nvSpPr>
          <p:cNvPr id="9" name="Rounded Rectangle 8"/>
          <p:cNvSpPr/>
          <p:nvPr/>
        </p:nvSpPr>
        <p:spPr>
          <a:xfrm>
            <a:off x="3491880" y="4869160"/>
            <a:ext cx="2160240" cy="720080"/>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Repository</a:t>
            </a:r>
            <a:endParaRPr lang="en-GB" dirty="0"/>
          </a:p>
        </p:txBody>
      </p:sp>
      <p:sp>
        <p:nvSpPr>
          <p:cNvPr id="10" name="Rounded Rectangle 9"/>
          <p:cNvSpPr/>
          <p:nvPr/>
        </p:nvSpPr>
        <p:spPr>
          <a:xfrm>
            <a:off x="3469184" y="2204864"/>
            <a:ext cx="2160240" cy="720080"/>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t>Converis</a:t>
            </a:r>
            <a:r>
              <a:rPr lang="en-GB" dirty="0" smtClean="0"/>
              <a:t> (CRIS)</a:t>
            </a:r>
            <a:endParaRPr lang="en-GB" dirty="0"/>
          </a:p>
        </p:txBody>
      </p:sp>
      <p:sp>
        <p:nvSpPr>
          <p:cNvPr id="12" name="Down Arrow 11"/>
          <p:cNvSpPr/>
          <p:nvPr/>
        </p:nvSpPr>
        <p:spPr>
          <a:xfrm>
            <a:off x="4283968" y="3301494"/>
            <a:ext cx="484632" cy="1135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156675"/>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Records of events and performance</a:t>
            </a:r>
            <a:endParaRPr lang="en-US" dirty="0">
              <a:latin typeface="Cambria"/>
              <a:cs typeface="Cambria"/>
            </a:endParaRPr>
          </a:p>
        </p:txBody>
      </p:sp>
      <p:sp>
        <p:nvSpPr>
          <p:cNvPr id="4" name="Footer Placeholder 3"/>
          <p:cNvSpPr>
            <a:spLocks noGrp="1"/>
          </p:cNvSpPr>
          <p:nvPr>
            <p:ph type="ftr" sz="quarter" idx="3"/>
          </p:nvPr>
        </p:nvSpPr>
        <p:spPr/>
        <p:txBody>
          <a:bodyPr/>
          <a:lstStyle/>
          <a:p>
            <a:r>
              <a:rPr lang="en-US" smtClean="0"/>
              <a:t>Towards a mature, multi-purpose repository for the institution…  | 12 July 2012  |  </a:t>
            </a:r>
            <a:fld id="{C837C1E8-7741-3740-B0D3-00EB180785DC}" type="slidenum">
              <a:rPr lang="en-US" b="1" smtClean="0"/>
              <a:pPr/>
              <a:t>9</a:t>
            </a:fld>
            <a:endParaRPr lang="en-US" b="1" dirty="0"/>
          </a:p>
        </p:txBody>
      </p:sp>
      <p:sp>
        <p:nvSpPr>
          <p:cNvPr id="5" name="TextBox 4"/>
          <p:cNvSpPr txBox="1"/>
          <p:nvPr/>
        </p:nvSpPr>
        <p:spPr>
          <a:xfrm>
            <a:off x="683568" y="1676400"/>
            <a:ext cx="6408712" cy="461665"/>
          </a:xfrm>
          <a:prstGeom prst="rect">
            <a:avLst/>
          </a:prstGeom>
          <a:noFill/>
        </p:spPr>
        <p:txBody>
          <a:bodyPr wrap="square" rtlCol="0">
            <a:spAutoFit/>
          </a:bodyPr>
          <a:lstStyle/>
          <a:p>
            <a:r>
              <a:rPr lang="en-US" sz="2400" dirty="0" smtClean="0">
                <a:latin typeface="Cambria"/>
                <a:cs typeface="Cambria"/>
              </a:rPr>
              <a:t>Creative writing – discussions with authors</a:t>
            </a:r>
            <a:endParaRPr lang="en-US" sz="2400" dirty="0">
              <a:latin typeface="Cambria"/>
              <a:cs typeface="Cambria"/>
            </a:endParaRPr>
          </a:p>
        </p:txBody>
      </p:sp>
      <p:sp>
        <p:nvSpPr>
          <p:cNvPr id="6" name="TextBox 5"/>
          <p:cNvSpPr txBox="1"/>
          <p:nvPr/>
        </p:nvSpPr>
        <p:spPr>
          <a:xfrm>
            <a:off x="1165548" y="2564904"/>
            <a:ext cx="6408712" cy="461665"/>
          </a:xfrm>
          <a:prstGeom prst="rect">
            <a:avLst/>
          </a:prstGeom>
          <a:noFill/>
        </p:spPr>
        <p:txBody>
          <a:bodyPr wrap="square" rtlCol="0">
            <a:spAutoFit/>
          </a:bodyPr>
          <a:lstStyle/>
          <a:p>
            <a:r>
              <a:rPr lang="en-US" sz="2400" dirty="0" smtClean="0">
                <a:latin typeface="Cambria"/>
                <a:cs typeface="Cambria"/>
              </a:rPr>
              <a:t>Inaugural lectures</a:t>
            </a:r>
            <a:endParaRPr lang="en-US" sz="2400" dirty="0">
              <a:latin typeface="Cambria"/>
              <a:cs typeface="Cambria"/>
            </a:endParaRPr>
          </a:p>
        </p:txBody>
      </p:sp>
      <p:sp>
        <p:nvSpPr>
          <p:cNvPr id="7" name="TextBox 6"/>
          <p:cNvSpPr txBox="1"/>
          <p:nvPr/>
        </p:nvSpPr>
        <p:spPr>
          <a:xfrm>
            <a:off x="1547664" y="3454400"/>
            <a:ext cx="6408712" cy="461665"/>
          </a:xfrm>
          <a:prstGeom prst="rect">
            <a:avLst/>
          </a:prstGeom>
          <a:noFill/>
        </p:spPr>
        <p:txBody>
          <a:bodyPr wrap="square" rtlCol="0">
            <a:spAutoFit/>
          </a:bodyPr>
          <a:lstStyle/>
          <a:p>
            <a:r>
              <a:rPr lang="en-US" sz="2400" dirty="0" smtClean="0">
                <a:latin typeface="Cambria"/>
                <a:cs typeface="Cambria"/>
              </a:rPr>
              <a:t>University Learning &amp; Teaching Conference</a:t>
            </a:r>
            <a:endParaRPr lang="en-US" sz="2400" dirty="0">
              <a:latin typeface="Cambria"/>
              <a:cs typeface="Cambria"/>
            </a:endParaRPr>
          </a:p>
        </p:txBody>
      </p:sp>
      <p:sp>
        <p:nvSpPr>
          <p:cNvPr id="8" name="TextBox 7"/>
          <p:cNvSpPr txBox="1"/>
          <p:nvPr/>
        </p:nvSpPr>
        <p:spPr>
          <a:xfrm>
            <a:off x="2051720" y="4437112"/>
            <a:ext cx="6408712" cy="1569660"/>
          </a:xfrm>
          <a:prstGeom prst="rect">
            <a:avLst/>
          </a:prstGeom>
          <a:noFill/>
        </p:spPr>
        <p:txBody>
          <a:bodyPr wrap="square" rtlCol="0">
            <a:spAutoFit/>
          </a:bodyPr>
          <a:lstStyle/>
          <a:p>
            <a:r>
              <a:rPr lang="en-US" sz="2400" dirty="0" smtClean="0">
                <a:latin typeface="Cambria"/>
                <a:cs typeface="Cambria"/>
              </a:rPr>
              <a:t>Campus-based e-publishing</a:t>
            </a:r>
          </a:p>
          <a:p>
            <a:endParaRPr lang="en-US" sz="2400" dirty="0">
              <a:latin typeface="Cambria"/>
              <a:cs typeface="Cambria"/>
            </a:endParaRPr>
          </a:p>
          <a:p>
            <a:r>
              <a:rPr lang="en-US" sz="2400" dirty="0" smtClean="0">
                <a:latin typeface="Cambria"/>
                <a:cs typeface="Cambria"/>
              </a:rPr>
              <a:t>Integration with Open Journal Systems to enable archiving of publications</a:t>
            </a:r>
            <a:endParaRPr lang="en-US" sz="2400" dirty="0">
              <a:latin typeface="Cambria"/>
              <a:cs typeface="Cambria"/>
            </a:endParaRPr>
          </a:p>
        </p:txBody>
      </p:sp>
      <p:sp>
        <p:nvSpPr>
          <p:cNvPr id="9" name="Chevron 8"/>
          <p:cNvSpPr/>
          <p:nvPr/>
        </p:nvSpPr>
        <p:spPr>
          <a:xfrm>
            <a:off x="1547664" y="5229200"/>
            <a:ext cx="321340" cy="344780"/>
          </a:xfrm>
          <a:prstGeom prst="chevron">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45587944"/>
      </p:ext>
    </p:extLst>
  </p:cSld>
  <p:clrMapOvr>
    <a:masterClrMapping/>
  </p:clrMapOvr>
  <p:transition xmlns:p14="http://schemas.microsoft.com/office/powerpoint/2010/main" spd="slow" advClick="0" advTm="20000">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2741</TotalTime>
  <Words>1153</Words>
  <Application>Microsoft Macintosh PowerPoint</Application>
  <PresentationFormat>On-screen Show (4:3)</PresentationFormat>
  <Paragraphs>143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Towards a mature, multi-purpose repository for the institution…</vt:lpstr>
      <vt:lpstr>A vision</vt:lpstr>
      <vt:lpstr>A vision (as interpreted by Hull)</vt:lpstr>
      <vt:lpstr>An institutional repository</vt:lpstr>
      <vt:lpstr>Five principles</vt:lpstr>
      <vt:lpstr>Five principles (leading to our implementation)</vt:lpstr>
      <vt:lpstr>Work of faculty and students</vt:lpstr>
      <vt:lpstr>Research and teaching materials</vt:lpstr>
      <vt:lpstr>Records of events and performance</vt:lpstr>
      <vt:lpstr>Experimental and observational data</vt:lpstr>
      <vt:lpstr>Taking the holistic view</vt:lpstr>
      <vt:lpstr>Hydra</vt:lpstr>
      <vt:lpstr>Adapt to the content</vt:lpstr>
      <vt:lpstr>Organise the content</vt:lpstr>
      <vt:lpstr>Fulfilling institutional strategy</vt:lpstr>
      <vt:lpstr>Onwards… Library search integration</vt:lpstr>
      <vt:lpstr>Onwards… Digital archives management</vt:lpstr>
      <vt:lpstr>Finch outcomes</vt:lpstr>
      <vt:lpstr>Towards…</vt:lpstr>
      <vt:lpstr>Thank you Chris Awre – c.awre@hull.ac.uk Simon Lamb – s.lamb@hull.ac.uk Richard Green – r.green@hull.ac.uk  Hydra at Hull – http://hydra.hull.ac.uk Hydra Project – http://projecthydra.org</vt:lpstr>
    </vt:vector>
  </TitlesOfParts>
  <Company>precedent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Garnham</dc:creator>
  <cp:lastModifiedBy>Chris Awre</cp:lastModifiedBy>
  <cp:revision>330</cp:revision>
  <cp:lastPrinted>2009-05-08T09:29:37Z</cp:lastPrinted>
  <dcterms:created xsi:type="dcterms:W3CDTF">2011-06-27T09:52:20Z</dcterms:created>
  <dcterms:modified xsi:type="dcterms:W3CDTF">2012-07-09T23:58:08Z</dcterms:modified>
</cp:coreProperties>
</file>