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11" r:id="rId2"/>
    <p:sldId id="680" r:id="rId3"/>
    <p:sldId id="681" r:id="rId4"/>
    <p:sldId id="675" r:id="rId5"/>
    <p:sldId id="676" r:id="rId6"/>
    <p:sldId id="677" r:id="rId7"/>
    <p:sldId id="678" r:id="rId8"/>
    <p:sldId id="679" r:id="rId9"/>
    <p:sldId id="664" r:id="rId10"/>
    <p:sldId id="674" r:id="rId11"/>
    <p:sldId id="665" r:id="rId12"/>
    <p:sldId id="673" r:id="rId13"/>
    <p:sldId id="670" r:id="rId14"/>
    <p:sldId id="667" r:id="rId15"/>
    <p:sldId id="626" r:id="rId16"/>
    <p:sldId id="632" r:id="rId17"/>
    <p:sldId id="631" r:id="rId18"/>
    <p:sldId id="682" r:id="rId19"/>
    <p:sldId id="639" r:id="rId20"/>
    <p:sldId id="683" r:id="rId21"/>
    <p:sldId id="600" r:id="rId22"/>
    <p:sldId id="621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clrMru>
    <a:srgbClr val="FF8000"/>
    <a:srgbClr val="749FFF"/>
    <a:srgbClr val="8084FF"/>
    <a:srgbClr val="E8AFFF"/>
    <a:srgbClr val="D3BEFF"/>
    <a:srgbClr val="95A0FF"/>
    <a:srgbClr val="66CCFF"/>
    <a:srgbClr val="FFCC66"/>
    <a:srgbClr val="99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2" y="-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7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OR09</c:v>
                </c:pt>
                <c:pt idx="1">
                  <c:v>OR10</c:v>
                </c:pt>
                <c:pt idx="2">
                  <c:v>OR11</c:v>
                </c:pt>
                <c:pt idx="3">
                  <c:v>Now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4.0</c:v>
                </c:pt>
                <c:pt idx="1">
                  <c:v>5.0</c:v>
                </c:pt>
                <c:pt idx="2">
                  <c:v>7.0</c:v>
                </c:pt>
                <c:pt idx="3">
                  <c:v>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1652168"/>
        <c:axId val="571655176"/>
        <c:axId val="0"/>
      </c:bar3DChart>
      <c:catAx>
        <c:axId val="571652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Lucida Sans"/>
              </a:defRPr>
            </a:pPr>
            <a:endParaRPr lang="en-US"/>
          </a:p>
        </c:txPr>
        <c:crossAx val="571655176"/>
        <c:crosses val="autoZero"/>
        <c:auto val="1"/>
        <c:lblAlgn val="ctr"/>
        <c:lblOffset val="100"/>
        <c:noMultiLvlLbl val="0"/>
      </c:catAx>
      <c:valAx>
        <c:axId val="571655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1652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C084089-C230-8E4C-BA9C-CB40F0052F0C}" type="datetime1">
              <a:rPr lang="en-US"/>
              <a:pPr>
                <a:defRPr/>
              </a:pPr>
              <a:t>7/12/12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F3FB845-4DD4-C34D-8A12-9ECC3D26C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32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C0DFACD-B72E-0941-85BA-F22B5BD4B3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01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FCB32-E13F-A149-A4C6-1C38A4B7343C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12BC9-FCB5-0A48-B28B-D308C9018A17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C576D-028F-C74B-8306-7186E7681CAF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F1DF4-CF81-6143-AED5-FED925DD2D6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12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C576D-028F-C74B-8306-7186E7681CAF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13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Partners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 commit to supporting the partnership as a partnership…</a:t>
            </a:r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12BC9-FCB5-0A48-B28B-D308C9018A17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An ETD app may hay have a very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 constrained data model, flow and presentation</a:t>
            </a:r>
            <a:endParaRPr lang="en-US" dirty="0" smtClean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F1DF4-CF81-6143-AED5-FED925DD2D6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F1DF4-CF81-6143-AED5-FED925DD2D6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F1DF4-CF81-6143-AED5-FED925DD2D6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C576D-028F-C74B-8306-7186E7681CAF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18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6E3675-A78A-F943-BB2E-803FA6CE207D}" type="slidenum">
              <a:rPr lang="en-US"/>
              <a:pPr/>
              <a:t>19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12BC9-FCB5-0A48-B28B-D308C9018A17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6E3675-A78A-F943-BB2E-803FA6CE207D}" type="slidenum">
              <a:rPr lang="en-US"/>
              <a:pPr/>
              <a:t>20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C576D-028F-C74B-8306-7186E7681CAF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21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Active-</a:t>
            </a:r>
            <a:r>
              <a:rPr lang="en-US" dirty="0" err="1" smtClean="0">
                <a:latin typeface="Times" charset="0"/>
                <a:ea typeface="ＭＳ Ｐゴシック" charset="-128"/>
                <a:cs typeface="ＭＳ Ｐゴシック" charset="-128"/>
              </a:rPr>
              <a:t>fredora</a:t>
            </a:r>
            <a:endParaRPr lang="en-US" dirty="0" smtClean="0">
              <a:latin typeface="Times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err="1" smtClean="0">
                <a:latin typeface="Times" charset="0"/>
                <a:ea typeface="ＭＳ Ｐゴシック" charset="-128"/>
                <a:cs typeface="ＭＳ Ｐゴシック" charset="-128"/>
              </a:rPr>
              <a:t>Solrizer</a:t>
            </a:r>
            <a:endParaRPr lang="en-US" dirty="0" smtClean="0">
              <a:latin typeface="Times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OM</a:t>
            </a:r>
          </a:p>
          <a:p>
            <a:pPr eaLnBrk="1" hangingPunct="1"/>
            <a:r>
              <a:rPr lang="en-US" dirty="0" err="1" smtClean="0">
                <a:latin typeface="Times" charset="0"/>
                <a:ea typeface="ＭＳ Ｐゴシック" charset="-128"/>
                <a:cs typeface="ＭＳ Ｐゴシック" charset="-128"/>
              </a:rPr>
              <a:t>rightsMetadata</a:t>
            </a:r>
            <a:endParaRPr lang="en-US" dirty="0" smtClean="0">
              <a:latin typeface="Times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Fedora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 Models</a:t>
            </a:r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DFAF-6A62-AD4D-88FF-71CDB303DA7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The only way to build a rich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 &amp; robust solution is to engage a large community of developers. The only way to build a sustainable solution is to spur adoption by a community of institutions </a:t>
            </a:r>
            <a:r>
              <a:rPr lang="en-US" baseline="0" dirty="0" err="1" smtClean="0">
                <a:latin typeface="Times" charset="0"/>
                <a:ea typeface="ＭＳ Ｐゴシック" charset="-128"/>
                <a:cs typeface="ＭＳ Ｐゴシック" charset="-128"/>
              </a:rPr>
              <a:t>w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/ vested interest in shared success.</a:t>
            </a:r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Future development progress will be 1) based on leveraging the existing toolsin the ecosystem to assemble new solutions, and 2) ongoing investments in and extensions to the infrastructure. 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C01DE9B-2764-CA4A-9A0D-151637966C26}" type="slidenum">
              <a:rPr lang="en-US" sz="1200" b="0"/>
              <a:pPr/>
              <a:t>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Future development progress will be 1) based on leveraging the existing toolsin the ecosystem to assemble new solutions, and 2) ongoing investments in and extensions to the infrastructure. 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C01DE9B-2764-CA4A-9A0D-151637966C26}" type="slidenum">
              <a:rPr lang="en-US" sz="1200" b="0"/>
              <a:pPr/>
              <a:t>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Future development progress will be 1) based on leveraging the existing toolsin the ecosystem to assemble new solutions, and 2) ongoing investments in and extensions to the infrastructure. 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C01DE9B-2764-CA4A-9A0D-151637966C26}" type="slidenum">
              <a:rPr lang="en-US" sz="1200" b="0"/>
              <a:pPr/>
              <a:t>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Future development progress will be 1) based on leveraging the existing toolsin the ecosystem to assemble new solutions, and 2) ongoing investments in and extensions to the infrastructure. 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C01DE9B-2764-CA4A-9A0D-151637966C26}" type="slidenum">
              <a:rPr lang="en-US" sz="1200" b="0"/>
              <a:pPr/>
              <a:t>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Future development progress will be 1) based on leveraging the existing toolsin the ecosystem to assemble new solutions, and 2) ongoing investments in and extensions to the infrastructure. 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C01DE9B-2764-CA4A-9A0D-151637966C26}" type="slidenum">
              <a:rPr lang="en-US" sz="1200" b="0"/>
              <a:pPr/>
              <a:t>8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DFAF-6A62-AD4D-88FF-71CDB303DA7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The only way to build a rich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 &amp; robust solution is to engage a large community of developers. The only way to build a sustainable solution is to spur adoption by a community of institutions </a:t>
            </a:r>
            <a:r>
              <a:rPr lang="en-US" baseline="0" dirty="0" err="1" smtClean="0">
                <a:latin typeface="Times" charset="0"/>
                <a:ea typeface="ＭＳ Ｐゴシック" charset="-128"/>
                <a:cs typeface="ＭＳ Ｐゴシック" charset="-128"/>
              </a:rPr>
              <a:t>w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/ vested interest in shared success.</a:t>
            </a:r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2667000" cy="457200"/>
          </a:xfrm>
          <a:ln/>
        </p:spPr>
        <p:txBody>
          <a:bodyPr/>
          <a:lstStyle>
            <a:lvl1pPr>
              <a:defRPr sz="1100">
                <a:latin typeface="Franklin Gothic Medium"/>
              </a:defRPr>
            </a:lvl1pPr>
          </a:lstStyle>
          <a:p>
            <a:pPr>
              <a:defRPr/>
            </a:pPr>
            <a:r>
              <a:rPr lang="en-US" dirty="0" smtClean="0"/>
              <a:t>Open Repositories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100">
                <a:latin typeface="Franklin Gothic Medium"/>
                <a:cs typeface="Franklin Gothic Medium"/>
              </a:defRPr>
            </a:lvl1pPr>
          </a:lstStyle>
          <a:p>
            <a:pPr>
              <a:defRPr/>
            </a:pPr>
            <a:r>
              <a:rPr lang="en-US" dirty="0" smtClean="0"/>
              <a:t>July 6, 2010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7200" y="6096000"/>
            <a:ext cx="685800" cy="5314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77654-B11F-F443-9ED9-11A557A35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77F1-DDCE-B14B-BD63-FF42704574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C982E-BE64-074F-95D1-B5B6BA38AF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78080-434E-7349-B75E-0A0864F44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3D4AC-6AA5-4140-A1FD-2913A4FFE7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66D9-80A7-964D-8B1B-F28A993BBC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2341F-44C0-0449-BBC9-7E506AF9D7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DEC3E-7004-0C49-9BBF-C3B84012EB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6E37F-CF81-8F4A-8832-E451462227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3FD7C-324C-F443-B6FB-81E6856C6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41936-AA23-614B-A0FF-DA182CCA72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A7B3817-B95D-424E-8523-46B7E5EB84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7200" y="6096000"/>
            <a:ext cx="685800" cy="531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71800" y="609600"/>
            <a:ext cx="3352800" cy="2598420"/>
          </a:xfrm>
          <a:prstGeom prst="rect">
            <a:avLst/>
          </a:prstGeom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685800" y="3198673"/>
            <a:ext cx="784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0" dirty="0" smtClean="0">
                <a:latin typeface="Franklin Gothic Medium" charset="0"/>
              </a:rPr>
              <a:t>One Body, </a:t>
            </a:r>
            <a:r>
              <a:rPr lang="en-US" sz="3600" b="0" dirty="0" smtClean="0">
                <a:latin typeface="Franklin Gothic Medium" charset="0"/>
              </a:rPr>
              <a:t/>
            </a:r>
            <a:br>
              <a:rPr lang="en-US" sz="3600" b="0" dirty="0" smtClean="0">
                <a:latin typeface="Franklin Gothic Medium" charset="0"/>
              </a:rPr>
            </a:br>
            <a:r>
              <a:rPr lang="en-US" sz="3600" b="0" dirty="0" smtClean="0">
                <a:latin typeface="Franklin Gothic Medium" charset="0"/>
              </a:rPr>
              <a:t>Many More Heads, </a:t>
            </a:r>
            <a:br>
              <a:rPr lang="en-US" sz="3600" b="0" dirty="0" smtClean="0">
                <a:latin typeface="Franklin Gothic Medium" charset="0"/>
              </a:rPr>
            </a:br>
            <a:r>
              <a:rPr lang="en-US" sz="3600" b="0" dirty="0" smtClean="0">
                <a:latin typeface="Franklin Gothic Medium" charset="0"/>
              </a:rPr>
              <a:t>One Year Later</a:t>
            </a:r>
            <a:r>
              <a:rPr lang="en-US" sz="3600" b="0" dirty="0" smtClean="0">
                <a:latin typeface="Franklin Gothic Medium" charset="0"/>
              </a:rPr>
              <a:t/>
            </a:r>
            <a:br>
              <a:rPr lang="en-US" sz="3600" b="0" dirty="0" smtClean="0">
                <a:latin typeface="Franklin Gothic Medium" charset="0"/>
              </a:rPr>
            </a:br>
            <a:endParaRPr lang="en-US" sz="3600" b="0" dirty="0" smtClean="0">
              <a:latin typeface="Franklin Gothic Medium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6019800"/>
            <a:ext cx="1143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6248400"/>
            <a:ext cx="4619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</a:rPr>
              <a:t>Open Repositories 2012, Edinburgh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6200" y="6477000"/>
            <a:ext cx="396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 dirty="0" smtClean="0">
                <a:latin typeface="Franklin Gothic Medium" charset="0"/>
              </a:rPr>
              <a:t>LibDevConX^3, Stanford, 2012</a:t>
            </a:r>
            <a:endParaRPr lang="en-US" sz="2000" b="0" dirty="0">
              <a:latin typeface="Franklin Gothic 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864" b="41728"/>
          <a:stretch/>
        </p:blipFill>
        <p:spPr>
          <a:xfrm>
            <a:off x="0" y="2961397"/>
            <a:ext cx="9144000" cy="3591803"/>
          </a:xfrm>
          <a:prstGeom prst="rect">
            <a:avLst/>
          </a:prstGeom>
        </p:spPr>
      </p:pic>
      <p:pic>
        <p:nvPicPr>
          <p:cNvPr id="9" name="Picture 8" descr="P1030690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607734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0" y="2514600"/>
            <a:ext cx="396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 dirty="0" smtClean="0">
                <a:latin typeface="Franklin Gothic Medium" charset="0"/>
              </a:rPr>
              <a:t>University of Virginia, 2008</a:t>
            </a:r>
            <a:endParaRPr lang="en-US" sz="2000" b="0" dirty="0">
              <a:latin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86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Sustainability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14400" y="1295400"/>
            <a:ext cx="7239000" cy="3581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-112" charset="0"/>
              </a:rPr>
              <a:t/>
            </a:r>
            <a:br>
              <a:rPr lang="en-US" dirty="0" smtClean="0">
                <a:latin typeface="Times" pitchFamily="-112" charset="0"/>
              </a:rPr>
            </a:br>
            <a:r>
              <a:rPr lang="en-US" dirty="0" smtClean="0">
                <a:latin typeface="Times" pitchFamily="-112" charset="0"/>
              </a:rPr>
              <a:t/>
            </a:r>
            <a:br>
              <a:rPr lang="en-US" dirty="0" smtClean="0">
                <a:latin typeface="Times" pitchFamily="-112" charset="0"/>
              </a:rPr>
            </a:br>
            <a:r>
              <a:rPr lang="en-US" dirty="0">
                <a:latin typeface="Times" pitchFamily="-112" charset="0"/>
              </a:rPr>
              <a:t/>
            </a:r>
            <a:br>
              <a:rPr lang="en-US" dirty="0">
                <a:latin typeface="Times" pitchFamily="-112" charset="0"/>
              </a:rPr>
            </a:br>
            <a:r>
              <a:rPr lang="en-US" sz="4000" dirty="0" smtClean="0">
                <a:latin typeface="Times" pitchFamily="-112" charset="0"/>
              </a:rPr>
              <a:t>No </a:t>
            </a:r>
            <a:r>
              <a:rPr lang="en-US" sz="4000" strike="sngStrike" dirty="0" smtClean="0">
                <a:latin typeface="Times" pitchFamily="-112" charset="0"/>
              </a:rPr>
              <a:t>animals</a:t>
            </a:r>
            <a:r>
              <a:rPr lang="en-US" sz="4000" dirty="0" smtClean="0">
                <a:latin typeface="Times" pitchFamily="-112" charset="0"/>
              </a:rPr>
              <a:t> were </a:t>
            </a:r>
            <a:r>
              <a:rPr lang="en-US" sz="4000" strike="sngStrike" dirty="0" smtClean="0">
                <a:latin typeface="Times" pitchFamily="-112" charset="0"/>
              </a:rPr>
              <a:t>harmed</a:t>
            </a:r>
            <a:br>
              <a:rPr lang="en-US" sz="4000" strike="sngStrike" dirty="0" smtClean="0">
                <a:latin typeface="Times" pitchFamily="-112" charset="0"/>
              </a:rPr>
            </a:br>
            <a:r>
              <a:rPr lang="en-US" sz="4000" dirty="0" smtClean="0">
                <a:latin typeface="Times" pitchFamily="-112" charset="0"/>
              </a:rPr>
              <a:t> in the making of this </a:t>
            </a:r>
            <a:r>
              <a:rPr lang="en-US" sz="4000" strike="dblStrike" dirty="0" smtClean="0">
                <a:latin typeface="Times" pitchFamily="-112" charset="0"/>
              </a:rPr>
              <a:t>film</a:t>
            </a:r>
            <a:r>
              <a:rPr lang="en-US" sz="4000" dirty="0" smtClean="0">
                <a:latin typeface="Times" pitchFamily="-112" charset="0"/>
              </a:rPr>
              <a:t>. 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572933" y="2953746"/>
            <a:ext cx="1405467" cy="111187"/>
          </a:xfrm>
          <a:custGeom>
            <a:avLst/>
            <a:gdLst>
              <a:gd name="connsiteX0" fmla="*/ 0 w 1405467"/>
              <a:gd name="connsiteY0" fmla="*/ 111187 h 111187"/>
              <a:gd name="connsiteX1" fmla="*/ 711200 w 1405467"/>
              <a:gd name="connsiteY1" fmla="*/ 94254 h 111187"/>
              <a:gd name="connsiteX2" fmla="*/ 897467 w 1405467"/>
              <a:gd name="connsiteY2" fmla="*/ 43454 h 111187"/>
              <a:gd name="connsiteX3" fmla="*/ 1066800 w 1405467"/>
              <a:gd name="connsiteY3" fmla="*/ 26521 h 111187"/>
              <a:gd name="connsiteX4" fmla="*/ 1405467 w 1405467"/>
              <a:gd name="connsiteY4" fmla="*/ 9587 h 11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467" h="111187">
                <a:moveTo>
                  <a:pt x="0" y="111187"/>
                </a:moveTo>
                <a:cubicBezTo>
                  <a:pt x="237067" y="105543"/>
                  <a:pt x="474509" y="108745"/>
                  <a:pt x="711200" y="94254"/>
                </a:cubicBezTo>
                <a:cubicBezTo>
                  <a:pt x="713955" y="94085"/>
                  <a:pt x="868113" y="47647"/>
                  <a:pt x="897467" y="43454"/>
                </a:cubicBezTo>
                <a:cubicBezTo>
                  <a:pt x="953623" y="35432"/>
                  <a:pt x="1010356" y="32165"/>
                  <a:pt x="1066800" y="26521"/>
                </a:cubicBezTo>
                <a:cubicBezTo>
                  <a:pt x="1208631" y="-20758"/>
                  <a:pt x="1099751" y="9587"/>
                  <a:pt x="1405467" y="9587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386667" y="1439333"/>
            <a:ext cx="1405466" cy="0"/>
          </a:xfrm>
          <a:custGeom>
            <a:avLst/>
            <a:gdLst>
              <a:gd name="connsiteX0" fmla="*/ 0 w 1405466"/>
              <a:gd name="connsiteY0" fmla="*/ 0 h 0"/>
              <a:gd name="connsiteX1" fmla="*/ 1405466 w 140546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5466">
                <a:moveTo>
                  <a:pt x="0" y="0"/>
                </a:moveTo>
                <a:lnTo>
                  <a:pt x="1405466" y="0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656287">
            <a:off x="2556464" y="1843052"/>
            <a:ext cx="2443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  <a:latin typeface="Calibri"/>
                <a:cs typeface="Calibri"/>
              </a:rPr>
              <a:t>grant</a:t>
            </a:r>
            <a:r>
              <a:rPr lang="en-US" sz="3600" i="1" dirty="0" smtClean="0">
                <a:solidFill>
                  <a:srgbClr val="FF0000"/>
                </a:solidFill>
              </a:rPr>
              <a:t>s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22954">
            <a:off x="5615621" y="2170777"/>
            <a:ext cx="2443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  <a:latin typeface="Calibri"/>
                <a:cs typeface="Calibri"/>
              </a:rPr>
              <a:t>abused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012465">
            <a:off x="4850348" y="3853071"/>
            <a:ext cx="3242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sz="2800" i="1" dirty="0" smtClean="0">
                <a:solidFill>
                  <a:srgbClr val="FF0000"/>
                </a:solidFill>
                <a:latin typeface="Calibri"/>
                <a:cs typeface="Calibri"/>
              </a:rPr>
              <a:t>roject / community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95300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b="0" dirty="0">
                <a:latin typeface="Franklin Gothic Medium" charset="0"/>
                <a:ea typeface="Franklin Gothic Medium" charset="0"/>
                <a:cs typeface="Franklin Gothic Medium" charset="0"/>
              </a:rPr>
              <a:t>Conceived &amp; executed as a </a:t>
            </a:r>
            <a:r>
              <a:rPr lang="en-US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distributed, collaborative</a:t>
            </a:r>
            <a:r>
              <a:rPr lang="en-US" b="0" dirty="0">
                <a:latin typeface="Franklin Gothic Medium" charset="0"/>
                <a:ea typeface="Franklin Gothic Medium" charset="0"/>
                <a:cs typeface="Franklin Gothic Medium" charset="0"/>
              </a:rPr>
              <a:t>, </a:t>
            </a:r>
            <a:r>
              <a:rPr lang="en-US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self-funded, open </a:t>
            </a:r>
            <a:r>
              <a:rPr lang="en-US" b="0" dirty="0">
                <a:latin typeface="Franklin Gothic Medium" charset="0"/>
                <a:ea typeface="Franklin Gothic Medium" charset="0"/>
                <a:cs typeface="Franklin Gothic Medium" charset="0"/>
              </a:rPr>
              <a:t>source effort from the </a:t>
            </a:r>
            <a:r>
              <a:rPr lang="en-US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start.</a:t>
            </a:r>
            <a:endParaRPr lang="en-US" b="0" dirty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38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Managing the community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200" y="1371600"/>
            <a:ext cx="7391400" cy="508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85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Founding partners have an </a:t>
            </a:r>
            <a:r>
              <a:rPr lang="en-US" sz="2800" b="0" dirty="0" err="1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MoU</a:t>
            </a: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 governing how the community is managed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Subsequent partners have signed up to this </a:t>
            </a:r>
            <a:r>
              <a:rPr lang="en-US" b="0" dirty="0" err="1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MoU</a:t>
            </a: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 through a partner agreement addendum </a:t>
            </a:r>
          </a:p>
          <a:p>
            <a:pPr marL="342900" indent="-342900" eaLnBrk="0" hangingPunct="0">
              <a:lnSpc>
                <a:spcPct val="85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All code contributions are being managed through Code Licensing Agreements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Individual – so each developer is clear about what they are contributing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Corporate – so each institution is clear about what they are contributing</a:t>
            </a:r>
          </a:p>
          <a:p>
            <a:pPr marL="342900" indent="-342900" eaLnBrk="0" hangingPunct="0">
              <a:lnSpc>
                <a:spcPct val="85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All Hydra code is available under Apache </a:t>
            </a: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License</a:t>
            </a: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, Version 2.0 </a:t>
            </a:r>
          </a:p>
        </p:txBody>
      </p:sp>
    </p:spTree>
    <p:extLst>
      <p:ext uri="{BB962C8B-B14F-4D97-AF65-F5344CB8AC3E}">
        <p14:creationId xmlns:p14="http://schemas.microsoft.com/office/powerpoint/2010/main" val="411987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"/>
            <a:ext cx="8382992" cy="6425287"/>
          </a:xfrm>
          <a:prstGeom prst="rect">
            <a:avLst/>
          </a:prstGeom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Community</a:t>
            </a:r>
            <a:br>
              <a:rPr lang="en-US" sz="3200" b="0" dirty="0" smtClean="0">
                <a:latin typeface="Franklin Gothic Medium" charset="0"/>
              </a:rPr>
            </a:br>
            <a:r>
              <a:rPr lang="en-US" sz="3200" b="0" dirty="0" smtClean="0">
                <a:latin typeface="Franklin Gothic Medium" charset="0"/>
              </a:rPr>
              <a:t>Model</a:t>
            </a:r>
            <a:endParaRPr lang="en-US" sz="3200" b="0" dirty="0">
              <a:latin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35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838200" y="710624"/>
            <a:ext cx="815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If you want to go </a:t>
            </a:r>
            <a:r>
              <a:rPr lang="en-US" sz="3200" b="0" dirty="0" smtClean="0">
                <a:latin typeface="Franklin Gothic Medium" charset="0"/>
              </a:rPr>
              <a:t>fast, </a:t>
            </a:r>
            <a:r>
              <a:rPr lang="en-US" sz="3200" b="0" strike="sngStrike" dirty="0" smtClean="0">
                <a:latin typeface="Franklin Gothic Medium" charset="0"/>
              </a:rPr>
              <a:t>go alone</a:t>
            </a:r>
            <a:r>
              <a:rPr lang="en-US" sz="3200" b="0" dirty="0" smtClean="0">
                <a:latin typeface="Franklin Gothic Medium" charset="0"/>
              </a:rPr>
              <a:t>  …</a:t>
            </a:r>
            <a:r>
              <a:rPr lang="en-US" sz="3200" b="0" i="1" dirty="0" smtClean="0">
                <a:latin typeface="Franklin Gothic Medium" charset="0"/>
              </a:rPr>
              <a:t>use Hydra</a:t>
            </a:r>
            <a:endParaRPr lang="en-US" sz="3200" b="0" i="1" dirty="0">
              <a:latin typeface="Franklin Gothic Medium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38200" y="1676400"/>
            <a:ext cx="75438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06400" indent="-406400" eaLnBrk="0" hangingPunct="0">
              <a:lnSpc>
                <a:spcPct val="9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Notre Dame deployed a video cataloguing head in 6 weeks, from </a:t>
            </a: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scratch</a:t>
            </a:r>
          </a:p>
          <a:p>
            <a:pPr marL="406400" indent="-406400" eaLnBrk="0" hangingPunct="0">
              <a:lnSpc>
                <a:spcPct val="9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Usable </a:t>
            </a:r>
            <a:r>
              <a:rPr lang="en-US" sz="2800" b="0" dirty="0" err="1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Hypatia</a:t>
            </a: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 application developed in 8 weeks </a:t>
            </a:r>
            <a:endParaRPr lang="en-US" sz="2800" b="0" dirty="0" smtClean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  <a:p>
            <a:pPr marL="406400" indent="-406400" eaLnBrk="0" hangingPunct="0">
              <a:lnSpc>
                <a:spcPct val="9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2800" b="0" dirty="0" err="1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Ohloh.net</a:t>
            </a: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 stats </a:t>
            </a: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(as of July 2012) </a:t>
            </a:r>
            <a:endParaRPr lang="en-US" sz="1600" b="0" dirty="0" smtClean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  <a:p>
            <a:pPr marL="790575" lvl="1" indent="-342900" eaLnBrk="0" hangingPunct="0">
              <a:buFont typeface="Arial"/>
              <a:buChar char="•"/>
              <a:defRPr/>
            </a:pP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16 regular contributors in last 12 months (26 in total)</a:t>
            </a:r>
          </a:p>
          <a:p>
            <a:pPr marL="790575" lvl="1" indent="-342900" eaLnBrk="0" hangingPunct="0">
              <a:buFont typeface="Arial"/>
              <a:buChar char="•"/>
              <a:defRPr/>
            </a:pP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Top 10% of open source teams</a:t>
            </a:r>
          </a:p>
          <a:p>
            <a:pPr marL="790575" lvl="1" indent="-342900" eaLnBrk="0" hangingPunct="0">
              <a:buFont typeface="Arial"/>
              <a:buChar char="•"/>
              <a:defRPr/>
            </a:pP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~</a:t>
            </a:r>
            <a:r>
              <a:rPr lang="en-US" b="0" dirty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8</a:t>
            </a: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 person years of development</a:t>
            </a:r>
          </a:p>
        </p:txBody>
      </p:sp>
    </p:spTree>
    <p:extLst>
      <p:ext uri="{BB962C8B-B14F-4D97-AF65-F5344CB8AC3E}">
        <p14:creationId xmlns:p14="http://schemas.microsoft.com/office/powerpoint/2010/main" val="154470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CRUD in Repositories</a:t>
            </a:r>
            <a:endParaRPr lang="en-US" sz="3200" b="0" dirty="0">
              <a:latin typeface="Franklin Gothic Medium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133600"/>
            <a:ext cx="6828216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3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852"/>
          <a:stretch/>
        </p:blipFill>
        <p:spPr>
          <a:xfrm>
            <a:off x="2133600" y="1230474"/>
            <a:ext cx="584021" cy="903126"/>
          </a:xfrm>
          <a:prstGeom prst="rect">
            <a:avLst/>
          </a:prstGeom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CRUD in Repositories</a:t>
            </a:r>
            <a:endParaRPr lang="en-US" sz="3200" b="0" dirty="0">
              <a:latin typeface="Franklin Gothic Medium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133600"/>
            <a:ext cx="6828216" cy="3225800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 bwMode="auto">
          <a:xfrm>
            <a:off x="2319866" y="1524000"/>
            <a:ext cx="1066800" cy="2667000"/>
          </a:xfrm>
          <a:prstGeom prst="downArrow">
            <a:avLst/>
          </a:prstGeom>
          <a:solidFill>
            <a:srgbClr val="80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10800000">
            <a:off x="5858933" y="1532465"/>
            <a:ext cx="1066800" cy="2667000"/>
          </a:xfrm>
          <a:prstGeom prst="downArrow">
            <a:avLst/>
          </a:prstGeom>
          <a:solidFill>
            <a:srgbClr val="80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852"/>
          <a:stretch/>
        </p:blipFill>
        <p:spPr>
          <a:xfrm>
            <a:off x="6096000" y="773274"/>
            <a:ext cx="584021" cy="90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Major Hydra Components</a:t>
            </a:r>
            <a:endParaRPr lang="en-US" sz="3200" b="0" dirty="0">
              <a:latin typeface="Franklin Gothic 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133600"/>
            <a:ext cx="685258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5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Blacklight for Repositories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838200" y="1295400"/>
            <a:ext cx="7772400" cy="400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Repository-agnostic, feature-rich, content-aware, turnkey access interface for repositories</a:t>
            </a:r>
          </a:p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Aggregate content from multiple repositories, with links back to source systems</a:t>
            </a:r>
          </a:p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Vibrant, multi-institutional, open source community on its own</a:t>
            </a:r>
          </a:p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Can be used independently, or as the first component of, Hydra</a:t>
            </a:r>
          </a:p>
        </p:txBody>
      </p:sp>
    </p:spTree>
    <p:extLst>
      <p:ext uri="{BB962C8B-B14F-4D97-AF65-F5344CB8AC3E}">
        <p14:creationId xmlns:p14="http://schemas.microsoft.com/office/powerpoint/2010/main" val="233225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effectLst/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tx1"/>
                </a:solidFill>
                <a:effectLst>
                  <a:outerShdw dir="2700000" algn="tl" rotWithShape="0">
                    <a:srgbClr val="000000">
                      <a:alpha val="43000"/>
                    </a:srgbClr>
                  </a:outerShdw>
                </a:effectLst>
                <a:latin typeface="Franklin Gothic Medium" pitchFamily="-112" charset="0"/>
              </a:rPr>
              <a:t>A Note on Ruby on Rails</a:t>
            </a:r>
            <a:endParaRPr lang="en-US" sz="2800" dirty="0" smtClean="0">
              <a:solidFill>
                <a:schemeClr val="tx1"/>
              </a:solidFill>
              <a:effectLst>
                <a:outerShdw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467600" cy="5029200"/>
          </a:xfrm>
          <a:effectLst/>
        </p:spPr>
        <p:txBody>
          <a:bodyPr/>
          <a:lstStyle/>
          <a:p>
            <a:pPr marL="533400" indent="-533400" eaLnBrk="1" hangingPunct="1">
              <a:spcBef>
                <a:spcPts val="600"/>
              </a:spcBef>
            </a:pPr>
            <a:r>
              <a:rPr lang="en-US" sz="2800" i="1" dirty="0" smtClean="0">
                <a:effectLst>
                  <a:outerShdw dir="2700000" algn="tl" rotWithShape="0">
                    <a:schemeClr val="bg1">
                      <a:alpha val="47000"/>
                    </a:schemeClr>
                  </a:outerShdw>
                </a:effectLst>
                <a:latin typeface="Franklin Gothic Medium" pitchFamily="-112" charset="0"/>
              </a:rPr>
              <a:t>Rapid</a:t>
            </a:r>
            <a:r>
              <a:rPr lang="en-US" sz="2800" dirty="0" smtClean="0">
                <a:effectLst>
                  <a:outerShdw dir="2700000" algn="tl" rotWithShape="0">
                    <a:schemeClr val="bg1">
                      <a:alpha val="47000"/>
                    </a:schemeClr>
                  </a:outerShdw>
                </a:effectLst>
                <a:latin typeface="Franklin Gothic Medium" pitchFamily="-112" charset="0"/>
              </a:rPr>
              <a:t> application development for web applications: </a:t>
            </a:r>
            <a:r>
              <a:rPr lang="en-US" sz="2400" dirty="0" smtClean="0">
                <a:effectLst>
                  <a:outerShdw dir="2700000" algn="tl" rotWithShape="0">
                    <a:schemeClr val="bg1">
                      <a:alpha val="47000"/>
                    </a:schemeClr>
                  </a:outerShdw>
                </a:effectLst>
                <a:latin typeface="Franklin Gothic Medium" pitchFamily="-112" charset="0"/>
              </a:rPr>
              <a:t>“Convention over configuration” </a:t>
            </a:r>
          </a:p>
          <a:p>
            <a:pPr marL="933450" lvl="1" indent="-306388" eaLnBrk="1" hangingPunct="1">
              <a:spcBef>
                <a:spcPts val="600"/>
              </a:spcBef>
            </a:pPr>
            <a:r>
              <a:rPr lang="en-US" sz="2400" dirty="0" smtClean="0">
                <a:effectLst>
                  <a:outerShdw dir="2700000" algn="tl" rotWithShape="0">
                    <a:schemeClr val="bg1">
                      <a:alpha val="47000"/>
                    </a:schemeClr>
                  </a:outerShdw>
                </a:effectLst>
                <a:latin typeface="Franklin Gothic Medium" pitchFamily="-112" charset="0"/>
              </a:rPr>
              <a:t>10x productivity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en-US" sz="2800" dirty="0" smtClean="0">
                <a:effectLst>
                  <a:outerShdw dir="2700000" algn="tl" rotWithShape="0">
                    <a:schemeClr val="bg1">
                      <a:alpha val="47000"/>
                    </a:schemeClr>
                  </a:outerShdw>
                </a:effectLst>
                <a:latin typeface="Franklin Gothic Medium" pitchFamily="-112" charset="0"/>
              </a:rPr>
              <a:t>Supportable: </a:t>
            </a:r>
            <a:r>
              <a:rPr lang="en-US" sz="2400" dirty="0" smtClean="0">
                <a:effectLst>
                  <a:outerShdw dir="2700000" algn="tl" rotWithShape="0">
                    <a:schemeClr val="bg1">
                      <a:alpha val="47000"/>
                    </a:schemeClr>
                  </a:outerShdw>
                </a:effectLst>
                <a:latin typeface="Franklin Gothic Medium" pitchFamily="-112" charset="0"/>
              </a:rPr>
              <a:t>MVC (Model-View-Controller) and Rails framework make code well-structured, predictable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en-US" sz="2800" dirty="0" smtClean="0">
                <a:effectLst>
                  <a:outerShdw dir="2700000" algn="tl" rotWithShape="0">
                    <a:schemeClr val="bg1">
                      <a:alpha val="47000"/>
                    </a:schemeClr>
                  </a:outerShdw>
                </a:effectLst>
                <a:latin typeface="Franklin Gothic Medium" pitchFamily="-112" charset="0"/>
              </a:rPr>
              <a:t>Testable: </a:t>
            </a:r>
            <a:r>
              <a:rPr lang="en-US" sz="2400" dirty="0" err="1" smtClean="0">
                <a:effectLst>
                  <a:outerShdw dir="2700000" algn="tl" rotWithShape="0">
                    <a:schemeClr val="bg1">
                      <a:alpha val="47000"/>
                    </a:schemeClr>
                  </a:outerShdw>
                </a:effectLst>
                <a:latin typeface="Franklin Gothic Medium" pitchFamily="-112" charset="0"/>
              </a:rPr>
              <a:t>Rspec</a:t>
            </a:r>
            <a:r>
              <a:rPr lang="en-US" sz="2400" dirty="0" smtClean="0">
                <a:effectLst>
                  <a:outerShdw dir="2700000" algn="tl" rotWithShape="0">
                    <a:schemeClr val="bg1">
                      <a:alpha val="47000"/>
                    </a:schemeClr>
                  </a:outerShdw>
                </a:effectLst>
                <a:latin typeface="Franklin Gothic Medium" pitchFamily="-112" charset="0"/>
              </a:rPr>
              <a:t> and Cucumber give powerful, automatable, testing tools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en-US" sz="2800" dirty="0" smtClean="0">
                <a:effectLst>
                  <a:outerShdw dir="2700000" algn="tl" rotWithShape="0">
                    <a:schemeClr val="bg1">
                      <a:alpha val="47000"/>
                    </a:schemeClr>
                  </a:outerShdw>
                </a:effectLst>
                <a:latin typeface="Franklin Gothic Medium" pitchFamily="-112" charset="0"/>
              </a:rPr>
              <a:t>Learnable</a:t>
            </a:r>
            <a:r>
              <a:rPr lang="en-US" sz="2400" dirty="0" smtClean="0">
                <a:effectLst>
                  <a:outerShdw dir="2700000" algn="tl" rotWithShape="0">
                    <a:schemeClr val="bg1">
                      <a:alpha val="47000"/>
                    </a:schemeClr>
                  </a:outerShdw>
                </a:effectLst>
                <a:latin typeface="Franklin Gothic Medium" pitchFamily="-112" charset="0"/>
              </a:rPr>
              <a:t>: Stanford went from 1 to 8 Ruby savvy developers in one year (no new hires)</a:t>
            </a:r>
          </a:p>
          <a:p>
            <a:pPr marL="933450" lvl="1" indent="-306388" eaLnBrk="1" hangingPunct="1">
              <a:spcBef>
                <a:spcPts val="600"/>
              </a:spcBef>
            </a:pPr>
            <a:r>
              <a:rPr lang="en-US" sz="2400" dirty="0" smtClean="0">
                <a:effectLst>
                  <a:outerShdw dir="2700000" algn="tl" rotWithShape="0">
                    <a:schemeClr val="bg1">
                      <a:alpha val="47000"/>
                    </a:schemeClr>
                  </a:outerShdw>
                </a:effectLst>
                <a:latin typeface="Franklin Gothic Medium" pitchFamily="-112" charset="0"/>
              </a:rPr>
              <a:t>1 week learning curve to basic proficiency</a:t>
            </a:r>
          </a:p>
          <a:p>
            <a:pPr marL="533400" indent="-533400" eaLnBrk="1" hangingPunct="1">
              <a:spcBef>
                <a:spcPts val="600"/>
              </a:spcBef>
            </a:pPr>
            <a:endParaRPr lang="en-US" sz="2800" dirty="0" smtClean="0">
              <a:effectLst>
                <a:outerShdw dir="2700000" algn="tl" rotWithShape="0">
                  <a:schemeClr val="bg1">
                    <a:alpha val="47000"/>
                  </a:schemeClr>
                </a:outerShdw>
              </a:effectLst>
              <a:latin typeface="Franklin Gothic Medium" pitchFamily="-112" charset="0"/>
            </a:endParaRP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endParaRPr lang="en-US" sz="2800" dirty="0" smtClean="0">
              <a:effectLst>
                <a:outerShdw dir="2700000" algn="tl" rotWithShape="0">
                  <a:schemeClr val="bg1">
                    <a:alpha val="47000"/>
                  </a:schemeClr>
                </a:outerShdw>
              </a:effectLst>
              <a:latin typeface="Franklin Gothic Medium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457200" y="457200"/>
            <a:ext cx="8001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Fundamental Assumption #1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81000" y="990600"/>
            <a:ext cx="8458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4300">
              <a:spcBef>
                <a:spcPts val="1200"/>
              </a:spcBef>
            </a:pPr>
            <a:r>
              <a:rPr lang="en-GB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No single system can provide the full range of repository-based solutions for a given institution’s needs,</a:t>
            </a:r>
          </a:p>
          <a:p>
            <a:pPr marL="114300" algn="r">
              <a:spcBef>
                <a:spcPts val="1200"/>
              </a:spcBef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…yet sustainable solutions require a </a:t>
            </a:r>
            <a:b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</a:b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common repository infrastructure.</a:t>
            </a:r>
            <a:endParaRPr lang="en-GB" sz="2800" b="0" dirty="0" smtClean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4114800"/>
            <a:ext cx="82296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spcBef>
                <a:spcPts val="1200"/>
              </a:spcBef>
            </a:pPr>
            <a:r>
              <a:rPr lang="en-GB" sz="2800" b="0" dirty="0">
                <a:latin typeface="Franklin Gothic Medium" charset="0"/>
                <a:ea typeface="Franklin Gothic Medium" charset="0"/>
                <a:cs typeface="Franklin Gothic Medium" charset="0"/>
              </a:rPr>
              <a:t>No single institution can resource the development of a full range of solutions on its own,</a:t>
            </a:r>
          </a:p>
          <a:p>
            <a:pPr marL="114300" lvl="1" algn="r">
              <a:spcBef>
                <a:spcPts val="1200"/>
              </a:spcBef>
            </a:pPr>
            <a:r>
              <a:rPr lang="en-US" sz="2800" b="0" dirty="0">
                <a:latin typeface="Franklin Gothic Medium" charset="0"/>
                <a:ea typeface="Franklin Gothic Medium" charset="0"/>
                <a:cs typeface="Franklin Gothic Medium" charset="0"/>
              </a:rPr>
              <a:t>…yet each needs the flexibility to tailor </a:t>
            </a:r>
            <a:br>
              <a:rPr lang="en-US" sz="2800" b="0" dirty="0">
                <a:latin typeface="Franklin Gothic Medium" charset="0"/>
                <a:ea typeface="Franklin Gothic Medium" charset="0"/>
                <a:cs typeface="Franklin Gothic Medium" charset="0"/>
              </a:rPr>
            </a:br>
            <a:r>
              <a:rPr lang="en-US" sz="2800" b="0" dirty="0">
                <a:latin typeface="Franklin Gothic Medium" charset="0"/>
                <a:ea typeface="Franklin Gothic Medium" charset="0"/>
                <a:cs typeface="Franklin Gothic Medium" charset="0"/>
              </a:rPr>
              <a:t>solutions to local demands and workflows.  </a:t>
            </a:r>
            <a:endParaRPr lang="en-GB" sz="2800" b="0" dirty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57200" y="3581400"/>
            <a:ext cx="8001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Fundamental Assumption #2</a:t>
            </a:r>
            <a:endParaRPr lang="en-US" sz="3200" b="0" dirty="0">
              <a:latin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8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effectLst/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tx1"/>
                </a:solidFill>
                <a:effectLst>
                  <a:outerShdw dir="2700000" algn="tl" rotWithShape="0">
                    <a:srgbClr val="000000">
                      <a:alpha val="43000"/>
                    </a:srgbClr>
                  </a:outerShdw>
                </a:effectLst>
                <a:latin typeface="Franklin Gothic Medium" pitchFamily="-112" charset="0"/>
              </a:rPr>
              <a:t>Technical Development – Last Year</a:t>
            </a:r>
            <a:endParaRPr lang="en-US" sz="2800" dirty="0" smtClean="0">
              <a:solidFill>
                <a:schemeClr val="tx1"/>
              </a:solidFill>
              <a:effectLst>
                <a:outerShdw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467600" cy="5029200"/>
          </a:xfrm>
          <a:effectLst/>
        </p:spPr>
        <p:txBody>
          <a:bodyPr/>
          <a:lstStyle/>
          <a:p>
            <a:pPr marL="406400" indent="-406400">
              <a:lnSpc>
                <a:spcPct val="9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kern="1200" dirty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Simplify adoption and uptake process by new adopters</a:t>
            </a:r>
          </a:p>
          <a:p>
            <a:pPr marL="406400" indent="-406400">
              <a:lnSpc>
                <a:spcPct val="9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kern="1200" dirty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Clean separation of code among Hydra “core” components and head-specific logic</a:t>
            </a:r>
          </a:p>
          <a:p>
            <a:pPr marL="406400" indent="-406400">
              <a:lnSpc>
                <a:spcPct val="9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kern="1200" dirty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Increase the rigor</a:t>
            </a:r>
            <a:r>
              <a:rPr lang="en-US" kern="120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, documentation, </a:t>
            </a:r>
            <a:r>
              <a:rPr lang="en-US" kern="1200" dirty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test-coverage and reliability of the </a:t>
            </a:r>
            <a:r>
              <a:rPr lang="en-US" kern="120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code overall</a:t>
            </a:r>
            <a:endParaRPr lang="en-US" kern="1200" dirty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  <a:p>
            <a:pPr marL="533400" indent="-533400" eaLnBrk="1" hangingPunct="1">
              <a:spcBef>
                <a:spcPts val="600"/>
              </a:spcBef>
            </a:pPr>
            <a:endParaRPr lang="en-US" dirty="0" smtClean="0">
              <a:effectLst>
                <a:outerShdw dir="2700000" algn="tl" rotWithShape="0">
                  <a:schemeClr val="bg1">
                    <a:alpha val="47000"/>
                  </a:schemeClr>
                </a:outerShdw>
              </a:effectLst>
              <a:latin typeface="Franklin Gothic Medium" pitchFamily="-112" charset="0"/>
            </a:endParaRP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endParaRPr lang="en-US" sz="2800" dirty="0" smtClean="0">
              <a:effectLst>
                <a:outerShdw dir="2700000" algn="tl" rotWithShape="0">
                  <a:schemeClr val="bg1">
                    <a:alpha val="47000"/>
                  </a:schemeClr>
                </a:outerShdw>
              </a:effectLst>
              <a:latin typeface="Franklin Gothic Medium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1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Connect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838200" y="1384042"/>
            <a:ext cx="7772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Weekly </a:t>
            </a: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developer calls </a:t>
            </a:r>
          </a:p>
          <a:p>
            <a:pPr marL="800100" lvl="1" indent="-342900" eaLnBrk="0" hangingPunct="0">
              <a:spcAft>
                <a:spcPts val="1200"/>
              </a:spcAft>
              <a:buFontTx/>
              <a:buChar char="•"/>
            </a:pPr>
            <a:r>
              <a:rPr lang="en-US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Mondays 8:30 AM California time</a:t>
            </a:r>
            <a:endParaRPr lang="en-US" sz="2800" b="0" dirty="0" smtClean="0">
              <a:latin typeface="Franklin Gothic Medium" charset="0"/>
              <a:ea typeface="Franklin Gothic Medium" charset="0"/>
              <a:cs typeface="Franklin Gothic Medium" charset="0"/>
            </a:endParaRPr>
          </a:p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Email list: </a:t>
            </a:r>
            <a:r>
              <a:rPr lang="en-US" sz="2800" b="0" dirty="0" err="1">
                <a:latin typeface="Franklin Gothic Medium" charset="0"/>
                <a:ea typeface="Franklin Gothic Medium" charset="0"/>
                <a:cs typeface="Franklin Gothic Medium" charset="0"/>
              </a:rPr>
              <a:t>h</a:t>
            </a:r>
            <a:r>
              <a:rPr lang="en-US" sz="2800" b="0" dirty="0" err="1" smtClean="0">
                <a:latin typeface="Franklin Gothic Medium" charset="0"/>
                <a:ea typeface="Franklin Gothic Medium" charset="0"/>
                <a:cs typeface="Franklin Gothic Medium" charset="0"/>
              </a:rPr>
              <a:t>ydra</a:t>
            </a:r>
            <a:r>
              <a:rPr lang="en-US" sz="2800" b="0" dirty="0" err="1">
                <a:latin typeface="Franklin Gothic Medium" charset="0"/>
                <a:ea typeface="Franklin Gothic Medium" charset="0"/>
                <a:cs typeface="Franklin Gothic Medium" charset="0"/>
              </a:rPr>
              <a:t>-tech@googlegroups.com</a:t>
            </a:r>
            <a:endParaRPr lang="en-US" sz="2800" b="0" dirty="0">
              <a:latin typeface="Franklin Gothic Medium" charset="0"/>
              <a:ea typeface="Franklin Gothic Medium" charset="0"/>
              <a:cs typeface="Franklin Gothic Medium" charset="0"/>
            </a:endParaRPr>
          </a:p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IRC: </a:t>
            </a:r>
            <a:r>
              <a:rPr lang="en-US" sz="2800" b="0" dirty="0" err="1" smtClean="0">
                <a:latin typeface="Franklin Gothic Medium" charset="0"/>
                <a:ea typeface="Franklin Gothic Medium" charset="0"/>
                <a:cs typeface="Franklin Gothic Medium" charset="0"/>
              </a:rPr>
              <a:t>c</a:t>
            </a:r>
            <a:r>
              <a:rPr lang="en-US" sz="2800" b="0" dirty="0" err="1" smtClean="0">
                <a:latin typeface="Franklin Gothic Medium" charset="0"/>
                <a:ea typeface="Franklin Gothic Medium" charset="0"/>
                <a:cs typeface="Franklin Gothic Medium" charset="0"/>
              </a:rPr>
              <a:t>hat.freenode.net</a:t>
            </a: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 #</a:t>
            </a:r>
            <a:r>
              <a:rPr lang="en-US" sz="2800" b="0" dirty="0" err="1" smtClean="0">
                <a:latin typeface="Franklin Gothic Medium" charset="0"/>
                <a:ea typeface="Franklin Gothic Medium" charset="0"/>
                <a:cs typeface="Franklin Gothic Medium" charset="0"/>
              </a:rPr>
              <a:t>projecthydra</a:t>
            </a:r>
            <a:endParaRPr lang="en-US" sz="2800" b="0" dirty="0" smtClean="0">
              <a:latin typeface="Franklin Gothic Medium" charset="0"/>
              <a:ea typeface="Franklin Gothic Medium" charset="0"/>
              <a:cs typeface="Franklin Gothic Medium" charset="0"/>
            </a:endParaRPr>
          </a:p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Quarterly Hydra Partner meetings</a:t>
            </a:r>
          </a:p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Annual </a:t>
            </a:r>
            <a:r>
              <a:rPr lang="en-US" sz="2800" b="0" dirty="0" err="1" smtClean="0">
                <a:latin typeface="Franklin Gothic Medium" charset="0"/>
                <a:ea typeface="Franklin Gothic Medium" charset="0"/>
                <a:cs typeface="Franklin Gothic Medium" charset="0"/>
              </a:rPr>
              <a:t>HydraCamp</a:t>
            </a: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 </a:t>
            </a:r>
          </a:p>
          <a:p>
            <a:pPr marL="800100" lvl="1" indent="-342900" eaLnBrk="0" hangingPunct="0">
              <a:spcAft>
                <a:spcPts val="1200"/>
              </a:spcAft>
              <a:buFontTx/>
              <a:buChar char="•"/>
            </a:pPr>
            <a:r>
              <a:rPr lang="en-US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Next Up: </a:t>
            </a:r>
            <a:r>
              <a:rPr lang="en-US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8-12 October </a:t>
            </a:r>
            <a:r>
              <a:rPr lang="fr-FR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’</a:t>
            </a:r>
            <a:r>
              <a:rPr lang="en-US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12, Penn State</a:t>
            </a:r>
            <a:endParaRPr lang="en-US" sz="2800" b="0" dirty="0" smtClean="0">
              <a:latin typeface="Franklin Gothic Medium" charset="0"/>
              <a:ea typeface="Franklin Gothic Medium" charset="0"/>
              <a:cs typeface="Franklin Gothic Medium" charset="0"/>
            </a:endParaRPr>
          </a:p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Annual </a:t>
            </a:r>
            <a:r>
              <a:rPr lang="en-US" sz="2800" b="0" dirty="0" err="1" smtClean="0">
                <a:latin typeface="Franklin Gothic Medium" charset="0"/>
                <a:ea typeface="Franklin Gothic Medium" charset="0"/>
                <a:cs typeface="Franklin Gothic Medium" charset="0"/>
              </a:rPr>
              <a:t>LibDevConX</a:t>
            </a: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 Meeting</a:t>
            </a:r>
            <a:r>
              <a:rPr lang="en-US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 </a:t>
            </a:r>
          </a:p>
          <a:p>
            <a:pPr marL="800100" lvl="1" indent="-342900" eaLnBrk="0" hangingPunct="0">
              <a:spcAft>
                <a:spcPts val="1200"/>
              </a:spcAft>
              <a:buFontTx/>
              <a:buChar char="•"/>
            </a:pPr>
            <a:r>
              <a:rPr lang="en-US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Next Up: End of March </a:t>
            </a:r>
            <a:r>
              <a:rPr lang="en-US" b="0" dirty="0">
                <a:latin typeface="Franklin Gothic Medium" charset="0"/>
                <a:ea typeface="Franklin Gothic Medium" charset="0"/>
                <a:cs typeface="Franklin Gothic Medium" charset="0"/>
              </a:rPr>
              <a:t>‘13 at </a:t>
            </a:r>
            <a:r>
              <a:rPr lang="en-US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Stanford</a:t>
            </a:r>
            <a:endParaRPr lang="en-US" b="0" dirty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889000"/>
            <a:ext cx="6350000" cy="508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60245" y="6091535"/>
            <a:ext cx="322350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1092200" indent="-1092200" eaLnBrk="0" hangingPunct="0">
              <a:spcBef>
                <a:spcPts val="1200"/>
              </a:spcBef>
            </a:pPr>
            <a:r>
              <a:rPr lang="en-US" b="0" dirty="0">
                <a:latin typeface="Franklin Gothic Medium" charset="0"/>
                <a:ea typeface="Franklin Gothic Medium" charset="0"/>
                <a:cs typeface="Franklin Gothic Medium" charset="0"/>
              </a:rPr>
              <a:t>http://</a:t>
            </a:r>
            <a:r>
              <a:rPr lang="en-US" b="0" dirty="0" err="1">
                <a:latin typeface="Franklin Gothic Medium" charset="0"/>
                <a:ea typeface="Franklin Gothic Medium" charset="0"/>
                <a:cs typeface="Franklin Gothic Medium" charset="0"/>
              </a:rPr>
              <a:t>projecthydra.org</a:t>
            </a:r>
            <a:endParaRPr lang="en-US" b="0" dirty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0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Hydra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0" y="1464707"/>
            <a:ext cx="74676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85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A robust repository fronted by feature-rich, tailored applications and workflows (“heads”) </a:t>
            </a:r>
            <a:endParaRPr lang="en-US" sz="2800" b="0" dirty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  <a:p>
            <a:pPr marL="800100" lvl="1" indent="-342900" eaLnBrk="0" hangingPunct="0">
              <a:lnSpc>
                <a:spcPct val="85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2800" b="0" i="1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One </a:t>
            </a:r>
            <a:r>
              <a:rPr lang="en-US" sz="2800" b="0" i="1" dirty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body, many </a:t>
            </a:r>
            <a:r>
              <a:rPr lang="en-US" sz="2800" b="0" i="1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heads</a:t>
            </a:r>
            <a:endParaRPr lang="en-US" sz="2800" b="0" dirty="0" smtClean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Collaboratively built “solution bundles” that can be adapted and modified to suit local </a:t>
            </a: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needs.</a:t>
            </a:r>
            <a:endParaRPr lang="en-US" sz="2800" b="0" dirty="0" smtClean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A community of developers and adopters extending and enhancing the core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2800" b="0" i="1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If </a:t>
            </a:r>
            <a:r>
              <a:rPr lang="en-US" sz="2800" b="0" i="1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you want to go fast, go alone. If you want to go far, go together</a:t>
            </a:r>
            <a:r>
              <a:rPr lang="en-US" sz="2800" b="0" i="1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. </a:t>
            </a:r>
            <a:endParaRPr lang="en-US" sz="2800" b="0" i="1" dirty="0" smtClean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  <a:p>
            <a:pPr marL="800100" lvl="1" indent="-342900" eaLnBrk="0" hangingPunct="0">
              <a:defRPr/>
            </a:pPr>
            <a:endParaRPr lang="en-US" sz="1200" b="0" i="1" dirty="0" smtClean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97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Emerging Solution Bundles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30726" name="Rectangle 6"/>
          <p:cNvSpPr txBox="1">
            <a:spLocks noChangeArrowheads="1"/>
          </p:cNvSpPr>
          <p:nvPr/>
        </p:nvSpPr>
        <p:spPr bwMode="auto">
          <a:xfrm>
            <a:off x="3581400" y="1524000"/>
            <a:ext cx="4038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2800" b="0" dirty="0" smtClean="0">
                <a:latin typeface="Franklin Gothic Medium" charset="0"/>
              </a:rPr>
              <a:t>Institutional Repositories</a:t>
            </a:r>
            <a:br>
              <a:rPr lang="en-US" sz="28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University of Hull </a:t>
            </a:r>
            <a:br>
              <a:rPr lang="en-US" sz="20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University of Virginia</a:t>
            </a:r>
            <a:br>
              <a:rPr lang="en-US" sz="20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Penn State University</a:t>
            </a:r>
            <a:endParaRPr lang="en-US" sz="2800" b="0" dirty="0">
              <a:latin typeface="Franklin Gothic Medium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2" y="1623725"/>
            <a:ext cx="2731008" cy="210725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3581400" y="4090987"/>
            <a:ext cx="4038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2800" b="0" dirty="0" smtClean="0">
                <a:latin typeface="Franklin Gothic Medium" charset="0"/>
              </a:rPr>
              <a:t>Images</a:t>
            </a:r>
            <a:br>
              <a:rPr lang="en-US" sz="28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Northwestern University </a:t>
            </a:r>
            <a:br>
              <a:rPr lang="en-US" sz="20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(Digital Image Library)</a:t>
            </a:r>
            <a:endParaRPr lang="en-US" sz="2800" b="0" dirty="0">
              <a:latin typeface="Franklin Gothic Medium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191000"/>
            <a:ext cx="2133600" cy="21336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60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Emerging Solution Bundles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30726" name="Rectangle 6"/>
          <p:cNvSpPr txBox="1">
            <a:spLocks noChangeArrowheads="1"/>
          </p:cNvSpPr>
          <p:nvPr/>
        </p:nvSpPr>
        <p:spPr bwMode="auto">
          <a:xfrm>
            <a:off x="3581400" y="1600200"/>
            <a:ext cx="4800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2800" b="0" dirty="0" smtClean="0">
                <a:latin typeface="Franklin Gothic Medium" charset="0"/>
              </a:rPr>
              <a:t>Archives &amp; Special Collections</a:t>
            </a:r>
            <a:br>
              <a:rPr lang="en-US" sz="28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Stanford University</a:t>
            </a:r>
            <a:br>
              <a:rPr lang="en-US" sz="20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University of Virginia</a:t>
            </a:r>
            <a:br>
              <a:rPr lang="en-US" sz="20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Rock &amp; Roll Hall of Fame</a:t>
            </a: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3581400" y="3962400"/>
            <a:ext cx="4038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2800" b="0" dirty="0" smtClean="0">
                <a:latin typeface="Franklin Gothic Medium" charset="0"/>
              </a:rPr>
              <a:t>Media</a:t>
            </a:r>
            <a:br>
              <a:rPr lang="en-US" sz="2800" b="0" dirty="0" smtClean="0">
                <a:latin typeface="Franklin Gothic Medium" charset="0"/>
              </a:rPr>
            </a:br>
            <a:r>
              <a:rPr lang="en-US" sz="2000" b="0" dirty="0">
                <a:latin typeface="Franklin Gothic Medium" charset="0"/>
              </a:rPr>
              <a:t>I</a:t>
            </a:r>
            <a:r>
              <a:rPr lang="en-US" sz="2000" b="0" dirty="0" smtClean="0">
                <a:latin typeface="Franklin Gothic Medium" charset="0"/>
              </a:rPr>
              <a:t>ndiana University</a:t>
            </a:r>
            <a:br>
              <a:rPr lang="en-US" sz="20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Northwestern University </a:t>
            </a:r>
            <a:br>
              <a:rPr lang="en-US" sz="20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Rock &amp; Roll Hall of Fame</a:t>
            </a:r>
            <a:br>
              <a:rPr lang="en-US" sz="20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Etc.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76400"/>
            <a:ext cx="2817813" cy="17526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038600"/>
            <a:ext cx="2692400" cy="1778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277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Emerging Solution Bundles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30726" name="Rectangle 6"/>
          <p:cNvSpPr txBox="1">
            <a:spLocks noChangeArrowheads="1"/>
          </p:cNvSpPr>
          <p:nvPr/>
        </p:nvSpPr>
        <p:spPr bwMode="auto">
          <a:xfrm>
            <a:off x="3581400" y="1600200"/>
            <a:ext cx="4800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2800" b="0" dirty="0" smtClean="0">
                <a:latin typeface="Franklin Gothic Medium" charset="0"/>
              </a:rPr>
              <a:t>Workflow Management (Digitization, Preservation)</a:t>
            </a:r>
            <a:br>
              <a:rPr lang="en-US" sz="28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Stanford University</a:t>
            </a:r>
            <a:br>
              <a:rPr lang="en-US" sz="20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University of Illinois – Urbana-Champagne</a:t>
            </a:r>
            <a:br>
              <a:rPr lang="en-US" sz="20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Northwestern University</a:t>
            </a: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3581400" y="3962400"/>
            <a:ext cx="4038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2800" b="0" dirty="0" smtClean="0">
                <a:latin typeface="Franklin Gothic Medium" charset="0"/>
              </a:rPr>
              <a:t>Exhibits</a:t>
            </a:r>
            <a:br>
              <a:rPr lang="en-US" sz="28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Notre Dame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886200"/>
            <a:ext cx="2780022" cy="196726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752599"/>
            <a:ext cx="2743200" cy="168510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656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Emerging Solution Bundles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30726" name="Rectangle 6"/>
          <p:cNvSpPr txBox="1">
            <a:spLocks noChangeArrowheads="1"/>
          </p:cNvSpPr>
          <p:nvPr/>
        </p:nvSpPr>
        <p:spPr bwMode="auto">
          <a:xfrm>
            <a:off x="3581400" y="1600200"/>
            <a:ext cx="4800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2800" b="0" dirty="0" smtClean="0">
                <a:latin typeface="Franklin Gothic Medium" charset="0"/>
              </a:rPr>
              <a:t>ETDs</a:t>
            </a:r>
            <a:br>
              <a:rPr lang="en-US" sz="28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Stanford University</a:t>
            </a:r>
            <a:br>
              <a:rPr lang="en-US" sz="20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University of Virginia</a:t>
            </a:r>
            <a:br>
              <a:rPr lang="en-US" sz="20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Etc. </a:t>
            </a: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3581400" y="4038600"/>
            <a:ext cx="4038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2800" b="0" dirty="0" smtClean="0">
                <a:latin typeface="Franklin Gothic Medium" charset="0"/>
              </a:rPr>
              <a:t>(Small) Data</a:t>
            </a:r>
            <a:br>
              <a:rPr lang="en-US" sz="2800" b="0" dirty="0" smtClean="0">
                <a:latin typeface="Franklin Gothic Medium" charset="0"/>
              </a:rPr>
            </a:br>
            <a:r>
              <a:rPr lang="en-US" sz="2000" b="0" i="1" dirty="0" smtClean="0">
                <a:latin typeface="Franklin Gothic Medium" charset="0"/>
              </a:rPr>
              <a:t>everyone…</a:t>
            </a:r>
            <a:endParaRPr lang="en-US" sz="2000" b="0" dirty="0" smtClean="0">
              <a:latin typeface="Franklin Gothic Medium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1600199"/>
            <a:ext cx="2614613" cy="208528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60" y="4038600"/>
            <a:ext cx="2613239" cy="1981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18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Hydra</a:t>
            </a:r>
            <a:r>
              <a:rPr lang="en-US" sz="3200" b="0" dirty="0">
                <a:latin typeface="Franklin Gothic Medium" charset="0"/>
              </a:rPr>
              <a:t>-based </a:t>
            </a:r>
            <a:r>
              <a:rPr lang="en-US" sz="3200" b="0" dirty="0" smtClean="0">
                <a:latin typeface="Franklin Gothic Medium" charset="0"/>
              </a:rPr>
              <a:t>Applications at Stanford</a:t>
            </a:r>
            <a:endParaRPr lang="en-US" sz="3200" b="0" dirty="0">
              <a:latin typeface="Franklin Gothic Medium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2462213" cy="196373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4200" y="1390650"/>
            <a:ext cx="2590800" cy="192881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1371600"/>
            <a:ext cx="2844800" cy="1981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26" name="Rectangle 6"/>
          <p:cNvSpPr txBox="1">
            <a:spLocks noChangeArrowheads="1"/>
          </p:cNvSpPr>
          <p:nvPr/>
        </p:nvSpPr>
        <p:spPr bwMode="auto">
          <a:xfrm>
            <a:off x="381000" y="3429000"/>
            <a:ext cx="281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1800" b="0">
                <a:latin typeface="Franklin Gothic Medium" charset="0"/>
              </a:rPr>
              <a:t>ETD’s – Electronic Theses </a:t>
            </a:r>
            <a:br>
              <a:rPr lang="en-US" sz="1800" b="0">
                <a:latin typeface="Franklin Gothic Medium" charset="0"/>
              </a:rPr>
            </a:br>
            <a:r>
              <a:rPr lang="en-US" sz="1800" b="0">
                <a:latin typeface="Franklin Gothic Medium" charset="0"/>
              </a:rPr>
              <a:t>&amp; Dissertations</a:t>
            </a:r>
          </a:p>
        </p:txBody>
      </p:sp>
      <p:sp>
        <p:nvSpPr>
          <p:cNvPr id="30727" name="Rectangle 6"/>
          <p:cNvSpPr txBox="1">
            <a:spLocks noChangeArrowheads="1"/>
          </p:cNvSpPr>
          <p:nvPr/>
        </p:nvSpPr>
        <p:spPr bwMode="auto">
          <a:xfrm>
            <a:off x="3200400" y="3429000"/>
            <a:ext cx="259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1800" b="0">
                <a:latin typeface="Franklin Gothic Medium" charset="0"/>
              </a:rPr>
              <a:t>SALT – Self-Archiving Legacy Toolkit</a:t>
            </a:r>
          </a:p>
        </p:txBody>
      </p:sp>
      <p:sp>
        <p:nvSpPr>
          <p:cNvPr id="30728" name="Rectangle 6"/>
          <p:cNvSpPr txBox="1">
            <a:spLocks noChangeArrowheads="1"/>
          </p:cNvSpPr>
          <p:nvPr/>
        </p:nvSpPr>
        <p:spPr bwMode="auto">
          <a:xfrm>
            <a:off x="6019800" y="3429000"/>
            <a:ext cx="281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1800" b="0">
                <a:latin typeface="Franklin Gothic Medium" charset="0"/>
              </a:rPr>
              <a:t>EEMs – Everyday Electronic Materials</a:t>
            </a:r>
            <a:endParaRPr lang="en-US" sz="1400" b="0">
              <a:latin typeface="Franklin Gothic 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4343400"/>
            <a:ext cx="2667000" cy="16383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30" name="Rectangle 6"/>
          <p:cNvSpPr txBox="1">
            <a:spLocks noChangeArrowheads="1"/>
          </p:cNvSpPr>
          <p:nvPr/>
        </p:nvSpPr>
        <p:spPr bwMode="auto">
          <a:xfrm>
            <a:off x="1371600" y="6096000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1800" b="0">
                <a:latin typeface="Franklin Gothic Medium" charset="0"/>
              </a:rPr>
              <a:t>Argo – Repository Reporting and Management</a:t>
            </a:r>
          </a:p>
        </p:txBody>
      </p:sp>
      <p:sp>
        <p:nvSpPr>
          <p:cNvPr id="30731" name="Rectangle 6"/>
          <p:cNvSpPr txBox="1">
            <a:spLocks noChangeArrowheads="1"/>
          </p:cNvSpPr>
          <p:nvPr/>
        </p:nvSpPr>
        <p:spPr bwMode="auto">
          <a:xfrm>
            <a:off x="5257800" y="6096000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1800" b="0" dirty="0" err="1">
                <a:latin typeface="Franklin Gothic Medium" charset="0"/>
              </a:rPr>
              <a:t>Hypatia</a:t>
            </a:r>
            <a:r>
              <a:rPr lang="en-US" sz="1800" b="0" dirty="0">
                <a:latin typeface="Franklin Gothic Medium" charset="0"/>
              </a:rPr>
              <a:t> – Archives &amp; Special Collections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587" y="4343400"/>
            <a:ext cx="2817813" cy="17526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760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Actively Participating Institutions</a:t>
            </a:r>
            <a:endParaRPr lang="en-US" sz="3200" b="0" dirty="0">
              <a:latin typeface="Franklin Gothic Medium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91624585"/>
              </p:ext>
            </p:extLst>
          </p:nvPr>
        </p:nvGraphicFramePr>
        <p:xfrm>
          <a:off x="1066800" y="1524000"/>
          <a:ext cx="6553200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38800" y="6248400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5000"/>
              </a:lnSpc>
              <a:spcBef>
                <a:spcPts val="1200"/>
              </a:spcBef>
              <a:defRPr/>
            </a:pPr>
            <a:r>
              <a:rPr lang="en-US" sz="1600" b="0" i="1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OR = Open Repositories Conference</a:t>
            </a:r>
          </a:p>
        </p:txBody>
      </p:sp>
    </p:spTree>
    <p:extLst>
      <p:ext uri="{BB962C8B-B14F-4D97-AF65-F5344CB8AC3E}">
        <p14:creationId xmlns:p14="http://schemas.microsoft.com/office/powerpoint/2010/main" val="283001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LAIR_acroynm_inversed-1">
  <a:themeElements>
    <a:clrScheme name="SULAIR_acroynm_inversed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ULAIR_acroynm_inversed-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lnDef>
  </a:objectDefaults>
  <a:extraClrSchemeLst>
    <a:extraClrScheme>
      <a:clrScheme name="SULAIR_acroynm_inversed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LAIR_acroynm_inversed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LAIR_acroynm_inversed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LAIR_acroynm_inversed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LAIR_acroynm_inversed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LAIR_acroynm_inversed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LAIR_acroynm_inversed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LAIR_acroynm_inversed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LAIR_acroynm_inversed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LAIR_acroynm_inversed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LAIR_acroynm_inversed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LAIR_acroynm_inversed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23640</TotalTime>
  <Words>938</Words>
  <Application>Microsoft Macintosh PowerPoint</Application>
  <PresentationFormat>On-screen Show (4:3)</PresentationFormat>
  <Paragraphs>122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SULAIR_acroynm_inversed-1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Note on Ruby on Rails</vt:lpstr>
      <vt:lpstr>Technical Development – Last Year</vt:lpstr>
      <vt:lpstr>PowerPoint Presentation</vt:lpstr>
      <vt:lpstr>PowerPoint Presentation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SULAIR Application Development Overview</dc:title>
  <dc:creator>Tom Cramer</dc:creator>
  <cp:lastModifiedBy>Tom Cramer</cp:lastModifiedBy>
  <cp:revision>498</cp:revision>
  <cp:lastPrinted>2009-03-13T16:04:00Z</cp:lastPrinted>
  <dcterms:created xsi:type="dcterms:W3CDTF">2010-11-02T22:33:16Z</dcterms:created>
  <dcterms:modified xsi:type="dcterms:W3CDTF">2012-07-13T09:23:12Z</dcterms:modified>
</cp:coreProperties>
</file>