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5"/>
  </p:notesMasterIdLst>
  <p:handoutMasterIdLst>
    <p:handoutMasterId r:id="rId86"/>
  </p:handoutMasterIdLst>
  <p:sldIdLst>
    <p:sldId id="511" r:id="rId2"/>
    <p:sldId id="856" r:id="rId3"/>
    <p:sldId id="920" r:id="rId4"/>
    <p:sldId id="914" r:id="rId5"/>
    <p:sldId id="807" r:id="rId6"/>
    <p:sldId id="693" r:id="rId7"/>
    <p:sldId id="683" r:id="rId8"/>
    <p:sldId id="711" r:id="rId9"/>
    <p:sldId id="708" r:id="rId10"/>
    <p:sldId id="713" r:id="rId11"/>
    <p:sldId id="714" r:id="rId12"/>
    <p:sldId id="927" r:id="rId13"/>
    <p:sldId id="928" r:id="rId14"/>
    <p:sldId id="929" r:id="rId15"/>
    <p:sldId id="930" r:id="rId16"/>
    <p:sldId id="954" r:id="rId17"/>
    <p:sldId id="931" r:id="rId18"/>
    <p:sldId id="932" r:id="rId19"/>
    <p:sldId id="933" r:id="rId20"/>
    <p:sldId id="934" r:id="rId21"/>
    <p:sldId id="935" r:id="rId22"/>
    <p:sldId id="940" r:id="rId23"/>
    <p:sldId id="936" r:id="rId24"/>
    <p:sldId id="937" r:id="rId25"/>
    <p:sldId id="951" r:id="rId26"/>
    <p:sldId id="952" r:id="rId27"/>
    <p:sldId id="941" r:id="rId28"/>
    <p:sldId id="943" r:id="rId29"/>
    <p:sldId id="944" r:id="rId30"/>
    <p:sldId id="945" r:id="rId31"/>
    <p:sldId id="946" r:id="rId32"/>
    <p:sldId id="947" r:id="rId33"/>
    <p:sldId id="948" r:id="rId34"/>
    <p:sldId id="949" r:id="rId35"/>
    <p:sldId id="950" r:id="rId36"/>
    <p:sldId id="956" r:id="rId37"/>
    <p:sldId id="955" r:id="rId38"/>
    <p:sldId id="922" r:id="rId39"/>
    <p:sldId id="724" r:id="rId40"/>
    <p:sldId id="725" r:id="rId41"/>
    <p:sldId id="726" r:id="rId42"/>
    <p:sldId id="921" r:id="rId43"/>
    <p:sldId id="730" r:id="rId44"/>
    <p:sldId id="727" r:id="rId45"/>
    <p:sldId id="817" r:id="rId46"/>
    <p:sldId id="819" r:id="rId47"/>
    <p:sldId id="820" r:id="rId48"/>
    <p:sldId id="821" r:id="rId49"/>
    <p:sldId id="822" r:id="rId50"/>
    <p:sldId id="818" r:id="rId51"/>
    <p:sldId id="957" r:id="rId52"/>
    <p:sldId id="923" r:id="rId53"/>
    <p:sldId id="808" r:id="rId54"/>
    <p:sldId id="809" r:id="rId55"/>
    <p:sldId id="810" r:id="rId56"/>
    <p:sldId id="958" r:id="rId57"/>
    <p:sldId id="897" r:id="rId58"/>
    <p:sldId id="898" r:id="rId59"/>
    <p:sldId id="899" r:id="rId60"/>
    <p:sldId id="900" r:id="rId61"/>
    <p:sldId id="901" r:id="rId62"/>
    <p:sldId id="902" r:id="rId63"/>
    <p:sldId id="904" r:id="rId64"/>
    <p:sldId id="905" r:id="rId65"/>
    <p:sldId id="906" r:id="rId66"/>
    <p:sldId id="908" r:id="rId67"/>
    <p:sldId id="909" r:id="rId68"/>
    <p:sldId id="910" r:id="rId69"/>
    <p:sldId id="827" r:id="rId70"/>
    <p:sldId id="863" r:id="rId71"/>
    <p:sldId id="867" r:id="rId72"/>
    <p:sldId id="868" r:id="rId73"/>
    <p:sldId id="875" r:id="rId74"/>
    <p:sldId id="869" r:id="rId75"/>
    <p:sldId id="839" r:id="rId76"/>
    <p:sldId id="841" r:id="rId77"/>
    <p:sldId id="842" r:id="rId78"/>
    <p:sldId id="924" r:id="rId79"/>
    <p:sldId id="621" r:id="rId80"/>
    <p:sldId id="885" r:id="rId81"/>
    <p:sldId id="886" r:id="rId82"/>
    <p:sldId id="887" r:id="rId83"/>
    <p:sldId id="888" r:id="rId84"/>
  </p:sldIdLst>
  <p:sldSz cx="9144000" cy="6858000" type="screen4x3"/>
  <p:notesSz cx="7010400" cy="9296400"/>
  <p:defaultTextStyle>
    <a:defPPr>
      <a:defRPr lang="en-US"/>
    </a:defPPr>
    <a:lvl1pPr algn="l" rtl="0" fontAlgn="base">
      <a:spcBef>
        <a:spcPct val="0"/>
      </a:spcBef>
      <a:spcAft>
        <a:spcPct val="0"/>
      </a:spcAft>
      <a:defRPr sz="2400" b="1"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b="1"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b="1"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b="1"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b="1"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b="1"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b="1"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b="1"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b="1" kern="1200">
        <a:solidFill>
          <a:schemeClr val="tx1"/>
        </a:solidFill>
        <a:latin typeface="Times"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800040"/>
    <a:srgbClr val="6666FF"/>
    <a:srgbClr val="CC6600"/>
    <a:srgbClr val="800080"/>
    <a:srgbClr val="7F7F7F"/>
    <a:srgbClr val="000080"/>
    <a:srgbClr val="008000"/>
    <a:srgbClr val="804000"/>
    <a:srgbClr val="808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5"/>
    <p:restoredTop sz="90367" autoAdjust="0"/>
  </p:normalViewPr>
  <p:slideViewPr>
    <p:cSldViewPr>
      <p:cViewPr>
        <p:scale>
          <a:sx n="157" d="100"/>
          <a:sy n="157" d="100"/>
        </p:scale>
        <p:origin x="14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473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Sheet1!$B$2:$B$9</c:f>
              <c:numCache>
                <c:formatCode>General</c:formatCode>
                <c:ptCount val="8"/>
                <c:pt idx="0">
                  <c:v>4.0</c:v>
                </c:pt>
                <c:pt idx="1">
                  <c:v>5.0</c:v>
                </c:pt>
                <c:pt idx="2">
                  <c:v>7.0</c:v>
                </c:pt>
                <c:pt idx="3">
                  <c:v>11.0</c:v>
                </c:pt>
                <c:pt idx="4">
                  <c:v>19.0</c:v>
                </c:pt>
                <c:pt idx="5">
                  <c:v>24.0</c:v>
                </c:pt>
                <c:pt idx="6">
                  <c:v>29.0</c:v>
                </c:pt>
                <c:pt idx="7">
                  <c:v>33.0</c:v>
                </c:pt>
              </c:numCache>
            </c:numRef>
          </c:val>
        </c:ser>
        <c:dLbls>
          <c:showLegendKey val="0"/>
          <c:showVal val="0"/>
          <c:showCatName val="0"/>
          <c:showSerName val="0"/>
          <c:showPercent val="0"/>
          <c:showBubbleSize val="0"/>
        </c:dLbls>
        <c:gapWidth val="150"/>
        <c:shape val="box"/>
        <c:axId val="1825423488"/>
        <c:axId val="1826805488"/>
        <c:axId val="0"/>
      </c:bar3DChart>
      <c:catAx>
        <c:axId val="1825423488"/>
        <c:scaling>
          <c:orientation val="minMax"/>
        </c:scaling>
        <c:delete val="0"/>
        <c:axPos val="b"/>
        <c:numFmt formatCode="General" sourceLinked="1"/>
        <c:majorTickMark val="out"/>
        <c:minorTickMark val="none"/>
        <c:tickLblPos val="nextTo"/>
        <c:txPr>
          <a:bodyPr/>
          <a:lstStyle/>
          <a:p>
            <a:pPr>
              <a:defRPr>
                <a:latin typeface="Lucida Sans"/>
              </a:defRPr>
            </a:pPr>
            <a:endParaRPr lang="en-US"/>
          </a:p>
        </c:txPr>
        <c:crossAx val="1826805488"/>
        <c:crosses val="autoZero"/>
        <c:auto val="1"/>
        <c:lblAlgn val="ctr"/>
        <c:lblOffset val="100"/>
        <c:noMultiLvlLbl val="0"/>
      </c:catAx>
      <c:valAx>
        <c:axId val="1826805488"/>
        <c:scaling>
          <c:orientation val="minMax"/>
        </c:scaling>
        <c:delete val="0"/>
        <c:axPos val="l"/>
        <c:majorGridlines/>
        <c:numFmt formatCode="General" sourceLinked="1"/>
        <c:majorTickMark val="out"/>
        <c:minorTickMark val="none"/>
        <c:tickLblPos val="nextTo"/>
        <c:crossAx val="18254234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Sheet1!$B$2:$B$9</c:f>
              <c:numCache>
                <c:formatCode>General</c:formatCode>
                <c:ptCount val="8"/>
                <c:pt idx="0">
                  <c:v>4.0</c:v>
                </c:pt>
                <c:pt idx="1">
                  <c:v>5.0</c:v>
                </c:pt>
                <c:pt idx="2">
                  <c:v>7.0</c:v>
                </c:pt>
                <c:pt idx="3">
                  <c:v>11.0</c:v>
                </c:pt>
                <c:pt idx="4">
                  <c:v>27.0</c:v>
                </c:pt>
                <c:pt idx="5">
                  <c:v>36.0</c:v>
                </c:pt>
                <c:pt idx="6">
                  <c:v>53.0</c:v>
                </c:pt>
                <c:pt idx="7">
                  <c:v>66.0</c:v>
                </c:pt>
              </c:numCache>
            </c:numRef>
          </c:val>
        </c:ser>
        <c:ser>
          <c:idx val="1"/>
          <c:order val="1"/>
          <c:tx>
            <c:strRef>
              <c:f>Sheet1!$C$1</c:f>
              <c:strCache>
                <c:ptCount val="1"/>
                <c:pt idx="0">
                  <c:v>Series 2</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Sheet1!$C$2:$C$9</c:f>
              <c:numCache>
                <c:formatCode>General</c:formatCode>
                <c:ptCount val="8"/>
                <c:pt idx="4">
                  <c:v>0.0</c:v>
                </c:pt>
                <c:pt idx="5">
                  <c:v>0.0</c:v>
                </c:pt>
                <c:pt idx="6">
                  <c:v>0.0</c:v>
                </c:pt>
                <c:pt idx="7">
                  <c:v>0.0</c:v>
                </c:pt>
              </c:numCache>
            </c:numRef>
          </c:val>
        </c:ser>
        <c:ser>
          <c:idx val="2"/>
          <c:order val="2"/>
          <c:tx>
            <c:strRef>
              <c:f>Sheet1!$D$1</c:f>
              <c:strCache>
                <c:ptCount val="1"/>
                <c:pt idx="0">
                  <c:v>Series 3</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Sheet1!$D$2:$D$9</c:f>
              <c:numCache>
                <c:formatCode>General</c:formatCode>
                <c:ptCount val="8"/>
                <c:pt idx="4">
                  <c:v>0.0</c:v>
                </c:pt>
                <c:pt idx="5">
                  <c:v>0.0</c:v>
                </c:pt>
                <c:pt idx="6">
                  <c:v>0.0</c:v>
                </c:pt>
                <c:pt idx="7">
                  <c:v>0.0</c:v>
                </c:pt>
              </c:numCache>
            </c:numRef>
          </c:val>
        </c:ser>
        <c:dLbls>
          <c:showLegendKey val="0"/>
          <c:showVal val="0"/>
          <c:showCatName val="0"/>
          <c:showSerName val="0"/>
          <c:showPercent val="0"/>
          <c:showBubbleSize val="0"/>
        </c:dLbls>
        <c:gapWidth val="150"/>
        <c:shape val="box"/>
        <c:axId val="1216027584"/>
        <c:axId val="1216066192"/>
        <c:axId val="0"/>
      </c:bar3DChart>
      <c:catAx>
        <c:axId val="1216027584"/>
        <c:scaling>
          <c:orientation val="minMax"/>
        </c:scaling>
        <c:delete val="0"/>
        <c:axPos val="b"/>
        <c:numFmt formatCode="General" sourceLinked="1"/>
        <c:majorTickMark val="out"/>
        <c:minorTickMark val="none"/>
        <c:tickLblPos val="nextTo"/>
        <c:txPr>
          <a:bodyPr/>
          <a:lstStyle/>
          <a:p>
            <a:pPr>
              <a:defRPr>
                <a:latin typeface="Lucida Sans"/>
              </a:defRPr>
            </a:pPr>
            <a:endParaRPr lang="en-US"/>
          </a:p>
        </c:txPr>
        <c:crossAx val="1216066192"/>
        <c:crosses val="autoZero"/>
        <c:auto val="1"/>
        <c:lblAlgn val="ctr"/>
        <c:lblOffset val="100"/>
        <c:noMultiLvlLbl val="0"/>
      </c:catAx>
      <c:valAx>
        <c:axId val="1216066192"/>
        <c:scaling>
          <c:orientation val="minMax"/>
        </c:scaling>
        <c:delete val="0"/>
        <c:axPos val="l"/>
        <c:majorGridlines/>
        <c:numFmt formatCode="General" sourceLinked="1"/>
        <c:majorTickMark val="out"/>
        <c:minorTickMark val="none"/>
        <c:tickLblPos val="nextTo"/>
        <c:crossAx val="12160275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Sheet1!$B$2:$B$9</c:f>
              <c:numCache>
                <c:formatCode>General</c:formatCode>
                <c:ptCount val="8"/>
                <c:pt idx="0">
                  <c:v>4.0</c:v>
                </c:pt>
                <c:pt idx="1">
                  <c:v>5.0</c:v>
                </c:pt>
                <c:pt idx="2">
                  <c:v>7.0</c:v>
                </c:pt>
                <c:pt idx="3">
                  <c:v>11.0</c:v>
                </c:pt>
                <c:pt idx="4">
                  <c:v>27.0</c:v>
                </c:pt>
                <c:pt idx="5">
                  <c:v>36.0</c:v>
                </c:pt>
                <c:pt idx="6">
                  <c:v>53.0</c:v>
                </c:pt>
                <c:pt idx="7">
                  <c:v>63.0</c:v>
                </c:pt>
              </c:numCache>
            </c:numRef>
          </c:val>
        </c:ser>
        <c:ser>
          <c:idx val="1"/>
          <c:order val="1"/>
          <c:tx>
            <c:strRef>
              <c:f>Sheet1!$C$1</c:f>
              <c:strCache>
                <c:ptCount val="1"/>
                <c:pt idx="0">
                  <c:v>Series 2</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Sheet1!$C$2:$C$9</c:f>
              <c:numCache>
                <c:formatCode>General</c:formatCode>
                <c:ptCount val="8"/>
                <c:pt idx="4">
                  <c:v>0.0</c:v>
                </c:pt>
                <c:pt idx="5">
                  <c:v>0.0</c:v>
                </c:pt>
                <c:pt idx="6">
                  <c:v>0.0</c:v>
                </c:pt>
                <c:pt idx="7">
                  <c:v>0.0</c:v>
                </c:pt>
              </c:numCache>
            </c:numRef>
          </c:val>
        </c:ser>
        <c:ser>
          <c:idx val="2"/>
          <c:order val="2"/>
          <c:tx>
            <c:strRef>
              <c:f>Sheet1!$D$1</c:f>
              <c:strCache>
                <c:ptCount val="1"/>
                <c:pt idx="0">
                  <c:v>Series 3</c:v>
                </c:pt>
              </c:strCache>
            </c:strRef>
          </c:tx>
          <c:invertIfNegative val="0"/>
          <c:cat>
            <c:strRef>
              <c:f>Sheet1!$A$2:$A$9</c:f>
              <c:strCache>
                <c:ptCount val="8"/>
                <c:pt idx="0">
                  <c:v>OR09</c:v>
                </c:pt>
                <c:pt idx="1">
                  <c:v>OR10</c:v>
                </c:pt>
                <c:pt idx="2">
                  <c:v>OR11</c:v>
                </c:pt>
                <c:pt idx="3">
                  <c:v>OR12</c:v>
                </c:pt>
                <c:pt idx="4">
                  <c:v>OR13</c:v>
                </c:pt>
                <c:pt idx="5">
                  <c:v>OR14</c:v>
                </c:pt>
                <c:pt idx="6">
                  <c:v>OR15</c:v>
                </c:pt>
                <c:pt idx="7">
                  <c:v>OR16</c:v>
                </c:pt>
              </c:strCache>
            </c:strRef>
          </c:cat>
          <c:val>
            <c:numRef>
              <c:f>Sheet1!$D$2:$D$9</c:f>
              <c:numCache>
                <c:formatCode>General</c:formatCode>
                <c:ptCount val="8"/>
                <c:pt idx="4">
                  <c:v>0.0</c:v>
                </c:pt>
                <c:pt idx="5">
                  <c:v>0.0</c:v>
                </c:pt>
                <c:pt idx="6">
                  <c:v>0.0</c:v>
                </c:pt>
                <c:pt idx="7">
                  <c:v>0.0</c:v>
                </c:pt>
              </c:numCache>
            </c:numRef>
          </c:val>
        </c:ser>
        <c:dLbls>
          <c:showLegendKey val="0"/>
          <c:showVal val="0"/>
          <c:showCatName val="0"/>
          <c:showSerName val="0"/>
          <c:showPercent val="0"/>
          <c:showBubbleSize val="0"/>
        </c:dLbls>
        <c:gapWidth val="150"/>
        <c:shape val="box"/>
        <c:axId val="1216099056"/>
        <c:axId val="1216102112"/>
        <c:axId val="0"/>
      </c:bar3DChart>
      <c:catAx>
        <c:axId val="1216099056"/>
        <c:scaling>
          <c:orientation val="minMax"/>
        </c:scaling>
        <c:delete val="0"/>
        <c:axPos val="b"/>
        <c:numFmt formatCode="General" sourceLinked="1"/>
        <c:majorTickMark val="out"/>
        <c:minorTickMark val="none"/>
        <c:tickLblPos val="nextTo"/>
        <c:txPr>
          <a:bodyPr/>
          <a:lstStyle/>
          <a:p>
            <a:pPr>
              <a:defRPr>
                <a:latin typeface="Lucida Sans"/>
              </a:defRPr>
            </a:pPr>
            <a:endParaRPr lang="en-US"/>
          </a:p>
        </c:txPr>
        <c:crossAx val="1216102112"/>
        <c:crosses val="autoZero"/>
        <c:auto val="1"/>
        <c:lblAlgn val="ctr"/>
        <c:lblOffset val="100"/>
        <c:noMultiLvlLbl val="0"/>
      </c:catAx>
      <c:valAx>
        <c:axId val="1216102112"/>
        <c:scaling>
          <c:orientation val="minMax"/>
        </c:scaling>
        <c:delete val="0"/>
        <c:axPos val="l"/>
        <c:majorGridlines/>
        <c:numFmt formatCode="General" sourceLinked="1"/>
        <c:majorTickMark val="out"/>
        <c:minorTickMark val="none"/>
        <c:tickLblPos val="nextTo"/>
        <c:crossAx val="12160990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0" hangingPunct="0">
              <a:defRPr sz="1200">
                <a:latin typeface="Times" pitchFamily="-107" charset="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0" hangingPunct="0">
              <a:defRPr sz="1200">
                <a:latin typeface="Times" pitchFamily="-107" charset="0"/>
                <a:ea typeface="+mn-ea"/>
                <a:cs typeface="+mn-cs"/>
              </a:defRPr>
            </a:lvl1pPr>
          </a:lstStyle>
          <a:p>
            <a:pPr>
              <a:defRPr/>
            </a:pPr>
            <a:fld id="{CC084089-C230-8E4C-BA9C-CB40F0052F0C}" type="datetime1">
              <a:rPr lang="en-US"/>
              <a:pPr>
                <a:defRPr/>
              </a:pPr>
              <a:t>6/26/17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0" hangingPunct="0">
              <a:defRPr sz="1200">
                <a:latin typeface="Times" pitchFamily="-107"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0" hangingPunct="0">
              <a:defRPr sz="1200">
                <a:latin typeface="Times" pitchFamily="-107" charset="0"/>
                <a:ea typeface="+mn-ea"/>
                <a:cs typeface="+mn-cs"/>
              </a:defRPr>
            </a:lvl1pPr>
          </a:lstStyle>
          <a:p>
            <a:pPr>
              <a:defRPr/>
            </a:pPr>
            <a:fld id="{6F3FB845-4DD4-C34D-8A12-9ECC3D26C944}" type="slidenum">
              <a:rPr lang="en-US"/>
              <a:pPr>
                <a:defRPr/>
              </a:pPr>
              <a:t>‹#›</a:t>
            </a:fld>
            <a:endParaRPr lang="en-US" dirty="0"/>
          </a:p>
        </p:txBody>
      </p:sp>
    </p:spTree>
    <p:extLst>
      <p:ext uri="{BB962C8B-B14F-4D97-AF65-F5344CB8AC3E}">
        <p14:creationId xmlns:p14="http://schemas.microsoft.com/office/powerpoint/2010/main" val="1587832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pitchFamily="-112" charset="0"/>
                <a:ea typeface="+mn-ea"/>
                <a:cs typeface="+mn-cs"/>
              </a:defRPr>
            </a:lvl1pPr>
          </a:lstStyle>
          <a:p>
            <a:pPr>
              <a:defRPr/>
            </a:pPr>
            <a:endParaRPr lang="en-US"/>
          </a:p>
        </p:txBody>
      </p:sp>
      <p:sp>
        <p:nvSpPr>
          <p:cNvPr id="2662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pitchFamily="-112" charset="0"/>
                <a:ea typeface="+mn-ea"/>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pitchFamily="-112" charset="0"/>
                <a:ea typeface="+mn-ea"/>
                <a:cs typeface="+mn-cs"/>
              </a:defRPr>
            </a:lvl1pPr>
          </a:lstStyle>
          <a:p>
            <a:pPr>
              <a:defRPr/>
            </a:pPr>
            <a:fld id="{BC0DFACD-B72E-0941-85BA-F22B5BD4B37C}" type="slidenum">
              <a:rPr lang="en-US"/>
              <a:pPr>
                <a:defRPr/>
              </a:pPr>
              <a:t>‹#›</a:t>
            </a:fld>
            <a:endParaRPr lang="en-US" dirty="0"/>
          </a:p>
        </p:txBody>
      </p:sp>
    </p:spTree>
    <p:extLst>
      <p:ext uri="{BB962C8B-B14F-4D97-AF65-F5344CB8AC3E}">
        <p14:creationId xmlns:p14="http://schemas.microsoft.com/office/powerpoint/2010/main" val="682801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CFFCB32-E13F-A149-A4C6-1C38A4B7343C}" type="slidenum">
              <a:rPr lang="en-US">
                <a:latin typeface="Times" charset="0"/>
                <a:ea typeface="ＭＳ Ｐゴシック" charset="-128"/>
                <a:cs typeface="ＭＳ Ｐゴシック" charset="-128"/>
              </a:rPr>
              <a:pPr/>
              <a:t>1</a:t>
            </a:fld>
            <a:endParaRPr lang="en-US">
              <a:latin typeface="Times"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13447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11</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 single application could not effectively cope with these three use cases; however any</a:t>
            </a:r>
            <a:r>
              <a:rPr lang="en-US" baseline="0" dirty="0" smtClean="0">
                <a:latin typeface="Times" charset="0"/>
                <a:ea typeface="ＭＳ Ｐゴシック" charset="-128"/>
                <a:cs typeface="ＭＳ Ｐゴシック" charset="-128"/>
              </a:rPr>
              <a:t> institution would want to safeguard the outputs of all these disparate systems in a digital repository for management and preservation. HYDRA gives a framework where ONE BODY (the repo) can support MULTIPLE HEADS (tailored applications) </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38672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12</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 single application could not effectively cope with these three use cases; however any</a:t>
            </a:r>
            <a:r>
              <a:rPr lang="en-US" baseline="0" dirty="0" smtClean="0">
                <a:latin typeface="Times" charset="0"/>
                <a:ea typeface="ＭＳ Ｐゴシック" charset="-128"/>
                <a:cs typeface="ＭＳ Ｐゴシック" charset="-128"/>
              </a:rPr>
              <a:t> institution would want to safeguard the outputs of all these disparate systems in a digital repository for management and preservation. HYDRA gives a framework where ONE BODY (the repo) can support MULTIPLE HEADS (tailored applications) </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98669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13</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 single application could not effectively cope with these three use cases; however any</a:t>
            </a:r>
            <a:r>
              <a:rPr lang="en-US" baseline="0" dirty="0" smtClean="0">
                <a:latin typeface="Times" charset="0"/>
                <a:ea typeface="ＭＳ Ｐゴシック" charset="-128"/>
                <a:cs typeface="ＭＳ Ｐゴシック" charset="-128"/>
              </a:rPr>
              <a:t> institution would want to safeguard the outputs of all these disparate systems in a digital repository for management and preservation. HYDRA gives a framework where ONE BODY (the repo) can support MULTIPLE HEADS (tailored applications) </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76045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One body,</a:t>
            </a:r>
            <a:r>
              <a:rPr lang="en-US" baseline="0" dirty="0" smtClean="0">
                <a:ea typeface="ＭＳ Ｐゴシック" charset="0"/>
                <a:cs typeface="ＭＳ Ｐゴシック" charset="0"/>
              </a:rPr>
              <a:t> many heads: </a:t>
            </a:r>
            <a:r>
              <a:rPr lang="en-US" dirty="0" smtClean="0">
                <a:ea typeface="ＭＳ Ｐゴシック" charset="0"/>
                <a:cs typeface="ＭＳ Ｐゴシック" charset="0"/>
              </a:rPr>
              <a:t>Stanford</a:t>
            </a:r>
            <a:r>
              <a:rPr lang="en-US" baseline="0" dirty="0" smtClean="0">
                <a:ea typeface="ＭＳ Ｐゴシック" charset="0"/>
                <a:cs typeface="ＭＳ Ｐゴシック" charset="0"/>
              </a:rPr>
              <a:t> has developed 5 distinct Hydra Heads, all fronting a Fedora repository—and each with their specialized interfaces and workflows for distinct audiences. </a:t>
            </a:r>
            <a:endParaRPr lang="en-US" dirty="0">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C01DE9B-2764-CA4A-9A0D-151637966C26}" type="slidenum">
              <a:rPr lang="en-US" sz="1200" b="0"/>
              <a:pPr/>
              <a:t>14</a:t>
            </a:fld>
            <a:endParaRPr lang="en-US" sz="1200" b="0"/>
          </a:p>
        </p:txBody>
      </p:sp>
    </p:spTree>
    <p:extLst>
      <p:ext uri="{BB962C8B-B14F-4D97-AF65-F5344CB8AC3E}">
        <p14:creationId xmlns:p14="http://schemas.microsoft.com/office/powerpoint/2010/main" val="2009927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15</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An ETD app may hay have a very</a:t>
            </a:r>
            <a:r>
              <a:rPr lang="en-US" baseline="0" dirty="0" smtClean="0">
                <a:latin typeface="Times" charset="0"/>
                <a:ea typeface="ＭＳ Ｐゴシック" charset="-128"/>
                <a:cs typeface="ＭＳ Ｐゴシック" charset="-128"/>
              </a:rPr>
              <a:t> constrained data model, flow and presentation</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9650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16</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693102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17</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543527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18</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45671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19</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The only way to build a rich</a:t>
            </a:r>
            <a:r>
              <a:rPr lang="en-US" baseline="0" dirty="0" smtClean="0">
                <a:latin typeface="Times" charset="0"/>
                <a:ea typeface="ＭＳ Ｐゴシック" charset="-128"/>
                <a:cs typeface="ＭＳ Ｐゴシック" charset="-128"/>
              </a:rPr>
              <a:t> &amp; robust solution is to engage a large community of developers. The only way to build a sustainable solution is to spur adoption by a community of institutions </a:t>
            </a:r>
            <a:r>
              <a:rPr lang="en-US" baseline="0" dirty="0" err="1" smtClean="0">
                <a:latin typeface="Times" charset="0"/>
                <a:ea typeface="ＭＳ Ｐゴシック" charset="-128"/>
                <a:cs typeface="ＭＳ Ｐゴシック" charset="-128"/>
              </a:rPr>
              <a:t>w</a:t>
            </a:r>
            <a:r>
              <a:rPr lang="en-US" baseline="0" dirty="0" smtClean="0">
                <a:latin typeface="Times" charset="0"/>
                <a:ea typeface="ＭＳ Ｐゴシック" charset="-128"/>
                <a:cs typeface="ＭＳ Ｐゴシック" charset="-128"/>
              </a:rPr>
              <a:t>/ vested interest in shared success.</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09776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20</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69951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2</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307292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21</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77293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22</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Adopters include: a theater institute, a</a:t>
            </a:r>
            <a:r>
              <a:rPr lang="en-US" baseline="0" dirty="0" smtClean="0">
                <a:latin typeface="Times" charset="0"/>
                <a:ea typeface="ＭＳ Ｐゴシック" charset="-128"/>
                <a:cs typeface="ＭＳ Ｐゴシック" charset="-128"/>
              </a:rPr>
              <a:t> Shakespeare Festival, Australian </a:t>
            </a:r>
            <a:r>
              <a:rPr lang="en-US" baseline="0" dirty="0" err="1" smtClean="0">
                <a:latin typeface="Times" charset="0"/>
                <a:ea typeface="ＭＳ Ｐゴシック" charset="-128"/>
                <a:cs typeface="ＭＳ Ｐゴシック" charset="-128"/>
              </a:rPr>
              <a:t>Dept</a:t>
            </a:r>
            <a:r>
              <a:rPr lang="en-US" baseline="0" dirty="0" smtClean="0">
                <a:latin typeface="Times" charset="0"/>
                <a:ea typeface="ＭＳ Ｐゴシック" charset="-128"/>
                <a:cs typeface="ＭＳ Ｐゴシック" charset="-128"/>
              </a:rPr>
              <a:t> of the Environment, a Chemical Heritage Foundation, Arizona State’s Nexus Lab for Humanities Research) , </a:t>
            </a:r>
          </a:p>
          <a:p>
            <a:pPr eaLnBrk="1" hangingPunct="1"/>
            <a:r>
              <a:rPr lang="en-US" baseline="0" dirty="0" smtClean="0">
                <a:latin typeface="Times" charset="0"/>
                <a:ea typeface="ＭＳ Ｐゴシック" charset="-128"/>
                <a:cs typeface="ＭＳ Ｐゴシック" charset="-128"/>
              </a:rPr>
              <a:t>National Library (Ireland, Denmark), Art Museum (1), Art Institute (1), 1 National Lab, 1 National digital repository, 2.5 national libraries (DPLA = half), a boatload of universities. </a:t>
            </a:r>
          </a:p>
          <a:p>
            <a:pPr eaLnBrk="1" hangingPunct="1"/>
            <a:r>
              <a:rPr lang="en-US" baseline="0" dirty="0" smtClean="0">
                <a:latin typeface="Times" charset="0"/>
                <a:ea typeface="ＭＳ Ｐゴシック" charset="-128"/>
                <a:cs typeface="ＭＳ Ｐゴシック" charset="-128"/>
              </a:rPr>
              <a:t>Northwestern likes it so much, they adopted twice: once in the Library, once in the </a:t>
            </a:r>
            <a:r>
              <a:rPr lang="en-US" baseline="0" dirty="0" err="1" smtClean="0">
                <a:latin typeface="Times" charset="0"/>
                <a:ea typeface="ＭＳ Ｐゴシック" charset="-128"/>
                <a:cs typeface="ＭＳ Ｐゴシック" charset="-128"/>
              </a:rPr>
              <a:t>Galter</a:t>
            </a:r>
            <a:r>
              <a:rPr lang="en-US" baseline="0" dirty="0" smtClean="0">
                <a:latin typeface="Times" charset="0"/>
                <a:ea typeface="ＭＳ Ｐゴシック" charset="-128"/>
                <a:cs typeface="ＭＳ Ｐゴシック" charset="-128"/>
              </a:rPr>
              <a:t> </a:t>
            </a:r>
            <a:r>
              <a:rPr lang="en-US" baseline="0" dirty="0" err="1" smtClean="0">
                <a:latin typeface="Times" charset="0"/>
                <a:ea typeface="ＭＳ Ｐゴシック" charset="-128"/>
                <a:cs typeface="ＭＳ Ｐゴシック" charset="-128"/>
              </a:rPr>
              <a:t>Heatlh</a:t>
            </a:r>
            <a:r>
              <a:rPr lang="en-US" baseline="0" dirty="0" smtClean="0">
                <a:latin typeface="Times" charset="0"/>
                <a:ea typeface="ＭＳ Ｐゴシック" charset="-128"/>
                <a:cs typeface="ＭＳ Ｐゴシック" charset="-128"/>
              </a:rPr>
              <a:t> Science Library.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935284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CFFCB32-E13F-A149-A4C6-1C38A4B7343C}" type="slidenum">
              <a:rPr lang="en-US">
                <a:latin typeface="Times" charset="0"/>
                <a:ea typeface="ＭＳ Ｐゴシック" charset="-128"/>
                <a:cs typeface="ＭＳ Ｐゴシック" charset="-128"/>
              </a:rPr>
              <a:pPr/>
              <a:t>23</a:t>
            </a:fld>
            <a:endParaRPr lang="en-US">
              <a:latin typeface="Times"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013902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24</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New partners since OR2015: York, UCSD, Lafayette,</a:t>
            </a:r>
            <a:r>
              <a:rPr lang="en-US" baseline="0" dirty="0" smtClean="0">
                <a:latin typeface="Times" charset="0"/>
                <a:ea typeface="ＭＳ Ｐゴシック" charset="-128"/>
                <a:cs typeface="ＭＳ Ｐゴシック" charset="-128"/>
              </a:rPr>
              <a:t> WUSTL</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062954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25</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The only way to build a rich</a:t>
            </a:r>
            <a:r>
              <a:rPr lang="en-US" baseline="0" dirty="0" smtClean="0">
                <a:latin typeface="Times" charset="0"/>
                <a:ea typeface="ＭＳ Ｐゴシック" charset="-128"/>
                <a:cs typeface="ＭＳ Ｐゴシック" charset="-128"/>
              </a:rPr>
              <a:t> &amp; robust solution is to engage a large community of developers. The only way to build a sustainable solution is to spur adoption by a community of institutions w/ vested interest in shared success.</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72654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26</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Compared to 47 / 180 at HC15.</a:t>
            </a:r>
          </a:p>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483149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0DFACD-B72E-0941-85BA-F22B5BD4B37C}" type="slidenum">
              <a:rPr lang="en-US" smtClean="0"/>
              <a:pPr>
                <a:defRPr/>
              </a:pPr>
              <a:t>27</a:t>
            </a:fld>
            <a:endParaRPr lang="en-US" dirty="0"/>
          </a:p>
        </p:txBody>
      </p:sp>
    </p:spTree>
    <p:extLst>
      <p:ext uri="{BB962C8B-B14F-4D97-AF65-F5344CB8AC3E}">
        <p14:creationId xmlns:p14="http://schemas.microsoft.com/office/powerpoint/2010/main" val="1043682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CFFCB32-E13F-A149-A4C6-1C38A4B7343C}" type="slidenum">
              <a:rPr lang="en-US">
                <a:latin typeface="Times" charset="0"/>
                <a:ea typeface="ＭＳ Ｐゴシック" charset="-128"/>
                <a:cs typeface="ＭＳ Ｐゴシック" charset="-128"/>
              </a:rPr>
              <a:pPr/>
              <a:t>28</a:t>
            </a:fld>
            <a:endParaRPr lang="en-US">
              <a:latin typeface="Times"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vs. 2015</a:t>
            </a:r>
          </a:p>
          <a:p>
            <a:pPr eaLnBrk="1" hangingPunct="1"/>
            <a:r>
              <a:rPr lang="en-US" dirty="0" smtClean="0">
                <a:latin typeface="Times" charset="0"/>
                <a:ea typeface="ＭＳ Ｐゴシック" charset="-128"/>
                <a:cs typeface="ＭＳ Ｐゴシック" charset="-128"/>
              </a:rPr>
              <a:t>97-&gt; 122</a:t>
            </a:r>
          </a:p>
          <a:p>
            <a:pPr eaLnBrk="1" hangingPunct="1"/>
            <a:r>
              <a:rPr lang="en-US" dirty="0" smtClean="0">
                <a:latin typeface="Times" charset="0"/>
                <a:ea typeface="ＭＳ Ｐゴシック" charset="-128"/>
                <a:cs typeface="ＭＳ Ｐゴシック" charset="-128"/>
              </a:rPr>
              <a:t>572 –&gt;705</a:t>
            </a:r>
          </a:p>
          <a:p>
            <a:pPr eaLnBrk="1" hangingPunct="1"/>
            <a:r>
              <a:rPr lang="en-US" dirty="0" smtClean="0">
                <a:latin typeface="Times" charset="0"/>
                <a:ea typeface="ＭＳ Ｐゴシック" charset="-128"/>
                <a:cs typeface="ＭＳ Ｐゴシック" charset="-128"/>
              </a:rPr>
              <a:t>365 -&gt; 509</a:t>
            </a:r>
          </a:p>
          <a:p>
            <a:pPr eaLnBrk="1" hangingPunct="1"/>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62312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29</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The only way to build a rich</a:t>
            </a:r>
            <a:r>
              <a:rPr lang="en-US" baseline="0" dirty="0" smtClean="0">
                <a:latin typeface="Times" charset="0"/>
                <a:ea typeface="ＭＳ Ｐゴシック" charset="-128"/>
                <a:cs typeface="ＭＳ Ｐゴシック" charset="-128"/>
              </a:rPr>
              <a:t> &amp; robust solution is to engage a large community of developers. The only way to build a sustainable solution is to spur adoption by a community of institutions </a:t>
            </a:r>
            <a:r>
              <a:rPr lang="en-US" baseline="0" dirty="0" err="1" smtClean="0">
                <a:latin typeface="Times" charset="0"/>
                <a:ea typeface="ＭＳ Ｐゴシック" charset="-128"/>
                <a:cs typeface="ＭＳ Ｐゴシック" charset="-128"/>
              </a:rPr>
              <a:t>w</a:t>
            </a:r>
            <a:r>
              <a:rPr lang="en-US" baseline="0" dirty="0" smtClean="0">
                <a:latin typeface="Times" charset="0"/>
                <a:ea typeface="ＭＳ Ｐゴシック" charset="-128"/>
                <a:cs typeface="ＭＳ Ｐゴシック" charset="-128"/>
              </a:rPr>
              <a:t>/ vested interest in shared success.</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068074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systems</a:t>
            </a:r>
            <a:r>
              <a:rPr lang="en-US" baseline="0" dirty="0" smtClean="0"/>
              <a:t> fulfill same functionality.  </a:t>
            </a:r>
            <a:r>
              <a:rPr lang="en-US" dirty="0" smtClean="0"/>
              <a:t>Biggest difference</a:t>
            </a:r>
            <a:r>
              <a:rPr lang="en-US" baseline="0" dirty="0" smtClean="0"/>
              <a:t> between other solutions is its community and commitment to community building.</a:t>
            </a:r>
            <a:endParaRPr lang="en-US" dirty="0"/>
          </a:p>
        </p:txBody>
      </p:sp>
      <p:sp>
        <p:nvSpPr>
          <p:cNvPr id="4" name="Slide Number Placeholder 3"/>
          <p:cNvSpPr>
            <a:spLocks noGrp="1"/>
          </p:cNvSpPr>
          <p:nvPr>
            <p:ph type="sldNum" sz="quarter" idx="10"/>
          </p:nvPr>
        </p:nvSpPr>
        <p:spPr/>
        <p:txBody>
          <a:bodyPr/>
          <a:lstStyle/>
          <a:p>
            <a:fld id="{57F0B8F8-873A-6045-9460-D3A58F943BF5}" type="slidenum">
              <a:rPr lang="en-US" smtClean="0"/>
              <a:t>30</a:t>
            </a:fld>
            <a:endParaRPr lang="en-US"/>
          </a:p>
        </p:txBody>
      </p:sp>
    </p:spTree>
    <p:extLst>
      <p:ext uri="{BB962C8B-B14F-4D97-AF65-F5344CB8AC3E}">
        <p14:creationId xmlns:p14="http://schemas.microsoft.com/office/powerpoint/2010/main" val="127976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smtClean="0"/>
              <a:t>We have a plan but our real purpose</a:t>
            </a:r>
            <a:r>
              <a:rPr lang="en-US" baseline="0" dirty="0" smtClean="0"/>
              <a:t> today is to answers the questions you have as a new Hydra Manager. We want to tailor this workshop to meet your needs.</a:t>
            </a:r>
          </a:p>
          <a:p>
            <a:pPr marL="174708" indent="-174708">
              <a:buFont typeface="Arial"/>
              <a:buChar char="•"/>
            </a:pPr>
            <a:r>
              <a:rPr lang="en-US" baseline="0" dirty="0" smtClean="0"/>
              <a:t>Distribute cards and give 5 minutes.</a:t>
            </a:r>
            <a:endParaRPr lang="en-US" dirty="0"/>
          </a:p>
        </p:txBody>
      </p:sp>
      <p:sp>
        <p:nvSpPr>
          <p:cNvPr id="4" name="Slide Number Placeholder 3"/>
          <p:cNvSpPr>
            <a:spLocks noGrp="1"/>
          </p:cNvSpPr>
          <p:nvPr>
            <p:ph type="sldNum" sz="quarter" idx="10"/>
          </p:nvPr>
        </p:nvSpPr>
        <p:spPr/>
        <p:txBody>
          <a:bodyPr/>
          <a:lstStyle/>
          <a:p>
            <a:fld id="{57F0B8F8-873A-6045-9460-D3A58F943BF5}" type="slidenum">
              <a:rPr lang="en-US" smtClean="0"/>
              <a:t>3</a:t>
            </a:fld>
            <a:endParaRPr lang="en-US"/>
          </a:p>
        </p:txBody>
      </p:sp>
    </p:spTree>
    <p:extLst>
      <p:ext uri="{BB962C8B-B14F-4D97-AF65-F5344CB8AC3E}">
        <p14:creationId xmlns:p14="http://schemas.microsoft.com/office/powerpoint/2010/main" val="1635845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Speaking of community: here are the attendees of the fourth annual Hydra Connect meeting in Boston last month. Good looking bunch, right?</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In addition to project staff from DPLA, DuraSpace, and Stanford working on the repository product, we’ve had development contributions from Chemical Heritage Foundation, Indiana University, and Indiana University–Purdue University Indianapolis, Penn State and Northwestern.</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93677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33</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934837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34</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877281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35</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39622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36</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Avalon, ORCID, WGBH,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128750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37</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5109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38</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73633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39</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406677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40</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384432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41</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2441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4</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247646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42</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42647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A6E3675-A78A-F943-BB2E-803FA6CE207D}" type="slidenum">
              <a:rPr lang="en-US"/>
              <a:pPr/>
              <a:t>43</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750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A6E3675-A78A-F943-BB2E-803FA6CE207D}" type="slidenum">
              <a:rPr lang="en-US"/>
              <a:pPr/>
              <a:t>44</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3033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45</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126780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46</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081857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47</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835589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48</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350671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49</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829802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D8F1DF4-CF81-6143-AED5-FED925DD2D61}" type="slidenum">
              <a:rPr lang="en-US">
                <a:latin typeface="Times" charset="0"/>
                <a:ea typeface="ＭＳ Ｐゴシック" charset="-128"/>
                <a:cs typeface="ＭＳ Ｐゴシック" charset="-128"/>
              </a:rPr>
              <a:pPr/>
              <a:t>50</a:t>
            </a:fld>
            <a:endParaRPr lang="en-US">
              <a:latin typeface="Times" charset="0"/>
              <a:ea typeface="ＭＳ Ｐゴシック" charset="-128"/>
              <a:cs typeface="ＭＳ Ｐゴシック"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By picking</a:t>
            </a:r>
            <a:r>
              <a:rPr lang="en-US" baseline="0" dirty="0" smtClean="0">
                <a:latin typeface="Times" charset="0"/>
                <a:ea typeface="ＭＳ Ｐゴシック" charset="-128"/>
                <a:cs typeface="ＭＳ Ｐゴシック" charset="-128"/>
              </a:rPr>
              <a:t> industry standard components, Hydra leverages the best of the community technology and skill base, and concentrates its efforts on the value added workflows around digital asset management. </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17481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The other major milestone over the past year was the decision to develop the repository using Sufia 7 code base as a starting point. Reasons for our selection are clear: </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StarSymbol"/>
              <a:buChar char="-"/>
            </a:pPr>
            <a:r>
              <a:rPr lang="en-US" sz="1800" b="0" strike="noStrike" spc="-1">
                <a:solidFill>
                  <a:srgbClr val="000000"/>
                </a:solidFill>
                <a:uFill>
                  <a:solidFill>
                    <a:srgbClr val="FFFFFF"/>
                  </a:solidFill>
                </a:uFill>
                <a:latin typeface="Arial"/>
              </a:rPr>
              <a:t>Many of the requirements revealed in the design process were already satisfied in Sufia features,</a:t>
            </a: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StarSymbol"/>
              <a:buChar char="-"/>
            </a:pPr>
            <a:r>
              <a:rPr lang="en-US" sz="1800" b="0" strike="noStrike" spc="-1">
                <a:solidFill>
                  <a:srgbClr val="000000"/>
                </a:solidFill>
                <a:uFill>
                  <a:solidFill>
                    <a:srgbClr val="FFFFFF"/>
                  </a:solidFill>
                </a:uFill>
                <a:latin typeface="Arial"/>
              </a:rPr>
              <a:t>Its support for complex objects represented in PCDM data models with Fedora 4 provides both the natural foundation and direction that the Hydra-in-a-Box project needed out of the gate</a:t>
            </a: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StarSymbol"/>
              <a:buChar char="-"/>
            </a:pPr>
            <a:r>
              <a:rPr lang="en-US" sz="1800" b="0" strike="noStrike" spc="-1">
                <a:solidFill>
                  <a:srgbClr val="000000"/>
                </a:solidFill>
                <a:uFill>
                  <a:solidFill>
                    <a:srgbClr val="FFFFFF"/>
                  </a:solidFill>
                </a:uFill>
                <a:latin typeface="Arial"/>
              </a:rPr>
              <a:t>And the fact that Sufia is one of the most actively maintained and widely used Hydra gems is an indicator of its good health. </a:t>
            </a: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26861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5</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697700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52</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658117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53</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7943501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54</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884335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55</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086733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56</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554498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Let’s start with a brief review of the project origins and goals. In 2014 DPLA, DuraSpace, and Stanford shared conversations about the state of the world of repositories and digital collections. We realized that the management and publication of digital collections by cultural heritage institutions are poised for a generational change. And we recognized the promise of Hydra as a leader in this space, both in terms of the projects and components developed by the community, and the community itself. </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Yet while Hydra offers a robust software framework and a lively community to sustain and advance it, it has not provided an easy-to-implement solution. This shortcoming has been contributing to the overall repository gap in the larger cultural heritage landscape.</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Hydra implementations are also missing key pieces that allow aggregators such as DPLA and its hubs to easily harvest, reuse, and add value to digital collections and their metadata in a scalable, modern manner. </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And there have been no service providers available to offer hosted service options for Hydra-based repositories. Together, these gaps hinder broad adoption of Hydra. </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So, motivated to address these gaps, we sought -- and were successfully awarded -- a 30 month National Leadership Grant from the IMLS, one focused on fostering a national digital platform through community-based repository infrastructure.</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3698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The grant project has four goals: </a:t>
            </a: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to produce a turnkey Hydra-based application for next-generation digital asset management;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to improve and generalize DPLA’s metadata harvesting and enrichment tools into more reusable components,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to connect these key infrastructural pieces with DPLA hubs, current Hydra partners, and prospective Hydra adopters—creating a vibrant, participatory community of adopters and contributors;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Times New Roman"/>
              <a:buChar char="●"/>
            </a:pPr>
            <a:r>
              <a:rPr lang="en-US" sz="1800" b="0" strike="noStrike" spc="-1">
                <a:solidFill>
                  <a:srgbClr val="000000"/>
                </a:solidFill>
                <a:uFill>
                  <a:solidFill>
                    <a:srgbClr val="FFFFFF"/>
                  </a:solidFill>
                </a:uFill>
                <a:latin typeface="Arial"/>
              </a:rPr>
              <a:t>and to work toward a hosted service, offering a cloud-based version of the application for use across multiple domains. </a:t>
            </a: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70304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PlaceHolder 1"/>
          <p:cNvSpPr>
            <a:spLocks noGrp="1"/>
          </p:cNvSpPr>
          <p:nvPr>
            <p:ph type="body"/>
          </p:nvPr>
        </p:nvSpPr>
        <p:spPr>
          <a:xfrm>
            <a:off x="700920" y="4415400"/>
            <a:ext cx="5607360" cy="4182480"/>
          </a:xfrm>
          <a:prstGeom prst="rect">
            <a:avLst/>
          </a:prstGeom>
        </p:spPr>
        <p:txBody>
          <a:bodyPr lIns="0" tIns="91440" rIns="0" bIns="91440"/>
          <a:lstStyle/>
          <a:p>
            <a:r>
              <a:rPr lang="en-US" sz="1800" b="0" strike="noStrike" spc="-1">
                <a:solidFill>
                  <a:srgbClr val="000000"/>
                </a:solidFill>
                <a:uFill>
                  <a:solidFill>
                    <a:srgbClr val="FFFFFF"/>
                  </a:solidFill>
                </a:uFill>
                <a:latin typeface="Arial"/>
              </a:rPr>
              <a:t>Now we are 18 months into our project -- just past the halfway point  -- and we’ve made demonstrable progress on these goals. </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We undertook design research between June 2015 and June 2016 - including community survey, interviews, environmental scan, competitive analysis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Wingdings" charset="2"/>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Wingdings" charset="2"/>
              <a:buChar char=""/>
            </a:pPr>
            <a:r>
              <a:rPr lang="en-US" sz="1800" b="0" strike="noStrike" spc="-1">
                <a:solidFill>
                  <a:srgbClr val="000000"/>
                </a:solidFill>
                <a:uFill>
                  <a:solidFill>
                    <a:srgbClr val="FFFFFF"/>
                  </a:solidFill>
                </a:uFill>
                <a:latin typeface="Arial"/>
              </a:rPr>
              <a:t>We have had two development work cycles at Stanford since March of this year. We are currently working toward our first software release in Winter 2017.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Wingdings" charset="2"/>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rPr>
              <a:t>For the Hosted Service</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Wingdings" charset="2"/>
              <a:buChar char=""/>
            </a:pPr>
            <a:r>
              <a:rPr lang="en-US" sz="1800" b="0" strike="noStrike" spc="-1">
                <a:solidFill>
                  <a:srgbClr val="000000"/>
                </a:solidFill>
                <a:uFill>
                  <a:solidFill>
                    <a:srgbClr val="FFFFFF"/>
                  </a:solidFill>
                </a:uFill>
                <a:latin typeface="Arial"/>
              </a:rPr>
              <a:t>We have a solid technical implementation</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Wingdings" charset="2"/>
              <a:buChar char=""/>
            </a:pPr>
            <a:r>
              <a:rPr lang="en-US" sz="1800" b="0" strike="noStrike" spc="-1">
                <a:solidFill>
                  <a:srgbClr val="000000"/>
                </a:solidFill>
                <a:uFill>
                  <a:solidFill>
                    <a:srgbClr val="FFFFFF"/>
                  </a:solidFill>
                </a:uFill>
                <a:latin typeface="Arial"/>
              </a:rPr>
              <a:t>And Business Planning, led by DuraSpace, is well underway.</a:t>
            </a: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r>
              <a:rPr lang="en-US" sz="1800" b="0" strike="noStrike" spc="-1">
                <a:solidFill>
                  <a:srgbClr val="000000"/>
                </a:solidFill>
                <a:uFill>
                  <a:solidFill>
                    <a:srgbClr val="FFFFFF"/>
                  </a:solidFill>
                </a:uFill>
                <a:latin typeface="Arial"/>
              </a:rPr>
              <a:t>I’m going to present more detail about this work, and then Gretchen will take the stage to report on DPLA’s aggregation tool improvements.</a:t>
            </a: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a:p>
            <a:pPr>
              <a:lnSpc>
                <a:spcPct val="100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201781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As I mentioned, one component of our design phase entailed a series of user interviews. </a:t>
            </a: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All told, we spoke with 55 people from 46 institutions - including a number of one-on-one interviews that took place at DLF last year in Vancouver. (Show of hands - who in the audience participated?)</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I don’t have enough time to dive into our process and the outcomes of this work -- including the intensive content analysis work, illustrated in screenshots here, after the recorded interviews were transcribed and a coding scheme -- but it’s worth emphasizing that the interviews and focus groups were highly productive, revealing, and validating. We were able to extract a great deal of information to build a detailed picture of the requirements of our broad community.</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25422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The artifacts of our design process -- including 6 personas, and all detailed summaries of our findings -- are posted on the project wiki hosted by DuraSpace, and survey data and analysis are archived in the Stanford Digital Repository.  </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Also posted on our wiki are:</a:t>
            </a: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 a freshly prioritized list of requirements based on the environmental scan,</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 a feature list for our repository product along with a high-level road map,</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 and soon, our growing set of mock-ups.</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1077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6</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The only way to build a rich</a:t>
            </a:r>
            <a:r>
              <a:rPr lang="en-US" baseline="0" dirty="0" smtClean="0">
                <a:latin typeface="Times" charset="0"/>
                <a:ea typeface="ＭＳ Ｐゴシック" charset="-128"/>
                <a:cs typeface="ＭＳ Ｐゴシック" charset="-128"/>
              </a:rPr>
              <a:t> &amp; robust solution is to engage a large community of developers. The only way to build a sustainable solution is to spur adoption by a community of institutions </a:t>
            </a:r>
            <a:r>
              <a:rPr lang="en-US" baseline="0" dirty="0" err="1" smtClean="0">
                <a:latin typeface="Times" charset="0"/>
                <a:ea typeface="ＭＳ Ｐゴシック" charset="-128"/>
                <a:cs typeface="ＭＳ Ｐゴシック" charset="-128"/>
              </a:rPr>
              <a:t>w</a:t>
            </a:r>
            <a:r>
              <a:rPr lang="en-US" baseline="0" dirty="0" smtClean="0">
                <a:latin typeface="Times" charset="0"/>
                <a:ea typeface="ＭＳ Ｐゴシック" charset="-128"/>
                <a:cs typeface="ＭＳ Ｐゴシック" charset="-128"/>
              </a:rPr>
              <a:t>/ vested interest in shared success.</a:t>
            </a:r>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9882799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Initial technical work focussed largely on infrastructure development to enable installing Hydra in the cloud and other related improvements and enhancements under the hood.</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We are using AWS for hosting the repository, but the repository is not dependent on AWS.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The repository is multi-tenant, meaning one installation can support several separate repository instances.</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We are moving configurations into a user interface so that you don’t need to be a developer to configure the repository.</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297720">
              <a:lnSpc>
                <a:spcPct val="100000"/>
              </a:lnSpc>
              <a:buClr>
                <a:srgbClr val="000000"/>
              </a:buClr>
              <a:buFont typeface="StarSymbol"/>
              <a:buChar char="-"/>
            </a:pPr>
            <a:r>
              <a:rPr lang="en-US" sz="1800" b="0" strike="noStrike" spc="-1">
                <a:solidFill>
                  <a:srgbClr val="000000"/>
                </a:solidFill>
                <a:uFill>
                  <a:solidFill>
                    <a:srgbClr val="FFFFFF"/>
                  </a:solidFill>
                </a:uFill>
                <a:latin typeface="Arial"/>
              </a:rPr>
              <a:t>And we added support for IIIF (the International Image Interoperability Framework) through its APIs, so adopters can readily participate in IIIF, the most exciting way to share images online since Flickr or Instagram.</a:t>
            </a:r>
            <a:r>
              <a:rPr lang="en-US" sz="11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357492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00000"/>
              </a:lnSpc>
            </a:pPr>
            <a:r>
              <a:rPr lang="en-US" sz="1800" b="0" strike="noStrike" spc="-1">
                <a:solidFill>
                  <a:srgbClr val="000000"/>
                </a:solidFill>
                <a:uFill>
                  <a:solidFill>
                    <a:srgbClr val="FFFFFF"/>
                  </a:solidFill>
                </a:uFill>
                <a:latin typeface="Arial"/>
              </a:rPr>
              <a:t>We have documented over 350 potential requirements from the broader cultural heritage community -- volume beyond what we can tackle under the current IMLS grant. So we are agile and opportunistic, actively informing and participating in current development efforts within the Hydra community that directly intersect with our road map -- such as mediated deposit, and the administrative dashboard. This approach has effectively and positively driven some of our development and UI design priorities.</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0" strike="noStrike" spc="-1">
                <a:solidFill>
                  <a:srgbClr val="000000"/>
                </a:solidFill>
                <a:uFill>
                  <a:solidFill>
                    <a:srgbClr val="FFFFFF"/>
                  </a:solidFill>
                </a:uFill>
                <a:latin typeface="Arial"/>
              </a:rPr>
              <a:t>This slide lists the top user-oriented features we have been working on since March of this year to extend what has been available in Sufia. I want to highlight four of them:</a:t>
            </a:r>
            <a:endParaRPr lang="en-US" sz="1829" b="0" strike="noStrike" spc="-1">
              <a:solidFill>
                <a:srgbClr val="000000"/>
              </a:solidFill>
              <a:uFill>
                <a:solidFill>
                  <a:srgbClr val="FFFFFF"/>
                </a:solidFill>
              </a:uFill>
              <a:latin typeface="Arial"/>
            </a:endParaRPr>
          </a:p>
          <a:p>
            <a:pPr marL="216000" indent="-216000">
              <a:lnSpc>
                <a:spcPct val="100000"/>
              </a:lnSpc>
            </a:pPr>
            <a:endParaRPr lang="en-US" sz="1829" b="0" strike="noStrike" spc="-1">
              <a:solidFill>
                <a:srgbClr val="000000"/>
              </a:solidFill>
              <a:uFill>
                <a:solidFill>
                  <a:srgbClr val="FFFFFF"/>
                </a:solidFill>
              </a:uFill>
              <a:latin typeface="Arial"/>
            </a:endParaRPr>
          </a:p>
          <a:p>
            <a:pPr marL="216000" indent="-216000">
              <a:lnSpc>
                <a:spcPct val="100000"/>
              </a:lnSpc>
            </a:pPr>
            <a:r>
              <a:rPr lang="en-US" sz="1800" b="1" strike="noStrike" spc="-1">
                <a:solidFill>
                  <a:srgbClr val="000000"/>
                </a:solidFill>
                <a:uFill>
                  <a:solidFill>
                    <a:srgbClr val="FFFFFF"/>
                  </a:solidFill>
                </a:uFill>
                <a:latin typeface="Arial"/>
              </a:rPr>
              <a:t>Batch import and batch metadata editing</a:t>
            </a:r>
            <a:r>
              <a:rPr lang="en-US" sz="1800" b="0" strike="noStrike" spc="-1">
                <a:solidFill>
                  <a:srgbClr val="000000"/>
                </a:solidFill>
                <a:uFill>
                  <a:solidFill>
                    <a:srgbClr val="FFFFFF"/>
                  </a:solidFill>
                </a:uFill>
                <a:latin typeface="Arial"/>
              </a:rPr>
              <a:t> are two features that will be critically useful to folks working with content at any kind of scale in Hydra in a Box, including those migrating to Hydra in a Box from an existing repository system.</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Advanced </a:t>
            </a:r>
            <a:r>
              <a:rPr lang="en-US" sz="1800" b="1" strike="noStrike" spc="-1">
                <a:solidFill>
                  <a:srgbClr val="000000"/>
                </a:solidFill>
                <a:uFill>
                  <a:solidFill>
                    <a:srgbClr val="FFFFFF"/>
                  </a:solidFill>
                </a:uFill>
                <a:latin typeface="Arial"/>
              </a:rPr>
              <a:t>reporting and an administrative dashboard</a:t>
            </a:r>
            <a:r>
              <a:rPr lang="en-US" sz="1800" b="0" strike="noStrike" spc="-1">
                <a:solidFill>
                  <a:srgbClr val="000000"/>
                </a:solidFill>
                <a:uFill>
                  <a:solidFill>
                    <a:srgbClr val="FFFFFF"/>
                  </a:solidFill>
                </a:uFill>
                <a:latin typeface="Arial"/>
              </a:rPr>
              <a:t>, to provide repository admins with immediate access to real-time stats about the status and contents of the repository and its users</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Native support for </a:t>
            </a:r>
            <a:r>
              <a:rPr lang="en-US" sz="1800" b="1" strike="noStrike" spc="-1">
                <a:solidFill>
                  <a:srgbClr val="000000"/>
                </a:solidFill>
                <a:uFill>
                  <a:solidFill>
                    <a:srgbClr val="FFFFFF"/>
                  </a:solidFill>
                </a:uFill>
                <a:latin typeface="Arial"/>
              </a:rPr>
              <a:t>publishing metadata to DPLA’s metadata application profile</a:t>
            </a:r>
            <a:r>
              <a:rPr lang="en-US" sz="1800" b="0" strike="noStrike" spc="-1">
                <a:solidFill>
                  <a:srgbClr val="000000"/>
                </a:solidFill>
                <a:uFill>
                  <a:solidFill>
                    <a:srgbClr val="FFFFFF"/>
                  </a:solidFill>
                </a:uFill>
                <a:latin typeface="Arial"/>
              </a:rPr>
              <a:t> PLUS an implementation supporting ResourceSync for harvesting, which has great potential as a next generation harvesting protocol, and the added benefit of search engine optimization.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 </a:t>
            </a:r>
            <a:endParaRPr lang="en-US" sz="1829" b="0" strike="noStrike" spc="-1">
              <a:solidFill>
                <a:srgbClr val="000000"/>
              </a:solidFill>
              <a:uFill>
                <a:solidFill>
                  <a:srgbClr val="FFFFFF"/>
                </a:solidFill>
              </a:uFill>
              <a:latin typeface="Arial"/>
            </a:endParaRPr>
          </a:p>
          <a:p>
            <a:pPr marL="457200" indent="-342360">
              <a:lnSpc>
                <a:spcPct val="100000"/>
              </a:lnSpc>
              <a:buClr>
                <a:srgbClr val="000000"/>
              </a:buClr>
              <a:buFont typeface="Arial"/>
              <a:buAutoNum type="arabicPeriod"/>
            </a:pPr>
            <a:r>
              <a:rPr lang="en-US" sz="1800" b="0" strike="noStrike" spc="-1">
                <a:solidFill>
                  <a:srgbClr val="000000"/>
                </a:solidFill>
                <a:uFill>
                  <a:solidFill>
                    <a:srgbClr val="FFFFFF"/>
                  </a:solidFill>
                </a:uFill>
                <a:latin typeface="Arial"/>
              </a:rPr>
              <a:t>The ability to </a:t>
            </a:r>
            <a:r>
              <a:rPr lang="en-US" sz="1800" b="1" strike="noStrike" spc="-1">
                <a:solidFill>
                  <a:srgbClr val="000000"/>
                </a:solidFill>
                <a:uFill>
                  <a:solidFill>
                    <a:srgbClr val="FFFFFF"/>
                  </a:solidFill>
                </a:uFill>
                <a:latin typeface="Arial"/>
              </a:rPr>
              <a:t>import and export bags</a:t>
            </a:r>
            <a:r>
              <a:rPr lang="en-US" sz="1800" b="0" strike="noStrike" spc="-1">
                <a:solidFill>
                  <a:srgbClr val="000000"/>
                </a:solidFill>
                <a:uFill>
                  <a:solidFill>
                    <a:srgbClr val="FFFFFF"/>
                  </a:solidFill>
                </a:uFill>
                <a:latin typeface="Arial"/>
              </a:rPr>
              <a:t> of content directly to/from Fedora, to address the need to deliver content to preservation services like APTrust, Digital Preservation Network (DPN), private LOCKSS networks, and the like.</a:t>
            </a: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18018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So to sum it up, the Hydra-in-a-Box repository elevator pitch goes something like this: </a:t>
            </a: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For </a:t>
            </a:r>
            <a:r>
              <a:rPr lang="en-US" sz="1800" b="1" strike="noStrike" spc="-1">
                <a:solidFill>
                  <a:srgbClr val="000000"/>
                </a:solidFill>
                <a:uFill>
                  <a:solidFill>
                    <a:srgbClr val="FFFFFF"/>
                  </a:solidFill>
                </a:uFill>
                <a:latin typeface="Arial"/>
              </a:rPr>
              <a:t>cultural heritage institutions</a:t>
            </a:r>
            <a:r>
              <a:rPr lang="en-US" sz="1800" b="0" strike="noStrike" spc="-1">
                <a:solidFill>
                  <a:srgbClr val="000000"/>
                </a:solidFill>
                <a:uFill>
                  <a:solidFill>
                    <a:srgbClr val="FFFFFF"/>
                  </a:solidFill>
                </a:uFill>
                <a:latin typeface="Arial"/>
              </a:rPr>
              <a:t>,</a:t>
            </a: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Who </a:t>
            </a:r>
            <a:r>
              <a:rPr lang="en-US" sz="1800" b="1" strike="noStrike" spc="-1">
                <a:solidFill>
                  <a:srgbClr val="000000"/>
                </a:solidFill>
                <a:uFill>
                  <a:solidFill>
                    <a:srgbClr val="FFFFFF"/>
                  </a:solidFill>
                </a:uFill>
                <a:latin typeface="Arial"/>
              </a:rPr>
              <a:t>seek a (new) way to manage their digital content</a:t>
            </a:r>
            <a:r>
              <a:rPr lang="en-US" sz="1800" b="0" strike="noStrike" spc="-1">
                <a:solidFill>
                  <a:srgbClr val="000000"/>
                </a:solidFill>
                <a:uFill>
                  <a:solidFill>
                    <a:srgbClr val="FFFFFF"/>
                  </a:solidFill>
                </a:uFill>
                <a:latin typeface="Arial"/>
              </a:rPr>
              <a:t>,</a:t>
            </a:r>
            <a:endParaRPr lang="en-US" sz="1829" b="0" strike="noStrike" spc="-1">
              <a:solidFill>
                <a:srgbClr val="000000"/>
              </a:solidFill>
              <a:uFill>
                <a:solidFill>
                  <a:srgbClr val="FFFFFF"/>
                </a:solidFill>
              </a:uFill>
              <a:latin typeface="Arial"/>
            </a:endParaRPr>
          </a:p>
          <a:p>
            <a:pPr marL="216000" indent="-216000">
              <a:lnSpc>
                <a:spcPct val="115000"/>
              </a:lnSpc>
            </a:pPr>
            <a:r>
              <a:rPr lang="en-US" sz="1800" b="1" strike="noStrike" spc="-1">
                <a:solidFill>
                  <a:srgbClr val="000000"/>
                </a:solidFill>
                <a:uFill>
                  <a:solidFill>
                    <a:srgbClr val="FFFFFF"/>
                  </a:solidFill>
                </a:uFill>
                <a:latin typeface="Arial"/>
              </a:rPr>
              <a:t>The Hydra-in-a-Box</a:t>
            </a:r>
            <a:r>
              <a:rPr lang="en-US" sz="1800" b="0" strike="noStrike" spc="-1">
                <a:solidFill>
                  <a:srgbClr val="000000"/>
                </a:solidFill>
                <a:uFill>
                  <a:solidFill>
                    <a:srgbClr val="FFFFFF"/>
                  </a:solidFill>
                </a:uFill>
                <a:latin typeface="Arial"/>
              </a:rPr>
              <a:t> repository offers </a:t>
            </a:r>
            <a:r>
              <a:rPr lang="en-US" sz="1800" b="1" strike="noStrike" spc="-1">
                <a:solidFill>
                  <a:srgbClr val="000000"/>
                </a:solidFill>
                <a:uFill>
                  <a:solidFill>
                    <a:srgbClr val="FFFFFF"/>
                  </a:solidFill>
                </a:uFill>
                <a:latin typeface="Arial"/>
              </a:rPr>
              <a:t>the best of Hydra</a:t>
            </a:r>
            <a:r>
              <a:rPr lang="en-US" sz="1800" b="0" strike="noStrike" spc="-1">
                <a:solidFill>
                  <a:srgbClr val="000000"/>
                </a:solidFill>
                <a:uFill>
                  <a:solidFill>
                    <a:srgbClr val="FFFFFF"/>
                  </a:solidFill>
                </a:uFill>
                <a:latin typeface="Arial"/>
              </a:rPr>
              <a:t> in a single, </a:t>
            </a:r>
            <a:r>
              <a:rPr lang="en-US" sz="1800" b="1" strike="noStrike" spc="-1">
                <a:solidFill>
                  <a:srgbClr val="000000"/>
                </a:solidFill>
                <a:uFill>
                  <a:solidFill>
                    <a:srgbClr val="FFFFFF"/>
                  </a:solidFill>
                </a:uFill>
                <a:latin typeface="Arial"/>
              </a:rPr>
              <a:t>easy-to-install, easy-to-configure, feature-rich</a:t>
            </a:r>
            <a:r>
              <a:rPr lang="en-US" sz="1800" b="0" strike="noStrike" spc="-1">
                <a:solidFill>
                  <a:srgbClr val="000000"/>
                </a:solidFill>
                <a:uFill>
                  <a:solidFill>
                    <a:srgbClr val="FFFFFF"/>
                  </a:solidFill>
                </a:uFill>
                <a:latin typeface="Arial"/>
              </a:rPr>
              <a:t> solution for collections of all kinds, thus reducing barriers to effective and affordable content management and preservation.</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Unlike existing, aging repository solutions available in the market, our product supports several </a:t>
            </a:r>
            <a:r>
              <a:rPr lang="en-US" sz="1800" b="1" strike="noStrike" spc="-1">
                <a:solidFill>
                  <a:srgbClr val="000000"/>
                </a:solidFill>
                <a:uFill>
                  <a:solidFill>
                    <a:srgbClr val="FFFFFF"/>
                  </a:solidFill>
                </a:uFill>
                <a:latin typeface="Arial"/>
              </a:rPr>
              <a:t>next-generation web technologies</a:t>
            </a:r>
            <a:r>
              <a:rPr lang="en-US" sz="1800" b="0" strike="noStrike" spc="-1">
                <a:solidFill>
                  <a:srgbClr val="000000"/>
                </a:solidFill>
                <a:uFill>
                  <a:solidFill>
                    <a:srgbClr val="FFFFFF"/>
                  </a:solidFill>
                </a:uFill>
                <a:latin typeface="Arial"/>
              </a:rPr>
              <a:t> (RDF, IIIF, ResourceSync to start) and is supported by a vibrant and growing open-source community.</a:t>
            </a: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77776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Community sprints have been key to making substantive progress on new key functionality in relatively short amount of time. These sprints are not motivated by our project alone - they emerge from common needs - though our project’s energy and technical leadership, in the form of Mike Giarlo specifically, certainly has helped to feed the momentum and guide the process towards successful outcomes.</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I count 15 institutions here who provided real resources -- staff time and expertise and travel time -- across these five fronts, and the fruits of this work are shared back into the core gems for all of the Hydra community.</a:t>
            </a: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23992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PlaceHolder 1"/>
          <p:cNvSpPr>
            <a:spLocks noGrp="1"/>
          </p:cNvSpPr>
          <p:nvPr>
            <p:ph type="body"/>
          </p:nvPr>
        </p:nvSpPr>
        <p:spPr>
          <a:xfrm>
            <a:off x="700560" y="4415400"/>
            <a:ext cx="560772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UI Designs are happening. Examples here show the self-configured home page … and part of the repository administrator’s dashboard. I don’t have time to do them justice in this very brief presentation. Look for them implemented in our sprint demo videos.</a:t>
            </a: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31221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PlaceHolder 1"/>
          <p:cNvSpPr>
            <a:spLocks noGrp="1"/>
          </p:cNvSpPr>
          <p:nvPr>
            <p:ph type="body"/>
          </p:nvPr>
        </p:nvSpPr>
        <p:spPr>
          <a:xfrm>
            <a:off x="700920" y="4415400"/>
            <a:ext cx="5607360" cy="4182480"/>
          </a:xfrm>
          <a:prstGeom prst="rect">
            <a:avLst/>
          </a:prstGeom>
        </p:spPr>
        <p:txBody>
          <a:bodyPr lIns="0" tIns="91440" rIns="0" bIns="91440"/>
          <a:lstStyle/>
          <a:p>
            <a:pPr marL="216000" indent="-216000">
              <a:lnSpc>
                <a:spcPct val="115000"/>
              </a:lnSpc>
            </a:pPr>
            <a:r>
              <a:rPr lang="en-US" sz="1800" b="0" strike="noStrike" spc="-1">
                <a:solidFill>
                  <a:srgbClr val="000000"/>
                </a:solidFill>
                <a:uFill>
                  <a:solidFill>
                    <a:srgbClr val="FFFFFF"/>
                  </a:solidFill>
                </a:uFill>
                <a:latin typeface="Arial"/>
              </a:rPr>
              <a:t>Finally, an outline of our plans beyond the current work cycle, into 2017.</a:t>
            </a: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Spoiler alert: there’s going to be more development. </a:t>
            </a:r>
            <a:endParaRPr lang="en-US" sz="1829" b="0" strike="noStrike" spc="-1">
              <a:solidFill>
                <a:srgbClr val="000000"/>
              </a:solidFill>
              <a:uFill>
                <a:solidFill>
                  <a:srgbClr val="FFFFFF"/>
                </a:solidFill>
              </a:uFill>
              <a:latin typeface="Arial"/>
            </a:endParaRPr>
          </a:p>
          <a:p>
            <a:pPr marL="216000" indent="-216000">
              <a:lnSpc>
                <a:spcPct val="115000"/>
              </a:lnSpc>
            </a:pPr>
            <a:endParaRPr lang="en-US" sz="1829" b="0" strike="noStrike" spc="-1">
              <a:solidFill>
                <a:srgbClr val="000000"/>
              </a:solidFill>
              <a:uFill>
                <a:solidFill>
                  <a:srgbClr val="FFFFFF"/>
                </a:solidFill>
              </a:uFill>
              <a:latin typeface="Arial"/>
            </a:endParaRPr>
          </a:p>
          <a:p>
            <a:pPr marL="216000" indent="-216000">
              <a:lnSpc>
                <a:spcPct val="115000"/>
              </a:lnSpc>
            </a:pPr>
            <a:r>
              <a:rPr lang="en-US" sz="1800" b="0" strike="noStrike" spc="-1">
                <a:solidFill>
                  <a:srgbClr val="000000"/>
                </a:solidFill>
                <a:uFill>
                  <a:solidFill>
                    <a:srgbClr val="FFFFFF"/>
                  </a:solidFill>
                </a:uFill>
                <a:latin typeface="Arial"/>
              </a:rPr>
              <a:t>We have feature aspirations in a few big areas, including </a:t>
            </a: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Wingdings" charset="2"/>
              <a:buChar char=""/>
            </a:pPr>
            <a:r>
              <a:rPr lang="en-US" sz="1800" b="0" strike="noStrike" spc="-1">
                <a:solidFill>
                  <a:srgbClr val="000000"/>
                </a:solidFill>
                <a:uFill>
                  <a:solidFill>
                    <a:srgbClr val="FFFFFF"/>
                  </a:solidFill>
                </a:uFill>
                <a:latin typeface="Arial"/>
              </a:rPr>
              <a:t>Specific metadata and presentation/delivery behavior support for targeted content types - such as datasets and books, </a:t>
            </a: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Wingdings" charset="2"/>
              <a:buChar char=""/>
            </a:pPr>
            <a:r>
              <a:rPr lang="en-US" sz="1800" b="0" strike="noStrike" spc="-1">
                <a:solidFill>
                  <a:srgbClr val="000000"/>
                </a:solidFill>
                <a:uFill>
                  <a:solidFill>
                    <a:srgbClr val="FFFFFF"/>
                  </a:solidFill>
                </a:uFill>
                <a:latin typeface="Arial"/>
              </a:rPr>
              <a:t>More APIs</a:t>
            </a:r>
            <a:endParaRPr lang="en-US" sz="1829" b="0" strike="noStrike" spc="-1">
              <a:solidFill>
                <a:srgbClr val="000000"/>
              </a:solidFill>
              <a:uFill>
                <a:solidFill>
                  <a:srgbClr val="FFFFFF"/>
                </a:solidFill>
              </a:uFill>
              <a:latin typeface="Arial"/>
            </a:endParaRPr>
          </a:p>
          <a:p>
            <a:pPr marL="457200" indent="-342360">
              <a:lnSpc>
                <a:spcPct val="115000"/>
              </a:lnSpc>
              <a:buClr>
                <a:srgbClr val="000000"/>
              </a:buClr>
              <a:buFont typeface="Wingdings" charset="2"/>
              <a:buChar char=""/>
            </a:pPr>
            <a:r>
              <a:rPr lang="en-US" sz="1800" b="0" strike="noStrike" spc="-1">
                <a:solidFill>
                  <a:srgbClr val="000000"/>
                </a:solidFill>
                <a:uFill>
                  <a:solidFill>
                    <a:srgbClr val="FFFFFF"/>
                  </a:solidFill>
                </a:uFill>
                <a:latin typeface="Arial"/>
              </a:rPr>
              <a:t>And we plan to integrate exhibit features, borrowing from the Spotlight project, with Hydra-in-a-Box</a:t>
            </a: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a:p>
            <a:pPr>
              <a:lnSpc>
                <a:spcPct val="115000"/>
              </a:lnSpc>
            </a:pPr>
            <a:r>
              <a:rPr lang="en-US" sz="1800" b="0" strike="noStrike" spc="-1">
                <a:solidFill>
                  <a:srgbClr val="000000"/>
                </a:solidFill>
                <a:uFill>
                  <a:solidFill>
                    <a:srgbClr val="FFFFFF"/>
                  </a:solidFill>
                </a:uFill>
                <a:latin typeface="Arial"/>
              </a:rPr>
              <a:t>Also we are planning pilots, both with folks interested in locally installing Hydra-in-a-Box or folks interested in trying out </a:t>
            </a:r>
            <a:r>
              <a:rPr lang="en-US" sz="1800" b="0" u="sng" strike="noStrike" spc="-1">
                <a:solidFill>
                  <a:srgbClr val="000000"/>
                </a:solidFill>
                <a:uFill>
                  <a:solidFill>
                    <a:srgbClr val="FFFFFF"/>
                  </a:solidFill>
                </a:uFill>
                <a:latin typeface="Arial"/>
              </a:rPr>
              <a:t>our</a:t>
            </a:r>
            <a:r>
              <a:rPr lang="en-US" sz="1800" b="0" strike="noStrike" spc="-1">
                <a:solidFill>
                  <a:srgbClr val="000000"/>
                </a:solidFill>
                <a:uFill>
                  <a:solidFill>
                    <a:srgbClr val="FFFFFF"/>
                  </a:solidFill>
                </a:uFill>
                <a:latin typeface="Arial"/>
              </a:rPr>
              <a:t> service hosted by DuraSpace.</a:t>
            </a: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a:p>
            <a:pPr>
              <a:lnSpc>
                <a:spcPct val="115000"/>
              </a:lnSpc>
            </a:pPr>
            <a:endParaRPr lang="en-US" sz="1829"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423075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70</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439370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Communication to the larger community</a:t>
            </a:r>
          </a:p>
          <a:p>
            <a:pPr lvl="1"/>
            <a:r>
              <a:rPr lang="en-US" sz="2400" dirty="0"/>
              <a:t>Spread the word about Hydra</a:t>
            </a:r>
          </a:p>
          <a:p>
            <a:r>
              <a:rPr lang="en-US" sz="2900" dirty="0"/>
              <a:t>Help with strategic planning </a:t>
            </a:r>
          </a:p>
          <a:p>
            <a:pPr lvl="1"/>
            <a:r>
              <a:rPr lang="en-US" sz="2400" dirty="0"/>
              <a:t>Particularly around community growth and management</a:t>
            </a:r>
          </a:p>
          <a:p>
            <a:r>
              <a:rPr lang="en-US" sz="2900" dirty="0"/>
              <a:t>Meeting planning</a:t>
            </a:r>
          </a:p>
          <a:p>
            <a:pPr lvl="1"/>
            <a:r>
              <a:rPr lang="en-US" sz="2400" dirty="0"/>
              <a:t>Offer to facilitate or take notes!</a:t>
            </a:r>
          </a:p>
          <a:p>
            <a:r>
              <a:rPr lang="en-US" sz="2900" dirty="0"/>
              <a:t>Speak up!</a:t>
            </a:r>
          </a:p>
          <a:p>
            <a:pPr lvl="1"/>
            <a:r>
              <a:rPr lang="en-US" sz="2400" dirty="0"/>
              <a:t>About issues you as a manager are facing</a:t>
            </a:r>
          </a:p>
          <a:p>
            <a:endParaRPr lang="en-US" dirty="0"/>
          </a:p>
        </p:txBody>
      </p:sp>
      <p:sp>
        <p:nvSpPr>
          <p:cNvPr id="4" name="Slide Number Placeholder 3"/>
          <p:cNvSpPr>
            <a:spLocks noGrp="1"/>
          </p:cNvSpPr>
          <p:nvPr>
            <p:ph type="sldNum" sz="quarter" idx="10"/>
          </p:nvPr>
        </p:nvSpPr>
        <p:spPr/>
        <p:txBody>
          <a:bodyPr/>
          <a:lstStyle/>
          <a:p>
            <a:fld id="{57F0B8F8-873A-6045-9460-D3A58F943BF5}" type="slidenum">
              <a:rPr lang="en-US" smtClean="0"/>
              <a:t>75</a:t>
            </a:fld>
            <a:endParaRPr lang="en-US"/>
          </a:p>
        </p:txBody>
      </p:sp>
    </p:spTree>
    <p:extLst>
      <p:ext uri="{BB962C8B-B14F-4D97-AF65-F5344CB8AC3E}">
        <p14:creationId xmlns:p14="http://schemas.microsoft.com/office/powerpoint/2010/main" val="41736537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AEC576D-028F-C74B-8306-7186E7681CAF}" type="slidenum">
              <a:rPr lang="en-US">
                <a:latin typeface="Times" charset="0"/>
                <a:ea typeface="ＭＳ Ｐゴシック" charset="-128"/>
                <a:cs typeface="ＭＳ Ｐゴシック" charset="-128"/>
              </a:rPr>
              <a:pPr/>
              <a:t>78</a:t>
            </a:fld>
            <a:endParaRPr lang="en-US">
              <a:latin typeface="Times"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5283606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systems</a:t>
            </a:r>
            <a:r>
              <a:rPr lang="en-US" baseline="0" dirty="0" smtClean="0"/>
              <a:t> fulfill same functionality.  </a:t>
            </a:r>
            <a:r>
              <a:rPr lang="en-US" dirty="0" smtClean="0"/>
              <a:t>Biggest difference</a:t>
            </a:r>
            <a:r>
              <a:rPr lang="en-US" baseline="0" dirty="0" smtClean="0"/>
              <a:t> between other solutions is its community and commitment to community building.</a:t>
            </a:r>
            <a:endParaRPr lang="en-US" dirty="0"/>
          </a:p>
        </p:txBody>
      </p:sp>
      <p:sp>
        <p:nvSpPr>
          <p:cNvPr id="4" name="Slide Number Placeholder 3"/>
          <p:cNvSpPr>
            <a:spLocks noGrp="1"/>
          </p:cNvSpPr>
          <p:nvPr>
            <p:ph type="sldNum" sz="quarter" idx="10"/>
          </p:nvPr>
        </p:nvSpPr>
        <p:spPr/>
        <p:txBody>
          <a:bodyPr/>
          <a:lstStyle/>
          <a:p>
            <a:fld id="{57F0B8F8-873A-6045-9460-D3A58F943BF5}" type="slidenum">
              <a:rPr lang="en-US" smtClean="0"/>
              <a:t>80</a:t>
            </a:fld>
            <a:endParaRPr lang="en-US"/>
          </a:p>
        </p:txBody>
      </p:sp>
    </p:spTree>
    <p:extLst>
      <p:ext uri="{BB962C8B-B14F-4D97-AF65-F5344CB8AC3E}">
        <p14:creationId xmlns:p14="http://schemas.microsoft.com/office/powerpoint/2010/main" val="39016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7</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3817702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81</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421961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82</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9092053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F5DDFAF-6A62-AD4D-88FF-71CDB303DA71}" type="slidenum">
              <a:rPr lang="en-US">
                <a:latin typeface="Times" charset="0"/>
                <a:ea typeface="ＭＳ Ｐゴシック" charset="-128"/>
                <a:cs typeface="ＭＳ Ｐゴシック" charset="-128"/>
              </a:rPr>
              <a:pPr/>
              <a:t>83</a:t>
            </a:fld>
            <a:endParaRPr lang="en-US">
              <a:latin typeface="Times" charset="0"/>
              <a:ea typeface="ＭＳ Ｐゴシック" charset="-128"/>
              <a:cs typeface="ＭＳ Ｐゴシック"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66742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9</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3002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B312BC9-FCB5-0A48-B28B-D308C9018A17}" type="slidenum">
              <a:rPr lang="en-US">
                <a:latin typeface="Times" charset="0"/>
                <a:ea typeface="ＭＳ Ｐゴシック" charset="-128"/>
                <a:cs typeface="ＭＳ Ｐゴシック" charset="-128"/>
              </a:rPr>
              <a:pPr/>
              <a:t>10</a:t>
            </a:fld>
            <a:endParaRPr lang="en-US">
              <a:latin typeface="Times"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charset="0"/>
                <a:ea typeface="ＭＳ Ｐゴシック" charset="-128"/>
                <a:cs typeface="ＭＳ Ｐゴシック" charset="-128"/>
              </a:rPr>
              <a:t>A single application could not effectively cope with these three use cases; however any</a:t>
            </a:r>
            <a:r>
              <a:rPr lang="en-US" baseline="0" dirty="0" smtClean="0">
                <a:latin typeface="Times" charset="0"/>
                <a:ea typeface="ＭＳ Ｐゴシック" charset="-128"/>
                <a:cs typeface="ＭＳ Ｐゴシック" charset="-128"/>
              </a:rPr>
              <a:t> institution would want to safeguard the outputs of all these disparate systems in a digital repository for management and preservation. HYDRA gives a framework where ONE BODY (the repo) can support MULTIPLE HEADS (tailored applications) </a:t>
            </a:r>
            <a:endParaRPr lang="en-US" dirty="0" smtClean="0">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08508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2667000" cy="457200"/>
          </a:xfrm>
          <a:ln/>
        </p:spPr>
        <p:txBody>
          <a:bodyPr/>
          <a:lstStyle>
            <a:lvl1pPr>
              <a:defRPr sz="1100">
                <a:latin typeface="Franklin Gothic Medium"/>
              </a:defRPr>
            </a:lvl1pPr>
          </a:lstStyle>
          <a:p>
            <a:pPr>
              <a:defRPr/>
            </a:pPr>
            <a:r>
              <a:rPr lang="en-US" dirty="0" smtClean="0"/>
              <a:t>Open Repositories 2010</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sz="1100">
                <a:latin typeface="Franklin Gothic Medium"/>
                <a:cs typeface="Franklin Gothic Medium"/>
              </a:defRPr>
            </a:lvl1pPr>
          </a:lstStyle>
          <a:p>
            <a:pPr>
              <a:defRPr/>
            </a:pPr>
            <a:r>
              <a:rPr lang="en-US" dirty="0" smtClean="0"/>
              <a:t>July 6, 2010</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77654-B11F-F443-9ED9-11A557A3513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677F1-DDCE-B14B-BD63-FF42704574D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2C982E-BE64-074F-95D1-B5B6BA38AF0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145252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978080-434E-7349-B75E-0A0864F445E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3D4AC-6AA5-4140-A1FD-2913A4FFE79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F066D9-80A7-964D-8B1B-F28A993BBC0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F2341F-44C0-0449-BBC9-7E506AF9D7D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ADEC3E-7004-0C49-9BBF-C3B84012EB6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46E37F-CF81-8F4A-8832-E4514622277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FD7C-324C-F443-B6FB-81E6856C6E8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541936-AA23-614B-A0FF-DA182CCA72C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Times" pitchFamily="-112"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latin typeface="Times" pitchFamily="-112"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latin typeface="Times" pitchFamily="-112" charset="0"/>
                <a:ea typeface="+mn-ea"/>
                <a:cs typeface="+mn-cs"/>
              </a:defRPr>
            </a:lvl1pPr>
          </a:lstStyle>
          <a:p>
            <a:pPr>
              <a:defRPr/>
            </a:pPr>
            <a:fld id="{CA7B3817-B95D-424E-8523-46B7E5EB848E}" type="slidenum">
              <a:rPr lang="en-US"/>
              <a:pPr>
                <a:defRPr/>
              </a:pPr>
              <a:t>‹#›</a:t>
            </a:fld>
            <a:endParaRPr lang="en-US" dirty="0"/>
          </a:p>
        </p:txBody>
      </p:sp>
      <p:pic>
        <p:nvPicPr>
          <p:cNvPr id="2" name="Picture 1"/>
          <p:cNvPicPr>
            <a:picLocks noChangeAspect="1"/>
          </p:cNvPicPr>
          <p:nvPr userDrawn="1"/>
        </p:nvPicPr>
        <p:blipFill>
          <a:blip r:embed="rId15"/>
          <a:stretch>
            <a:fillRect/>
          </a:stretch>
        </p:blipFill>
        <p:spPr>
          <a:xfrm>
            <a:off x="4191000" y="6203315"/>
            <a:ext cx="889000" cy="5022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4.png"/><Relationship Id="rId10" Type="http://schemas.openxmlformats.org/officeDocument/2006/relationships/image" Target="../media/image12.png"/></Relationships>
</file>

<file path=ppt/slides/_rels/slide11.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4.png"/><Relationship Id="rId10"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6.png"/><Relationship Id="rId8"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9" Type="http://schemas.openxmlformats.org/officeDocument/2006/relationships/hyperlink" Target="https://wiki.duraspace.org/display/samvera/Samvera+Data+Mapper+Working+Group" TargetMode="External"/><Relationship Id="rId20" Type="http://schemas.openxmlformats.org/officeDocument/2006/relationships/hyperlink" Target="https://wiki.duraspace.org/display/samvera/Samvera+Plugins+Working+Group" TargetMode="External"/><Relationship Id="rId21" Type="http://schemas.openxmlformats.org/officeDocument/2006/relationships/hyperlink" Target="https://wiki.duraspace.org/display/samvera/Repository+Management+Interest+Group" TargetMode="External"/><Relationship Id="rId22" Type="http://schemas.openxmlformats.org/officeDocument/2006/relationships/hyperlink" Target="https://wiki.duraspace.org/display/samvera/Samvera+Time-based+Media+Interest+Group" TargetMode="External"/><Relationship Id="rId23" Type="http://schemas.openxmlformats.org/officeDocument/2006/relationships/hyperlink" Target="https://wiki.duraspace.org/display/samvera/Samvera+User+Experience+Interest+Group" TargetMode="External"/><Relationship Id="rId10" Type="http://schemas.openxmlformats.org/officeDocument/2006/relationships/hyperlink" Target="https://wiki.duraspace.org/display/samvera/Hydra+DevOps+Interest+Group" TargetMode="External"/><Relationship Id="rId11" Type="http://schemas.openxmlformats.org/officeDocument/2006/relationships/hyperlink" Target="https://wiki.duraspace.org/display/samvera/Samvera+Digital+Preservation+Interest+Group" TargetMode="External"/><Relationship Id="rId12" Type="http://schemas.openxmlformats.org/officeDocument/2006/relationships/hyperlink" Target="https://wiki.duraspace.org/display/samvera/Samvera+Documentation+Working+Group" TargetMode="External"/><Relationship Id="rId13" Type="http://schemas.openxmlformats.org/officeDocument/2006/relationships/hyperlink" Target="https://wiki.duraspace.org/display/samvera/Samvera+Geospatial+Interest+Group" TargetMode="External"/><Relationship Id="rId14" Type="http://schemas.openxmlformats.org/officeDocument/2006/relationships/hyperlink" Target="https://wiki.duraspace.org/display/samvera/Samvera+GIS+Data+Modeling+Working+Group" TargetMode="External"/><Relationship Id="rId15" Type="http://schemas.openxmlformats.org/officeDocument/2006/relationships/hyperlink" Target="https://wiki.duraspace.org/display/samvera/Samvera+Metadata+Interest+Group" TargetMode="External"/><Relationship Id="rId16" Type="http://schemas.openxmlformats.org/officeDocument/2006/relationships/hyperlink" Target="https://wiki.duraspace.org/display/samvera/Samvera+Applied+Linked+Data+Interest+Group" TargetMode="External"/><Relationship Id="rId17" Type="http://schemas.openxmlformats.org/officeDocument/2006/relationships/hyperlink" Target="https://wiki.duraspace.org/display/samvera/URI+Selection+Working+Group" TargetMode="External"/><Relationship Id="rId18" Type="http://schemas.openxmlformats.org/officeDocument/2006/relationships/hyperlink" Target="https://wiki.duraspace.org/display/samvera/Samvera+Metrics+Interest+Group" TargetMode="External"/><Relationship Id="rId19" Type="http://schemas.openxmlformats.org/officeDocument/2006/relationships/hyperlink" Target="https://wiki.duraspace.org/display/samvera/Samvera+Newspapers+Interest+Group"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iki.duraspace.org/display/samvera/Fedora+3+to+4+Migration+Interest+Group" TargetMode="External"/><Relationship Id="rId4" Type="http://schemas.openxmlformats.org/officeDocument/2006/relationships/hyperlink" Target="https://wiki.duraspace.org/pages/viewpage.action?pageId=87461177" TargetMode="External"/><Relationship Id="rId5" Type="http://schemas.openxmlformats.org/officeDocument/2006/relationships/hyperlink" Target="https://wiki.duraspace.org/display/samvera/Display+Sets+Working+Group" TargetMode="External"/><Relationship Id="rId6" Type="http://schemas.openxmlformats.org/officeDocument/2006/relationships/hyperlink" Target="https://wiki.duraspace.org/pages/viewpage.action?pageId=87461330" TargetMode="External"/><Relationship Id="rId7" Type="http://schemas.openxmlformats.org/officeDocument/2006/relationships/hyperlink" Target="https://wiki.duraspace.org/display/samvera/Samvera+Agile+PM+Interest+Group" TargetMode="External"/><Relationship Id="rId8" Type="http://schemas.openxmlformats.org/officeDocument/2006/relationships/hyperlink" Target="https://wiki.duraspace.org/display/samvera/Samvera+Archivists+Interest+Grou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hyperlink" Target="http://bit.ly/hybox-design-docs"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hyperlink" Target="https://github.com/projecthydra/hydra-head/wiki" TargetMode="External"/><Relationship Id="rId4" Type="http://schemas.openxmlformats.org/officeDocument/2006/relationships/hyperlink" Target="mailto:Hydra-tech@googlegroups.com" TargetMode="External"/><Relationship Id="rId1" Type="http://schemas.openxmlformats.org/officeDocument/2006/relationships/slideLayout" Target="../slideLayouts/slideLayout2.xml"/><Relationship Id="rId2" Type="http://schemas.openxmlformats.org/officeDocument/2006/relationships/hyperlink" Target="https://github.com/projecthydra"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rojecthydra.org/" TargetMode="External"/><Relationship Id="rId3" Type="http://schemas.openxmlformats.org/officeDocument/2006/relationships/hyperlink" Target="http://wiki.duraspace.org/display/hydra/The+Hydra+Project"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41.jpe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40.jpg"/><Relationship Id="rId5"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4.png"/><Relationship Id="rId10"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66219" y="1600200"/>
            <a:ext cx="3834581" cy="2971800"/>
          </a:xfrm>
          <a:prstGeom prst="rect">
            <a:avLst/>
          </a:prstGeom>
        </p:spPr>
      </p:pic>
      <p:sp>
        <p:nvSpPr>
          <p:cNvPr id="9" name="Rectangle 8"/>
          <p:cNvSpPr/>
          <p:nvPr/>
        </p:nvSpPr>
        <p:spPr bwMode="auto">
          <a:xfrm>
            <a:off x="4038600" y="6019800"/>
            <a:ext cx="1143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pic>
        <p:nvPicPr>
          <p:cNvPr id="7" name="Picture 6" descr="BlacklightLogo_2400x750px_transparent.png"/>
          <p:cNvPicPr>
            <a:picLocks noChangeAspect="1"/>
          </p:cNvPicPr>
          <p:nvPr/>
        </p:nvPicPr>
        <p:blipFill>
          <a:blip r:embed="rId4"/>
          <a:srcRect l="32250" t="32000" b="24800"/>
          <a:stretch>
            <a:fillRect/>
          </a:stretch>
        </p:blipFill>
        <p:spPr>
          <a:xfrm>
            <a:off x="21240966" y="1294453"/>
            <a:ext cx="12841240" cy="2558771"/>
          </a:xfrm>
          <a:prstGeom prst="rect">
            <a:avLst/>
          </a:prstGeom>
        </p:spPr>
      </p:pic>
      <p:sp>
        <p:nvSpPr>
          <p:cNvPr id="13" name="Text Box 5"/>
          <p:cNvSpPr txBox="1">
            <a:spLocks noChangeArrowheads="1"/>
          </p:cNvSpPr>
          <p:nvPr/>
        </p:nvSpPr>
        <p:spPr bwMode="auto">
          <a:xfrm>
            <a:off x="3048000" y="3593068"/>
            <a:ext cx="5334000" cy="369332"/>
          </a:xfrm>
          <a:prstGeom prst="rect">
            <a:avLst/>
          </a:prstGeom>
          <a:noFill/>
          <a:ln w="9525">
            <a:noFill/>
            <a:miter lim="800000"/>
            <a:headEnd/>
            <a:tailEnd/>
          </a:ln>
        </p:spPr>
        <p:txBody>
          <a:bodyPr wrap="square" numCol="1">
            <a:prstTxWarp prst="textNoShape">
              <a:avLst/>
            </a:prstTxWarp>
            <a:spAutoFit/>
          </a:bodyPr>
          <a:lstStyle/>
          <a:p>
            <a:pPr indent="114300" algn="ctr" eaLnBrk="0" hangingPunct="0"/>
            <a:r>
              <a:rPr lang="en-US" sz="1800" b="0" dirty="0" smtClean="0">
                <a:latin typeface="Franklin Gothic Medium"/>
                <a:cs typeface="Franklin Gothic Medium"/>
              </a:rPr>
              <a:t>CDL ~ February 2017</a:t>
            </a:r>
          </a:p>
        </p:txBody>
      </p:sp>
      <p:sp>
        <p:nvSpPr>
          <p:cNvPr id="11" name="Text Box 5"/>
          <p:cNvSpPr txBox="1">
            <a:spLocks noChangeArrowheads="1"/>
          </p:cNvSpPr>
          <p:nvPr/>
        </p:nvSpPr>
        <p:spPr bwMode="auto">
          <a:xfrm>
            <a:off x="2514600" y="5029200"/>
            <a:ext cx="4038600" cy="923330"/>
          </a:xfrm>
          <a:prstGeom prst="rect">
            <a:avLst/>
          </a:prstGeom>
          <a:noFill/>
          <a:ln w="9525">
            <a:noFill/>
            <a:miter lim="800000"/>
            <a:headEnd/>
            <a:tailEnd/>
          </a:ln>
        </p:spPr>
        <p:txBody>
          <a:bodyPr wrap="square" numCol="1">
            <a:prstTxWarp prst="textNoShape">
              <a:avLst/>
            </a:prstTxWarp>
            <a:spAutoFit/>
          </a:bodyPr>
          <a:lstStyle/>
          <a:p>
            <a:pPr indent="114300" algn="ctr" eaLnBrk="0" hangingPunct="0"/>
            <a:r>
              <a:rPr lang="en-US" sz="1600" b="0" i="1" dirty="0" smtClean="0">
                <a:latin typeface="Franklin Gothic Medium"/>
                <a:cs typeface="Franklin Gothic Medium"/>
              </a:rPr>
              <a:t>The Project Formerly Known as Hydra</a:t>
            </a:r>
            <a:endParaRPr lang="en-US" sz="1600" b="0" i="1" dirty="0" smtClean="0">
              <a:latin typeface="Franklin Gothic Medium"/>
              <a:cs typeface="Franklin Gothic Medium"/>
            </a:endParaRPr>
          </a:p>
          <a:p>
            <a:pPr indent="114300" algn="ctr" eaLnBrk="0" hangingPunct="0"/>
            <a:r>
              <a:rPr lang="en-US" sz="1800" b="0" dirty="0" smtClean="0">
                <a:latin typeface="Franklin Gothic Medium"/>
                <a:cs typeface="Franklin Gothic Medium"/>
              </a:rPr>
              <a:t>Introductory Workshop </a:t>
            </a:r>
            <a:br>
              <a:rPr lang="en-US" sz="1800" b="0" dirty="0" smtClean="0">
                <a:latin typeface="Franklin Gothic Medium"/>
                <a:cs typeface="Franklin Gothic Medium"/>
              </a:rPr>
            </a:br>
            <a:r>
              <a:rPr lang="en-US" sz="1800" b="0" dirty="0" smtClean="0">
                <a:latin typeface="Franklin Gothic Medium"/>
                <a:cs typeface="Franklin Gothic Medium"/>
              </a:rPr>
              <a:t>Open Repositories 2017</a:t>
            </a:r>
            <a:endParaRPr lang="en-US" sz="1800" b="0" dirty="0" smtClean="0">
              <a:latin typeface="Franklin Gothic Medium"/>
              <a:cs typeface="Franklin Gothic Medium"/>
            </a:endParaRPr>
          </a:p>
        </p:txBody>
      </p:sp>
      <p:pic>
        <p:nvPicPr>
          <p:cNvPr id="2" name="Picture 1"/>
          <p:cNvPicPr>
            <a:picLocks noChangeAspect="1"/>
          </p:cNvPicPr>
          <p:nvPr/>
        </p:nvPicPr>
        <p:blipFill>
          <a:blip r:embed="rId5"/>
          <a:stretch>
            <a:fillRect/>
          </a:stretch>
        </p:blipFill>
        <p:spPr>
          <a:xfrm>
            <a:off x="1212174" y="1491996"/>
            <a:ext cx="5652851" cy="31882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7696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Repository-Powered Approach</a:t>
            </a:r>
            <a:endParaRPr lang="en-US" sz="3200" b="0" dirty="0">
              <a:latin typeface="Franklin Gothic Medium" charset="0"/>
            </a:endParaRPr>
          </a:p>
        </p:txBody>
      </p:sp>
      <p:sp>
        <p:nvSpPr>
          <p:cNvPr id="32" name="Rectangle 6"/>
          <p:cNvSpPr>
            <a:spLocks noChangeArrowheads="1"/>
          </p:cNvSpPr>
          <p:nvPr/>
        </p:nvSpPr>
        <p:spPr bwMode="auto">
          <a:xfrm>
            <a:off x="279400" y="1219200"/>
            <a:ext cx="1092200" cy="805605"/>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ETDs (Theses)</a:t>
            </a:r>
            <a:br>
              <a:rPr lang="en-US" sz="1800" b="0" dirty="0" smtClean="0">
                <a:latin typeface="Franklin Gothic Medium" pitchFamily="-106" charset="0"/>
                <a:ea typeface="Franklin Gothic Medium" pitchFamily="-106" charset="0"/>
                <a:cs typeface="Franklin Gothic Medium" pitchFamily="-106" charset="0"/>
              </a:rPr>
            </a:br>
            <a:endParaRPr lang="en-US" sz="1800" b="0" dirty="0" smtClean="0">
              <a:latin typeface="Franklin Gothic Medium" pitchFamily="-106" charset="0"/>
              <a:ea typeface="Franklin Gothic Medium" pitchFamily="-106" charset="0"/>
              <a:cs typeface="Franklin Gothic Medium" pitchFamily="-106" charset="0"/>
            </a:endParaRPr>
          </a:p>
        </p:txBody>
      </p:sp>
      <p:sp>
        <p:nvSpPr>
          <p:cNvPr id="18" name="Rectangle 6"/>
          <p:cNvSpPr>
            <a:spLocks noChangeArrowheads="1"/>
          </p:cNvSpPr>
          <p:nvPr/>
        </p:nvSpPr>
        <p:spPr bwMode="auto">
          <a:xfrm>
            <a:off x="14986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Books, Articles</a:t>
            </a:r>
          </a:p>
        </p:txBody>
      </p:sp>
      <p:sp>
        <p:nvSpPr>
          <p:cNvPr id="20" name="Rectangle 6"/>
          <p:cNvSpPr>
            <a:spLocks noChangeArrowheads="1"/>
          </p:cNvSpPr>
          <p:nvPr/>
        </p:nvSpPr>
        <p:spPr bwMode="auto">
          <a:xfrm>
            <a:off x="2717800" y="1339005"/>
            <a:ext cx="990600" cy="33470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Images</a:t>
            </a:r>
          </a:p>
        </p:txBody>
      </p:sp>
      <p:sp>
        <p:nvSpPr>
          <p:cNvPr id="22" name="Rectangle 6"/>
          <p:cNvSpPr>
            <a:spLocks noChangeArrowheads="1"/>
          </p:cNvSpPr>
          <p:nvPr/>
        </p:nvSpPr>
        <p:spPr bwMode="auto">
          <a:xfrm>
            <a:off x="3937000" y="1219201"/>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Audio-Visual</a:t>
            </a:r>
          </a:p>
        </p:txBody>
      </p:sp>
      <p:sp>
        <p:nvSpPr>
          <p:cNvPr id="24" name="Rectangle 6"/>
          <p:cNvSpPr>
            <a:spLocks noChangeArrowheads="1"/>
          </p:cNvSpPr>
          <p:nvPr/>
        </p:nvSpPr>
        <p:spPr bwMode="auto">
          <a:xfrm>
            <a:off x="5105400" y="1219200"/>
            <a:ext cx="11430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Research Data</a:t>
            </a:r>
          </a:p>
        </p:txBody>
      </p:sp>
      <p:sp>
        <p:nvSpPr>
          <p:cNvPr id="26" name="Rectangle 6"/>
          <p:cNvSpPr>
            <a:spLocks noChangeArrowheads="1"/>
          </p:cNvSpPr>
          <p:nvPr/>
        </p:nvSpPr>
        <p:spPr bwMode="auto">
          <a:xfrm>
            <a:off x="63754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Maps </a:t>
            </a:r>
            <a:br>
              <a:rPr lang="en-US" sz="1800" b="0" dirty="0" smtClean="0">
                <a:latin typeface="Franklin Gothic Medium" pitchFamily="-106" charset="0"/>
                <a:ea typeface="Franklin Gothic Medium" pitchFamily="-106" charset="0"/>
                <a:cs typeface="Franklin Gothic Medium" pitchFamily="-106" charset="0"/>
              </a:rPr>
            </a:br>
            <a:r>
              <a:rPr lang="en-US" sz="1800" b="0" dirty="0" smtClean="0">
                <a:latin typeface="Franklin Gothic Medium" pitchFamily="-106" charset="0"/>
                <a:ea typeface="Franklin Gothic Medium" pitchFamily="-106" charset="0"/>
                <a:cs typeface="Franklin Gothic Medium" pitchFamily="-106" charset="0"/>
              </a:rPr>
              <a:t>&amp; GIS</a:t>
            </a:r>
          </a:p>
        </p:txBody>
      </p:sp>
      <p:sp>
        <p:nvSpPr>
          <p:cNvPr id="28" name="Rectangle 6"/>
          <p:cNvSpPr>
            <a:spLocks noChangeArrowheads="1"/>
          </p:cNvSpPr>
          <p:nvPr/>
        </p:nvSpPr>
        <p:spPr bwMode="auto">
          <a:xfrm>
            <a:off x="76200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err="1" smtClean="0">
                <a:latin typeface="Franklin Gothic Medium" pitchFamily="-106" charset="0"/>
                <a:ea typeface="Franklin Gothic Medium" pitchFamily="-106" charset="0"/>
                <a:cs typeface="Franklin Gothic Medium" pitchFamily="-106" charset="0"/>
              </a:rPr>
              <a:t>Docu-ments</a:t>
            </a:r>
            <a:endParaRPr lang="en-US" sz="1800" b="0" dirty="0" smtClean="0">
              <a:latin typeface="Franklin Gothic Medium" pitchFamily="-106" charset="0"/>
              <a:ea typeface="Franklin Gothic Medium" pitchFamily="-106" charset="0"/>
              <a:cs typeface="Franklin Gothic Medium" pitchFamily="-106" charset="0"/>
            </a:endParaRPr>
          </a:p>
        </p:txBody>
      </p:sp>
      <p:pic>
        <p:nvPicPr>
          <p:cNvPr id="44" name="Picture 43"/>
          <p:cNvPicPr>
            <a:picLocks noChangeAspect="1"/>
          </p:cNvPicPr>
          <p:nvPr/>
        </p:nvPicPr>
        <p:blipFill>
          <a:blip r:embed="rId3"/>
          <a:stretch>
            <a:fillRect/>
          </a:stretch>
        </p:blipFill>
        <p:spPr>
          <a:xfrm>
            <a:off x="1406115" y="1889338"/>
            <a:ext cx="1131147" cy="973667"/>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4"/>
          <a:stretch>
            <a:fillRect/>
          </a:stretch>
        </p:blipFill>
        <p:spPr>
          <a:xfrm>
            <a:off x="1600200" y="2101005"/>
            <a:ext cx="966914" cy="993126"/>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5"/>
          <a:stretch>
            <a:fillRect/>
          </a:stretch>
        </p:blipFill>
        <p:spPr>
          <a:xfrm>
            <a:off x="152400" y="1872405"/>
            <a:ext cx="1138814" cy="914400"/>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6"/>
          <a:stretch>
            <a:fillRect/>
          </a:stretch>
        </p:blipFill>
        <p:spPr>
          <a:xfrm>
            <a:off x="2743199" y="1872405"/>
            <a:ext cx="931753" cy="1143000"/>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7"/>
          <a:stretch>
            <a:fillRect/>
          </a:stretch>
        </p:blipFill>
        <p:spPr>
          <a:xfrm>
            <a:off x="3886200" y="1872405"/>
            <a:ext cx="1056752" cy="525489"/>
          </a:xfrm>
          <a:prstGeom prst="rect">
            <a:avLst/>
          </a:prstGeom>
        </p:spPr>
      </p:pic>
      <p:pic>
        <p:nvPicPr>
          <p:cNvPr id="49" name="Picture 48"/>
          <p:cNvPicPr>
            <a:picLocks noChangeAspect="1"/>
          </p:cNvPicPr>
          <p:nvPr/>
        </p:nvPicPr>
        <p:blipFill>
          <a:blip r:embed="rId8"/>
          <a:stretch>
            <a:fillRect/>
          </a:stretch>
        </p:blipFill>
        <p:spPr>
          <a:xfrm>
            <a:off x="3886200" y="2366556"/>
            <a:ext cx="1066800" cy="757541"/>
          </a:xfrm>
          <a:prstGeom prst="rect">
            <a:avLst/>
          </a:prstGeom>
        </p:spPr>
      </p:pic>
      <p:pic>
        <p:nvPicPr>
          <p:cNvPr id="50" name="Picture 49"/>
          <p:cNvPicPr>
            <a:picLocks noChangeAspect="1"/>
          </p:cNvPicPr>
          <p:nvPr/>
        </p:nvPicPr>
        <p:blipFill>
          <a:blip r:embed="rId9"/>
          <a:stretch>
            <a:fillRect/>
          </a:stretch>
        </p:blipFill>
        <p:spPr>
          <a:xfrm>
            <a:off x="5206319" y="1872404"/>
            <a:ext cx="965881" cy="1101506"/>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10"/>
          <a:stretch>
            <a:fillRect/>
          </a:stretch>
        </p:blipFill>
        <p:spPr>
          <a:xfrm>
            <a:off x="6400800" y="1872405"/>
            <a:ext cx="859240" cy="1143000"/>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1"/>
          <a:stretch>
            <a:fillRect/>
          </a:stretch>
        </p:blipFill>
        <p:spPr>
          <a:xfrm>
            <a:off x="6858000" y="2558205"/>
            <a:ext cx="515900" cy="517704"/>
          </a:xfrm>
          <a:prstGeom prst="rect">
            <a:avLst/>
          </a:prstGeom>
          <a:effectLst>
            <a:outerShdw blurRad="50800" dist="38100" dir="2700000" algn="tl" rotWithShape="0">
              <a:prstClr val="black">
                <a:alpha val="40000"/>
              </a:prstClr>
            </a:outerShdw>
          </a:effectLst>
        </p:spPr>
      </p:pic>
      <p:pic>
        <p:nvPicPr>
          <p:cNvPr id="53" name="Picture 52"/>
          <p:cNvPicPr>
            <a:picLocks noChangeAspect="1"/>
          </p:cNvPicPr>
          <p:nvPr/>
        </p:nvPicPr>
        <p:blipFill rotWithShape="1">
          <a:blip r:embed="rId12"/>
          <a:srcRect l="1815" t="2121" r="1880" b="37570"/>
          <a:stretch/>
        </p:blipFill>
        <p:spPr>
          <a:xfrm>
            <a:off x="7619999" y="1872405"/>
            <a:ext cx="914401" cy="1143000"/>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34" name="Bent Arrow 33"/>
          <p:cNvSpPr/>
          <p:nvPr/>
        </p:nvSpPr>
        <p:spPr>
          <a:xfrm flipV="1">
            <a:off x="3962400" y="4876800"/>
            <a:ext cx="2096913" cy="1144347"/>
          </a:xfrm>
          <a:prstGeom prst="ben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Right Arrow 34"/>
          <p:cNvSpPr/>
          <p:nvPr/>
        </p:nvSpPr>
        <p:spPr>
          <a:xfrm rot="13743922" flipV="1">
            <a:off x="637549" y="3429820"/>
            <a:ext cx="1826082"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8968634" flipV="1">
            <a:off x="6452569" y="3468290"/>
            <a:ext cx="1629792"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5443970" flipV="1">
            <a:off x="2830731" y="3232246"/>
            <a:ext cx="886663"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p:cNvSpPr/>
          <p:nvPr/>
        </p:nvSpPr>
        <p:spPr>
          <a:xfrm rot="18127139" flipV="1">
            <a:off x="5949531" y="3308269"/>
            <a:ext cx="1098558"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p:cNvSpPr/>
          <p:nvPr/>
        </p:nvSpPr>
        <p:spPr>
          <a:xfrm rot="16200000" flipV="1">
            <a:off x="3996390" y="3318810"/>
            <a:ext cx="810463"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7220523" flipV="1">
            <a:off x="5151252" y="3294577"/>
            <a:ext cx="914400"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14369627" flipV="1">
            <a:off x="1752674" y="3264332"/>
            <a:ext cx="1096679" cy="421243"/>
          </a:xfrm>
          <a:prstGeom prst="righ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an 54"/>
          <p:cNvSpPr/>
          <p:nvPr/>
        </p:nvSpPr>
        <p:spPr bwMode="auto">
          <a:xfrm>
            <a:off x="1981200" y="3810000"/>
            <a:ext cx="4876800" cy="1327995"/>
          </a:xfrm>
          <a:prstGeom prst="can">
            <a:avLst/>
          </a:prstGeom>
          <a:solidFill>
            <a:srgbClr val="CC66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normalizeH="0" baseline="0" dirty="0" smtClean="0">
                <a:ln/>
                <a:solidFill>
                  <a:schemeClr val="accent3"/>
                </a:solidFill>
                <a:latin typeface="Franklin Gothic Medium"/>
                <a:cs typeface="Franklin Gothic Medium"/>
              </a:rPr>
              <a:t>Digital Repository</a:t>
            </a:r>
            <a:endParaRPr kumimoji="0" lang="en-US" sz="1800" i="0" u="none" strike="noStrike" normalizeH="0" baseline="0" dirty="0">
              <a:ln/>
              <a:solidFill>
                <a:schemeClr val="accent3"/>
              </a:solidFill>
              <a:latin typeface="Franklin Gothic Medium"/>
              <a:cs typeface="Franklin Gothic Medium"/>
            </a:endParaRPr>
          </a:p>
        </p:txBody>
      </p:sp>
      <p:sp>
        <p:nvSpPr>
          <p:cNvPr id="66" name="Rectangle 6"/>
          <p:cNvSpPr>
            <a:spLocks noChangeArrowheads="1"/>
          </p:cNvSpPr>
          <p:nvPr/>
        </p:nvSpPr>
        <p:spPr bwMode="auto">
          <a:xfrm>
            <a:off x="6096000" y="5283546"/>
            <a:ext cx="2819400" cy="1041054"/>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Scalable, Robust, Shared Management and Preservation Services </a:t>
            </a:r>
            <a:br>
              <a:rPr lang="en-US" sz="1800" b="0" dirty="0" smtClean="0">
                <a:latin typeface="Franklin Gothic Medium" pitchFamily="-106" charset="0"/>
                <a:ea typeface="Franklin Gothic Medium" pitchFamily="-106" charset="0"/>
                <a:cs typeface="Franklin Gothic Medium" pitchFamily="-106" charset="0"/>
              </a:rPr>
            </a:br>
            <a:endParaRPr lang="en-US" sz="1800" b="0" dirty="0" smtClean="0">
              <a:latin typeface="Franklin Gothic Medium" pitchFamily="-106" charset="0"/>
              <a:ea typeface="Franklin Gothic Medium" pitchFamily="-106" charset="0"/>
              <a:cs typeface="Franklin Gothic Medium" pitchFamily="-106" charset="0"/>
            </a:endParaRPr>
          </a:p>
        </p:txBody>
      </p:sp>
    </p:spTree>
    <p:extLst>
      <p:ext uri="{BB962C8B-B14F-4D97-AF65-F5344CB8AC3E}">
        <p14:creationId xmlns:p14="http://schemas.microsoft.com/office/powerpoint/2010/main" val="1700408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7696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One Body, Many Heads…</a:t>
            </a:r>
            <a:endParaRPr lang="en-US" sz="3200" b="0" dirty="0">
              <a:latin typeface="Franklin Gothic Medium" charset="0"/>
            </a:endParaRPr>
          </a:p>
        </p:txBody>
      </p:sp>
      <p:sp>
        <p:nvSpPr>
          <p:cNvPr id="32" name="Rectangle 6"/>
          <p:cNvSpPr>
            <a:spLocks noChangeArrowheads="1"/>
          </p:cNvSpPr>
          <p:nvPr/>
        </p:nvSpPr>
        <p:spPr bwMode="auto">
          <a:xfrm>
            <a:off x="279400" y="1219200"/>
            <a:ext cx="1092200" cy="805605"/>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ETDs (Theses)</a:t>
            </a:r>
            <a:b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br>
            <a:endPar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endParaRPr>
          </a:p>
        </p:txBody>
      </p:sp>
      <p:sp>
        <p:nvSpPr>
          <p:cNvPr id="18" name="Rectangle 6"/>
          <p:cNvSpPr>
            <a:spLocks noChangeArrowheads="1"/>
          </p:cNvSpPr>
          <p:nvPr/>
        </p:nvSpPr>
        <p:spPr bwMode="auto">
          <a:xfrm>
            <a:off x="14986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Books, Articles</a:t>
            </a:r>
          </a:p>
        </p:txBody>
      </p:sp>
      <p:sp>
        <p:nvSpPr>
          <p:cNvPr id="20" name="Rectangle 6"/>
          <p:cNvSpPr>
            <a:spLocks noChangeArrowheads="1"/>
          </p:cNvSpPr>
          <p:nvPr/>
        </p:nvSpPr>
        <p:spPr bwMode="auto">
          <a:xfrm>
            <a:off x="2717800" y="1339005"/>
            <a:ext cx="990600" cy="33470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Images</a:t>
            </a:r>
          </a:p>
        </p:txBody>
      </p:sp>
      <p:sp>
        <p:nvSpPr>
          <p:cNvPr id="22" name="Rectangle 6"/>
          <p:cNvSpPr>
            <a:spLocks noChangeArrowheads="1"/>
          </p:cNvSpPr>
          <p:nvPr/>
        </p:nvSpPr>
        <p:spPr bwMode="auto">
          <a:xfrm>
            <a:off x="3937000" y="1219201"/>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Audio-Visual</a:t>
            </a:r>
          </a:p>
        </p:txBody>
      </p:sp>
      <p:sp>
        <p:nvSpPr>
          <p:cNvPr id="24" name="Rectangle 6"/>
          <p:cNvSpPr>
            <a:spLocks noChangeArrowheads="1"/>
          </p:cNvSpPr>
          <p:nvPr/>
        </p:nvSpPr>
        <p:spPr bwMode="auto">
          <a:xfrm>
            <a:off x="5105400" y="1219200"/>
            <a:ext cx="11430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Research Data</a:t>
            </a:r>
          </a:p>
        </p:txBody>
      </p:sp>
      <p:sp>
        <p:nvSpPr>
          <p:cNvPr id="26" name="Rectangle 6"/>
          <p:cNvSpPr>
            <a:spLocks noChangeArrowheads="1"/>
          </p:cNvSpPr>
          <p:nvPr/>
        </p:nvSpPr>
        <p:spPr bwMode="auto">
          <a:xfrm>
            <a:off x="63754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Maps </a:t>
            </a:r>
            <a:b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b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&amp; GIS</a:t>
            </a:r>
          </a:p>
        </p:txBody>
      </p:sp>
      <p:sp>
        <p:nvSpPr>
          <p:cNvPr id="28" name="Rectangle 6"/>
          <p:cNvSpPr>
            <a:spLocks noChangeArrowheads="1"/>
          </p:cNvSpPr>
          <p:nvPr/>
        </p:nvSpPr>
        <p:spPr bwMode="auto">
          <a:xfrm>
            <a:off x="7620000" y="1219200"/>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err="1" smtClean="0">
                <a:solidFill>
                  <a:schemeClr val="bg1">
                    <a:lumMod val="75000"/>
                  </a:schemeClr>
                </a:solidFill>
                <a:latin typeface="Franklin Gothic Medium" pitchFamily="-106" charset="0"/>
                <a:ea typeface="Franklin Gothic Medium" pitchFamily="-106" charset="0"/>
                <a:cs typeface="Franklin Gothic Medium" pitchFamily="-106" charset="0"/>
              </a:rPr>
              <a:t>Docu-ments</a:t>
            </a:r>
            <a:endPar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endParaRPr>
          </a:p>
        </p:txBody>
      </p:sp>
      <p:pic>
        <p:nvPicPr>
          <p:cNvPr id="44" name="Picture 43"/>
          <p:cNvPicPr>
            <a:picLocks noChangeAspect="1"/>
          </p:cNvPicPr>
          <p:nvPr/>
        </p:nvPicPr>
        <p:blipFill>
          <a:blip r:embed="rId3">
            <a:alphaModFix amt="10000"/>
          </a:blip>
          <a:stretch>
            <a:fillRect/>
          </a:stretch>
        </p:blipFill>
        <p:spPr>
          <a:xfrm>
            <a:off x="1406115" y="1889338"/>
            <a:ext cx="1131147" cy="973667"/>
          </a:xfrm>
          <a:prstGeom prst="rect">
            <a:avLst/>
          </a:prstGeom>
          <a:ln w="12700" cmpd="sng">
            <a:noFill/>
          </a:ln>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4">
            <a:alphaModFix amt="10000"/>
          </a:blip>
          <a:stretch>
            <a:fillRect/>
          </a:stretch>
        </p:blipFill>
        <p:spPr>
          <a:xfrm>
            <a:off x="1600200" y="2101005"/>
            <a:ext cx="966914" cy="993126"/>
          </a:xfrm>
          <a:prstGeom prst="rect">
            <a:avLst/>
          </a:prstGeom>
          <a:ln w="12700" cmpd="sng">
            <a:noFill/>
          </a:ln>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5">
            <a:alphaModFix amt="10000"/>
          </a:blip>
          <a:stretch>
            <a:fillRect/>
          </a:stretch>
        </p:blipFill>
        <p:spPr>
          <a:xfrm>
            <a:off x="152400" y="1872405"/>
            <a:ext cx="1138814" cy="914400"/>
          </a:xfrm>
          <a:prstGeom prst="rect">
            <a:avLst/>
          </a:prstGeom>
          <a:ln w="12700" cmpd="sng">
            <a:noFill/>
          </a:ln>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6">
            <a:alphaModFix amt="10000"/>
          </a:blip>
          <a:stretch>
            <a:fillRect/>
          </a:stretch>
        </p:blipFill>
        <p:spPr>
          <a:xfrm>
            <a:off x="2743199" y="1872405"/>
            <a:ext cx="931753" cy="1143000"/>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7">
            <a:alphaModFix amt="10000"/>
          </a:blip>
          <a:stretch>
            <a:fillRect/>
          </a:stretch>
        </p:blipFill>
        <p:spPr>
          <a:xfrm>
            <a:off x="3886200" y="1872405"/>
            <a:ext cx="1056752" cy="525489"/>
          </a:xfrm>
          <a:prstGeom prst="rect">
            <a:avLst/>
          </a:prstGeom>
        </p:spPr>
      </p:pic>
      <p:pic>
        <p:nvPicPr>
          <p:cNvPr id="49" name="Picture 48"/>
          <p:cNvPicPr>
            <a:picLocks noChangeAspect="1"/>
          </p:cNvPicPr>
          <p:nvPr/>
        </p:nvPicPr>
        <p:blipFill>
          <a:blip r:embed="rId8">
            <a:alphaModFix amt="10000"/>
          </a:blip>
          <a:stretch>
            <a:fillRect/>
          </a:stretch>
        </p:blipFill>
        <p:spPr>
          <a:xfrm>
            <a:off x="3886200" y="2366556"/>
            <a:ext cx="1066800" cy="757541"/>
          </a:xfrm>
          <a:prstGeom prst="rect">
            <a:avLst/>
          </a:prstGeom>
        </p:spPr>
      </p:pic>
      <p:pic>
        <p:nvPicPr>
          <p:cNvPr id="50" name="Picture 49"/>
          <p:cNvPicPr>
            <a:picLocks noChangeAspect="1"/>
          </p:cNvPicPr>
          <p:nvPr/>
        </p:nvPicPr>
        <p:blipFill>
          <a:blip r:embed="rId9">
            <a:alphaModFix amt="10000"/>
          </a:blip>
          <a:stretch>
            <a:fillRect/>
          </a:stretch>
        </p:blipFill>
        <p:spPr>
          <a:xfrm>
            <a:off x="5206319" y="1872404"/>
            <a:ext cx="965881" cy="1101506"/>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10">
            <a:alphaModFix amt="10000"/>
          </a:blip>
          <a:stretch>
            <a:fillRect/>
          </a:stretch>
        </p:blipFill>
        <p:spPr>
          <a:xfrm>
            <a:off x="6400800" y="1872405"/>
            <a:ext cx="859240" cy="1143000"/>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1">
            <a:alphaModFix amt="10000"/>
          </a:blip>
          <a:stretch>
            <a:fillRect/>
          </a:stretch>
        </p:blipFill>
        <p:spPr>
          <a:xfrm>
            <a:off x="6858000" y="2558205"/>
            <a:ext cx="515900" cy="517704"/>
          </a:xfrm>
          <a:prstGeom prst="rect">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pic>
      <p:pic>
        <p:nvPicPr>
          <p:cNvPr id="53" name="Picture 52"/>
          <p:cNvPicPr>
            <a:picLocks noChangeAspect="1"/>
          </p:cNvPicPr>
          <p:nvPr/>
        </p:nvPicPr>
        <p:blipFill rotWithShape="1">
          <a:blip r:embed="rId12">
            <a:alphaModFix amt="10000"/>
          </a:blip>
          <a:srcRect l="1815" t="2121" r="1880" b="37570"/>
          <a:stretch/>
        </p:blipFill>
        <p:spPr>
          <a:xfrm>
            <a:off x="7619999" y="1872405"/>
            <a:ext cx="914401" cy="1143000"/>
          </a:xfrm>
          <a:prstGeom prst="rect">
            <a:avLst/>
          </a:prstGeom>
          <a:ln w="12700" cmpd="sng">
            <a:noFill/>
          </a:ln>
          <a:effectLst>
            <a:outerShdw blurRad="50800" dist="38100" dir="2700000" algn="tl" rotWithShape="0">
              <a:prstClr val="black">
                <a:alpha val="40000"/>
              </a:prstClr>
            </a:outerShdw>
          </a:effectLst>
        </p:spPr>
      </p:pic>
      <p:sp>
        <p:nvSpPr>
          <p:cNvPr id="34" name="Bent Arrow 33"/>
          <p:cNvSpPr/>
          <p:nvPr/>
        </p:nvSpPr>
        <p:spPr>
          <a:xfrm flipV="1">
            <a:off x="3962400" y="4876800"/>
            <a:ext cx="2096913" cy="1144347"/>
          </a:xfrm>
          <a:prstGeom prst="ben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35" name="Right Arrow 34"/>
          <p:cNvSpPr/>
          <p:nvPr/>
        </p:nvSpPr>
        <p:spPr>
          <a:xfrm rot="13743922" flipV="1">
            <a:off x="637549" y="3429820"/>
            <a:ext cx="1826082"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6" name="Right Arrow 35"/>
          <p:cNvSpPr/>
          <p:nvPr/>
        </p:nvSpPr>
        <p:spPr>
          <a:xfrm rot="18968634" flipV="1">
            <a:off x="6452569" y="3468290"/>
            <a:ext cx="1629792"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7" name="Right Arrow 36"/>
          <p:cNvSpPr/>
          <p:nvPr/>
        </p:nvSpPr>
        <p:spPr>
          <a:xfrm rot="15443970" flipV="1">
            <a:off x="2830731" y="3232246"/>
            <a:ext cx="886663"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8" name="Right Arrow 37"/>
          <p:cNvSpPr/>
          <p:nvPr/>
        </p:nvSpPr>
        <p:spPr>
          <a:xfrm rot="18127139" flipV="1">
            <a:off x="5949531" y="3308269"/>
            <a:ext cx="1098558"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9" name="Right Arrow 38"/>
          <p:cNvSpPr/>
          <p:nvPr/>
        </p:nvSpPr>
        <p:spPr>
          <a:xfrm rot="16200000" flipV="1">
            <a:off x="3996390" y="3318810"/>
            <a:ext cx="810463"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0" name="Right Arrow 39"/>
          <p:cNvSpPr/>
          <p:nvPr/>
        </p:nvSpPr>
        <p:spPr>
          <a:xfrm rot="17220523" flipV="1">
            <a:off x="5151252" y="3294577"/>
            <a:ext cx="914400"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1" name="Right Arrow 40"/>
          <p:cNvSpPr/>
          <p:nvPr/>
        </p:nvSpPr>
        <p:spPr>
          <a:xfrm rot="14369627" flipV="1">
            <a:off x="1752674" y="3264332"/>
            <a:ext cx="1096679" cy="421243"/>
          </a:xfrm>
          <a:prstGeom prst="rightArrow">
            <a:avLst/>
          </a:prstGeom>
          <a:solidFill>
            <a:srgbClr val="800000">
              <a:alpha val="10000"/>
            </a:srgb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Can 54"/>
          <p:cNvSpPr/>
          <p:nvPr/>
        </p:nvSpPr>
        <p:spPr bwMode="auto">
          <a:xfrm>
            <a:off x="1981200" y="3810000"/>
            <a:ext cx="4876800" cy="1327995"/>
          </a:xfrm>
          <a:prstGeom prst="can">
            <a:avLst/>
          </a:prstGeom>
          <a:solidFill>
            <a:srgbClr val="CC66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000" dirty="0" smtClean="0">
                <a:ln/>
                <a:solidFill>
                  <a:schemeClr val="accent3"/>
                </a:solidFill>
                <a:latin typeface="Franklin Gothic Medium"/>
                <a:cs typeface="Franklin Gothic Medium"/>
              </a:rPr>
              <a:t>hydra</a:t>
            </a:r>
            <a:endParaRPr kumimoji="0" lang="en-US" sz="4000" i="0" u="none" strike="noStrike" normalizeH="0" baseline="0" dirty="0">
              <a:ln/>
              <a:solidFill>
                <a:schemeClr val="accent3"/>
              </a:solidFill>
              <a:latin typeface="Franklin Gothic Medium"/>
              <a:cs typeface="Franklin Gothic Medium"/>
            </a:endParaRPr>
          </a:p>
        </p:txBody>
      </p:sp>
      <p:pic>
        <p:nvPicPr>
          <p:cNvPr id="42" name="Picture 41" descr="hydra-head.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0000" y="1104900"/>
            <a:ext cx="4358640" cy="3632200"/>
          </a:xfrm>
          <a:prstGeom prst="rect">
            <a:avLst/>
          </a:prstGeom>
        </p:spPr>
      </p:pic>
      <p:pic>
        <p:nvPicPr>
          <p:cNvPr id="43" name="Picture 42" descr="hydra-tail.png"/>
          <p:cNvPicPr>
            <a:picLocks noChangeAspect="1"/>
          </p:cNvPicPr>
          <p:nvPr/>
        </p:nvPicPr>
        <p:blipFill rotWithShape="1">
          <a:blip r:embed="rId14">
            <a:extLst>
              <a:ext uri="{28A0092B-C50C-407E-A947-70E740481C1C}">
                <a14:useLocalDpi xmlns:a14="http://schemas.microsoft.com/office/drawing/2010/main" val="0"/>
              </a:ext>
            </a:extLst>
          </a:blip>
          <a:srcRect t="1" b="29727"/>
          <a:stretch/>
        </p:blipFill>
        <p:spPr>
          <a:xfrm>
            <a:off x="1458237" y="4314337"/>
            <a:ext cx="3570963" cy="2091142"/>
          </a:xfrm>
          <a:prstGeom prst="rect">
            <a:avLst/>
          </a:prstGeom>
        </p:spPr>
      </p:pic>
      <p:sp>
        <p:nvSpPr>
          <p:cNvPr id="33" name="Rectangle 6"/>
          <p:cNvSpPr>
            <a:spLocks noChangeArrowheads="1"/>
          </p:cNvSpPr>
          <p:nvPr/>
        </p:nvSpPr>
        <p:spPr bwMode="auto">
          <a:xfrm>
            <a:off x="6096000" y="5283546"/>
            <a:ext cx="2819400" cy="1041054"/>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t>Scalable, Robust, Shared Management and Preservation Services </a:t>
            </a:r>
            <a:br>
              <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rPr>
            </a:br>
            <a:endParaRPr lang="en-US" sz="1800" b="0" dirty="0" smtClean="0">
              <a:solidFill>
                <a:schemeClr val="bg1">
                  <a:lumMod val="75000"/>
                </a:schemeClr>
              </a:solidFill>
              <a:latin typeface="Franklin Gothic Medium" pitchFamily="-106" charset="0"/>
              <a:ea typeface="Franklin Gothic Medium" pitchFamily="-106" charset="0"/>
              <a:cs typeface="Franklin Gothic Medium" pitchFamily="-106" charset="0"/>
            </a:endParaRPr>
          </a:p>
        </p:txBody>
      </p:sp>
    </p:spTree>
    <p:extLst>
      <p:ext uri="{BB962C8B-B14F-4D97-AF65-F5344CB8AC3E}">
        <p14:creationId xmlns:p14="http://schemas.microsoft.com/office/powerpoint/2010/main" val="657147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36576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Used by…</a:t>
            </a:r>
            <a:endParaRPr lang="en-US" sz="3200" b="0" dirty="0">
              <a:latin typeface="Franklin Gothic Medium" charset="0"/>
            </a:endParaRPr>
          </a:p>
        </p:txBody>
      </p:sp>
      <p:sp>
        <p:nvSpPr>
          <p:cNvPr id="33" name="Rectangle 6"/>
          <p:cNvSpPr>
            <a:spLocks noChangeArrowheads="1"/>
          </p:cNvSpPr>
          <p:nvPr/>
        </p:nvSpPr>
        <p:spPr bwMode="auto">
          <a:xfrm>
            <a:off x="4572000" y="1317532"/>
            <a:ext cx="4800600" cy="5363006"/>
          </a:xfrm>
          <a:prstGeom prst="rect">
            <a:avLst/>
          </a:prstGeom>
          <a:solidFill>
            <a:srgbClr val="FFFFFF"/>
          </a:solidFill>
          <a:ln w="9525">
            <a:noFill/>
            <a:miter lim="800000"/>
            <a:headEnd/>
            <a:tailEnd/>
          </a:ln>
        </p:spPr>
        <p:txBody>
          <a:bodyPr wrap="square" anchor="ctr">
            <a:prstTxWarp prst="textNoShape">
              <a:avLst/>
            </a:prstTxWarp>
            <a:spAutoFit/>
          </a:bodyPr>
          <a:lstStyle/>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Self-deposit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Digital Collections System</a:t>
            </a:r>
          </a:p>
          <a:p>
            <a:pPr marL="800100" lvl="1" indent="-342900" eaLnBrk="0" hangingPunct="0">
              <a:lnSpc>
                <a:spcPct val="85000"/>
              </a:lnSpc>
              <a:spcBef>
                <a:spcPts val="600"/>
              </a:spcBef>
              <a:buFontTx/>
              <a:buChar char="•"/>
              <a:defRPr/>
            </a:pPr>
            <a:r>
              <a:rPr lang="en-US" sz="2000" b="0" dirty="0">
                <a:latin typeface="Franklin Gothic Medium" pitchFamily="-106" charset="0"/>
                <a:ea typeface="Franklin Gothic Medium" pitchFamily="-106" charset="0"/>
                <a:cs typeface="Franklin Gothic Medium" pitchFamily="-106" charset="0"/>
              </a:rPr>
              <a:t>Sheet </a:t>
            </a:r>
            <a:r>
              <a:rPr lang="en-US" sz="2000" b="0" dirty="0" smtClean="0">
                <a:latin typeface="Franklin Gothic Medium" pitchFamily="-106" charset="0"/>
                <a:ea typeface="Franklin Gothic Medium" pitchFamily="-106" charset="0"/>
                <a:cs typeface="Franklin Gothic Medium" pitchFamily="-106" charset="0"/>
              </a:rPr>
              <a:t>Music</a:t>
            </a:r>
            <a:endParaRPr lang="en-US" sz="2000" b="0" dirty="0">
              <a:latin typeface="Franklin Gothic Medium" pitchFamily="-106" charset="0"/>
              <a:ea typeface="Franklin Gothic Medium" pitchFamily="-106" charset="0"/>
              <a:cs typeface="Franklin Gothic Medium" pitchFamily="-106" charset="0"/>
            </a:endParaRPr>
          </a:p>
          <a:p>
            <a:pPr marL="800100" lvl="1" indent="-342900" eaLnBrk="0" hangingPunct="0">
              <a:lnSpc>
                <a:spcPct val="85000"/>
              </a:lnSpc>
              <a:spcBef>
                <a:spcPts val="600"/>
              </a:spcBef>
              <a:buFontTx/>
              <a:buChar char="•"/>
              <a:defRPr/>
            </a:pPr>
            <a:r>
              <a:rPr lang="en-US" sz="2000" b="0" dirty="0">
                <a:latin typeface="Franklin Gothic Medium" pitchFamily="-106" charset="0"/>
                <a:ea typeface="Franklin Gothic Medium" pitchFamily="-106" charset="0"/>
                <a:cs typeface="Franklin Gothic Medium" pitchFamily="-106" charset="0"/>
              </a:rPr>
              <a:t>Architectural </a:t>
            </a:r>
            <a:r>
              <a:rPr lang="en-US" sz="2000" b="0" dirty="0" smtClean="0">
                <a:latin typeface="Franklin Gothic Medium" pitchFamily="-106" charset="0"/>
                <a:ea typeface="Franklin Gothic Medium" pitchFamily="-106" charset="0"/>
                <a:cs typeface="Franklin Gothic Medium" pitchFamily="-106" charset="0"/>
              </a:rPr>
              <a:t>resources</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Electronic Theses &amp; Dissertations</a:t>
            </a:r>
          </a:p>
          <a:p>
            <a:pPr marL="342900" indent="-342900" eaLnBrk="0" hangingPunct="0">
              <a:lnSpc>
                <a:spcPct val="85000"/>
              </a:lnSpc>
              <a:spcBef>
                <a:spcPts val="600"/>
              </a:spcBef>
              <a:buFontTx/>
              <a:buChar char="•"/>
              <a:defRPr/>
            </a:pPr>
            <a:r>
              <a:rPr lang="en-US" sz="2000" b="0" dirty="0">
                <a:latin typeface="Franklin Gothic Medium" pitchFamily="-106" charset="0"/>
                <a:ea typeface="Franklin Gothic Medium" pitchFamily="-106" charset="0"/>
                <a:cs typeface="Franklin Gothic Medium" pitchFamily="-106" charset="0"/>
              </a:rPr>
              <a:t>Digital Image </a:t>
            </a:r>
            <a:r>
              <a:rPr lang="en-US" sz="2000" b="0" dirty="0" smtClean="0">
                <a:latin typeface="Franklin Gothic Medium" pitchFamily="-106" charset="0"/>
                <a:ea typeface="Franklin Gothic Medium" pitchFamily="-106" charset="0"/>
                <a:cs typeface="Franklin Gothic Medium" pitchFamily="-106" charset="0"/>
              </a:rPr>
              <a:t>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Media Management </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Media Preservation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Research Data Management</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Digitization Workflow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Digital Preservation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Digital Archives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Library Monograph Acquisitions System</a:t>
            </a:r>
          </a:p>
          <a:p>
            <a:pPr marL="342900" indent="-342900" eaLnBrk="0" hangingPunct="0">
              <a:lnSpc>
                <a:spcPct val="85000"/>
              </a:lnSpc>
              <a:spcBef>
                <a:spcPts val="600"/>
              </a:spcBef>
              <a:buFontTx/>
              <a:buChar char="•"/>
              <a:defRPr/>
            </a:pPr>
            <a:r>
              <a:rPr lang="en-US" sz="2000" b="0" dirty="0" smtClean="0">
                <a:latin typeface="Franklin Gothic Medium" pitchFamily="-106" charset="0"/>
                <a:ea typeface="Franklin Gothic Medium" pitchFamily="-106" charset="0"/>
                <a:cs typeface="Franklin Gothic Medium" pitchFamily="-106" charset="0"/>
              </a:rPr>
              <a:t>And more!</a:t>
            </a:r>
          </a:p>
          <a:p>
            <a:pPr marL="342900" indent="-342900" eaLnBrk="0" hangingPunct="0">
              <a:lnSpc>
                <a:spcPct val="85000"/>
              </a:lnSpc>
              <a:spcBef>
                <a:spcPts val="600"/>
              </a:spcBef>
              <a:buFontTx/>
              <a:buChar char="•"/>
              <a:defRPr/>
            </a:pPr>
            <a:endParaRPr lang="en-US" sz="2000" b="0" dirty="0" smtClean="0">
              <a:latin typeface="Franklin Gothic Medium" pitchFamily="-106" charset="0"/>
              <a:ea typeface="Franklin Gothic Medium" pitchFamily="-106" charset="0"/>
              <a:cs typeface="Franklin Gothic Medium" pitchFamily="-106" charset="0"/>
            </a:endParaRPr>
          </a:p>
        </p:txBody>
      </p:sp>
      <p:sp>
        <p:nvSpPr>
          <p:cNvPr id="15" name="Rectangle 6"/>
          <p:cNvSpPr>
            <a:spLocks noChangeArrowheads="1"/>
          </p:cNvSpPr>
          <p:nvPr/>
        </p:nvSpPr>
        <p:spPr bwMode="auto">
          <a:xfrm>
            <a:off x="533400" y="1317532"/>
            <a:ext cx="4038600" cy="4762842"/>
          </a:xfrm>
          <a:prstGeom prst="rect">
            <a:avLst/>
          </a:prstGeom>
          <a:noFill/>
          <a:ln w="9525">
            <a:noFill/>
            <a:miter lim="800000"/>
            <a:headEnd/>
            <a:tailEnd/>
          </a:ln>
        </p:spPr>
        <p:txBody>
          <a:bodyPr wrap="square" anchor="ctr">
            <a:prstTxWarp prst="textNoShape">
              <a:avLst/>
            </a:prstTxWarp>
            <a:spAutoFit/>
          </a:bodyPr>
          <a:lstStyle/>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Large Universities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Small Universities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Colleges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Public Broadcasting</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Government Ministry</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National Libraries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National Lab</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Small Research Labs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National Digital Repository</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Statewide Digital Libraries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Rock &amp; Roll Hall of Fame</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Chemical Heritage Foundation</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Museum of Performing Arts</a:t>
            </a:r>
          </a:p>
          <a:p>
            <a:pPr marL="342900" indent="-342900" eaLnBrk="0" hangingPunct="0">
              <a:lnSpc>
                <a:spcPct val="85000"/>
              </a:lnSpc>
              <a:spcBef>
                <a:spcPts val="600"/>
              </a:spcBef>
              <a:buFontTx/>
              <a:buChar char="•"/>
              <a:defRPr/>
            </a:pPr>
            <a:r>
              <a:rPr lang="en-US" sz="2000" b="0" smtClean="0">
                <a:latin typeface="Franklin Gothic Medium" pitchFamily="-106" charset="0"/>
                <a:ea typeface="Franklin Gothic Medium" pitchFamily="-106" charset="0"/>
                <a:cs typeface="Franklin Gothic Medium" pitchFamily="-106" charset="0"/>
              </a:rPr>
              <a:t>A Shakespeare Festival</a:t>
            </a:r>
            <a:endParaRPr lang="en-US" sz="2000" b="0" dirty="0" smtClean="0">
              <a:latin typeface="Franklin Gothic Medium" pitchFamily="-106" charset="0"/>
              <a:ea typeface="Franklin Gothic Medium" pitchFamily="-106" charset="0"/>
              <a:cs typeface="Franklin Gothic Medium" pitchFamily="-106" charset="0"/>
            </a:endParaRPr>
          </a:p>
        </p:txBody>
      </p:sp>
      <p:sp>
        <p:nvSpPr>
          <p:cNvPr id="16" name="Text Box 13"/>
          <p:cNvSpPr txBox="1">
            <a:spLocks noChangeArrowheads="1"/>
          </p:cNvSpPr>
          <p:nvPr/>
        </p:nvSpPr>
        <p:spPr bwMode="auto">
          <a:xfrm>
            <a:off x="4572000" y="533400"/>
            <a:ext cx="36576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Used for…</a:t>
            </a:r>
            <a:endParaRPr lang="en-US" sz="3200" b="0" dirty="0">
              <a:latin typeface="Franklin Gothic Medium" charset="0"/>
            </a:endParaRPr>
          </a:p>
        </p:txBody>
      </p:sp>
    </p:spTree>
    <p:extLst>
      <p:ext uri="{BB962C8B-B14F-4D97-AF65-F5344CB8AC3E}">
        <p14:creationId xmlns:p14="http://schemas.microsoft.com/office/powerpoint/2010/main" val="860159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7696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 Heads of Note</a:t>
            </a:r>
            <a:endParaRPr lang="en-US" sz="3200" b="0" dirty="0">
              <a:latin typeface="Franklin Gothic Medium" charset="0"/>
            </a:endParaRPr>
          </a:p>
        </p:txBody>
      </p:sp>
      <p:sp>
        <p:nvSpPr>
          <p:cNvPr id="32" name="Rectangle 6"/>
          <p:cNvSpPr>
            <a:spLocks noChangeArrowheads="1"/>
          </p:cNvSpPr>
          <p:nvPr/>
        </p:nvSpPr>
        <p:spPr bwMode="auto">
          <a:xfrm>
            <a:off x="353292" y="3587298"/>
            <a:ext cx="3581400" cy="36163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Avalon &amp; </a:t>
            </a:r>
            <a:r>
              <a:rPr lang="en-US" sz="2000" b="0" dirty="0" err="1" smtClean="0">
                <a:latin typeface="Franklin Gothic Medium" pitchFamily="-106" charset="0"/>
                <a:ea typeface="Franklin Gothic Medium" pitchFamily="-106" charset="0"/>
                <a:cs typeface="Franklin Gothic Medium" pitchFamily="-106" charset="0"/>
              </a:rPr>
              <a:t>HydraDAM</a:t>
            </a:r>
            <a:r>
              <a:rPr lang="en-US" sz="2000" b="0" dirty="0">
                <a:latin typeface="Franklin Gothic Medium" pitchFamily="-106" charset="0"/>
                <a:ea typeface="Franklin Gothic Medium" pitchFamily="-106" charset="0"/>
                <a:cs typeface="Franklin Gothic Medium" pitchFamily="-106" charset="0"/>
              </a:rPr>
              <a:t> </a:t>
            </a:r>
            <a:r>
              <a:rPr lang="en-US" sz="2000" b="0" dirty="0" smtClean="0">
                <a:latin typeface="Franklin Gothic Medium" pitchFamily="-106" charset="0"/>
                <a:ea typeface="Franklin Gothic Medium" pitchFamily="-106" charset="0"/>
                <a:cs typeface="Franklin Gothic Medium" pitchFamily="-106" charset="0"/>
              </a:rPr>
              <a:t>for Media</a:t>
            </a:r>
          </a:p>
        </p:txBody>
      </p:sp>
      <p:sp>
        <p:nvSpPr>
          <p:cNvPr id="42" name="Rectangle 6"/>
          <p:cNvSpPr>
            <a:spLocks noChangeArrowheads="1"/>
          </p:cNvSpPr>
          <p:nvPr/>
        </p:nvSpPr>
        <p:spPr bwMode="auto">
          <a:xfrm>
            <a:off x="5181600" y="4177535"/>
            <a:ext cx="3276600" cy="36163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BPL Digital Commonwealth</a:t>
            </a:r>
          </a:p>
        </p:txBody>
      </p:sp>
      <p:pic>
        <p:nvPicPr>
          <p:cNvPr id="43"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251619" y="316602"/>
            <a:ext cx="2924375" cy="1760040"/>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sp>
        <p:nvSpPr>
          <p:cNvPr id="57" name="Rectangle 6"/>
          <p:cNvSpPr>
            <a:spLocks noChangeArrowheads="1"/>
          </p:cNvSpPr>
          <p:nvPr/>
        </p:nvSpPr>
        <p:spPr bwMode="auto">
          <a:xfrm>
            <a:off x="5257800" y="2090228"/>
            <a:ext cx="2133600" cy="361637"/>
          </a:xfrm>
          <a:prstGeom prst="rect">
            <a:avLst/>
          </a:prstGeom>
          <a:noFill/>
          <a:ln w="9525">
            <a:noFill/>
            <a:miter lim="800000"/>
            <a:headEnd/>
            <a:tailEnd/>
          </a:ln>
        </p:spPr>
        <p:txBody>
          <a:bodyPr wrap="square" anchor="ctr">
            <a:prstTxWarp prst="textNoShape">
              <a:avLst/>
            </a:prstTxWarp>
            <a:spAutoFit/>
          </a:bodyPr>
          <a:lstStyle/>
          <a:p>
            <a:pP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UCSD DAMS</a:t>
            </a:r>
          </a:p>
        </p:txBody>
      </p:sp>
      <p:pic>
        <p:nvPicPr>
          <p:cNvPr id="5" name="Picture 4"/>
          <p:cNvPicPr>
            <a:picLocks noChangeAspect="1"/>
          </p:cNvPicPr>
          <p:nvPr/>
        </p:nvPicPr>
        <p:blipFill rotWithShape="1">
          <a:blip r:embed="rId4"/>
          <a:srcRect l="8597" t="9828" b="-307"/>
          <a:stretch/>
        </p:blipFill>
        <p:spPr>
          <a:xfrm>
            <a:off x="5244715" y="2514600"/>
            <a:ext cx="2786303" cy="1629603"/>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12" name="Picture 11"/>
          <p:cNvPicPr>
            <a:picLocks noChangeAspect="1"/>
          </p:cNvPicPr>
          <p:nvPr/>
        </p:nvPicPr>
        <p:blipFill>
          <a:blip r:embed="rId5"/>
          <a:stretch>
            <a:fillRect/>
          </a:stretch>
        </p:blipFill>
        <p:spPr>
          <a:xfrm>
            <a:off x="505692" y="1192270"/>
            <a:ext cx="3352800" cy="2157964"/>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13" name="Picture 12"/>
          <p:cNvPicPr>
            <a:picLocks noChangeAspect="1"/>
          </p:cNvPicPr>
          <p:nvPr/>
        </p:nvPicPr>
        <p:blipFill>
          <a:blip r:embed="rId6"/>
          <a:stretch>
            <a:fillRect/>
          </a:stretch>
        </p:blipFill>
        <p:spPr>
          <a:xfrm>
            <a:off x="5257800" y="4724400"/>
            <a:ext cx="3276600" cy="162380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58" name="Rectangle 6"/>
          <p:cNvSpPr>
            <a:spLocks noChangeArrowheads="1"/>
          </p:cNvSpPr>
          <p:nvPr/>
        </p:nvSpPr>
        <p:spPr bwMode="auto">
          <a:xfrm>
            <a:off x="5257800" y="6400800"/>
            <a:ext cx="3886200" cy="361637"/>
          </a:xfrm>
          <a:prstGeom prst="rect">
            <a:avLst/>
          </a:prstGeom>
          <a:noFill/>
          <a:ln w="9525">
            <a:noFill/>
            <a:miter lim="800000"/>
            <a:headEnd/>
            <a:tailEnd/>
          </a:ln>
        </p:spPr>
        <p:txBody>
          <a:bodyPr wrap="square" anchor="ctr">
            <a:prstTxWarp prst="textNoShape">
              <a:avLst/>
            </a:prstTxWarp>
            <a:spAutoFit/>
          </a:bodyPr>
          <a:lstStyle/>
          <a:p>
            <a:pP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Northwestern Digital Image Lib.</a:t>
            </a:r>
          </a:p>
        </p:txBody>
      </p:sp>
      <p:pic>
        <p:nvPicPr>
          <p:cNvPr id="8" name="Picture 7"/>
          <p:cNvPicPr>
            <a:picLocks noChangeAspect="1"/>
          </p:cNvPicPr>
          <p:nvPr/>
        </p:nvPicPr>
        <p:blipFill>
          <a:blip r:embed="rId7"/>
          <a:stretch>
            <a:fillRect/>
          </a:stretch>
        </p:blipFill>
        <p:spPr>
          <a:xfrm>
            <a:off x="734292" y="1497070"/>
            <a:ext cx="3532908" cy="2057399"/>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2" name="Picture 1"/>
          <p:cNvPicPr>
            <a:picLocks noChangeAspect="1"/>
          </p:cNvPicPr>
          <p:nvPr/>
        </p:nvPicPr>
        <p:blipFill>
          <a:blip r:embed="rId8"/>
          <a:stretch>
            <a:fillRect/>
          </a:stretch>
        </p:blipFill>
        <p:spPr>
          <a:xfrm>
            <a:off x="457200" y="4115799"/>
            <a:ext cx="3543588" cy="2361201"/>
          </a:xfrm>
          <a:prstGeom prst="rect">
            <a:avLst/>
          </a:prstGeom>
          <a:ln w="19050" cmpd="sng">
            <a:solidFill>
              <a:schemeClr val="tx1"/>
            </a:solidFill>
          </a:ln>
          <a:effectLst>
            <a:outerShdw blurRad="50800" dist="38100" dir="2700000" algn="tl" rotWithShape="0">
              <a:prstClr val="black">
                <a:alpha val="40000"/>
              </a:prstClr>
            </a:outerShdw>
          </a:effectLst>
        </p:spPr>
      </p:pic>
      <p:sp>
        <p:nvSpPr>
          <p:cNvPr id="16" name="Rectangle 6"/>
          <p:cNvSpPr>
            <a:spLocks noChangeArrowheads="1"/>
          </p:cNvSpPr>
          <p:nvPr/>
        </p:nvSpPr>
        <p:spPr bwMode="auto">
          <a:xfrm>
            <a:off x="457200" y="6483663"/>
            <a:ext cx="3581400" cy="36163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Digital Patrimony (DUOC Chile)</a:t>
            </a:r>
          </a:p>
        </p:txBody>
      </p:sp>
    </p:spTree>
    <p:extLst>
      <p:ext uri="{BB962C8B-B14F-4D97-AF65-F5344CB8AC3E}">
        <p14:creationId xmlns:p14="http://schemas.microsoft.com/office/powerpoint/2010/main" val="1254649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457200" y="609600"/>
            <a:ext cx="7848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spcBef>
                <a:spcPct val="50000"/>
              </a:spcBef>
            </a:pPr>
            <a:r>
              <a:rPr lang="en-US" sz="3200" b="0" dirty="0" smtClean="0">
                <a:latin typeface="Franklin Gothic Medium" charset="0"/>
              </a:rPr>
              <a:t>Hydra</a:t>
            </a:r>
            <a:r>
              <a:rPr lang="en-US" sz="3200" b="0" dirty="0">
                <a:latin typeface="Franklin Gothic Medium" charset="0"/>
              </a:rPr>
              <a:t>-based </a:t>
            </a:r>
            <a:r>
              <a:rPr lang="en-US" sz="3200" b="0" dirty="0" smtClean="0">
                <a:latin typeface="Franklin Gothic Medium" charset="0"/>
              </a:rPr>
              <a:t>Applications at Stanford</a:t>
            </a:r>
            <a:endParaRPr lang="en-US" sz="3200" b="0" dirty="0">
              <a:latin typeface="Franklin Gothic Medium"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1000" y="1371600"/>
            <a:ext cx="2462213" cy="1963738"/>
          </a:xfrm>
          <a:prstGeom prst="rect">
            <a:avLst/>
          </a:prstGeom>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24200" y="1390650"/>
            <a:ext cx="2590800" cy="1928813"/>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3600" y="1371600"/>
            <a:ext cx="2844800" cy="1981200"/>
          </a:xfrm>
          <a:prstGeom prst="rect">
            <a:avLst/>
          </a:prstGeom>
          <a:effectLst>
            <a:outerShdw blurRad="50800" dist="38100" dir="2700000" algn="tl" rotWithShape="0">
              <a:srgbClr val="000000">
                <a:alpha val="43000"/>
              </a:srgbClr>
            </a:outerShdw>
          </a:effectLst>
        </p:spPr>
      </p:pic>
      <p:sp>
        <p:nvSpPr>
          <p:cNvPr id="30726" name="Rectangle 6"/>
          <p:cNvSpPr txBox="1">
            <a:spLocks noChangeArrowheads="1"/>
          </p:cNvSpPr>
          <p:nvPr/>
        </p:nvSpPr>
        <p:spPr bwMode="auto">
          <a:xfrm>
            <a:off x="381000" y="3429000"/>
            <a:ext cx="2819400" cy="762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a:latin typeface="Franklin Gothic Medium" charset="0"/>
              </a:rPr>
              <a:t>ETD’s – Electronic Theses </a:t>
            </a:r>
            <a:br>
              <a:rPr lang="en-US" sz="1800" b="0">
                <a:latin typeface="Franklin Gothic Medium" charset="0"/>
              </a:rPr>
            </a:br>
            <a:r>
              <a:rPr lang="en-US" sz="1800" b="0">
                <a:latin typeface="Franklin Gothic Medium" charset="0"/>
              </a:rPr>
              <a:t>&amp; Dissertations</a:t>
            </a:r>
          </a:p>
        </p:txBody>
      </p:sp>
      <p:sp>
        <p:nvSpPr>
          <p:cNvPr id="30727" name="Rectangle 6"/>
          <p:cNvSpPr txBox="1">
            <a:spLocks noChangeArrowheads="1"/>
          </p:cNvSpPr>
          <p:nvPr/>
        </p:nvSpPr>
        <p:spPr bwMode="auto">
          <a:xfrm>
            <a:off x="3200400" y="3429000"/>
            <a:ext cx="2590800" cy="762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a:latin typeface="Franklin Gothic Medium" charset="0"/>
              </a:rPr>
              <a:t>SALT – Self-Archiving Legacy Toolkit</a:t>
            </a:r>
          </a:p>
        </p:txBody>
      </p:sp>
      <p:sp>
        <p:nvSpPr>
          <p:cNvPr id="30728" name="Rectangle 6"/>
          <p:cNvSpPr txBox="1">
            <a:spLocks noChangeArrowheads="1"/>
          </p:cNvSpPr>
          <p:nvPr/>
        </p:nvSpPr>
        <p:spPr bwMode="auto">
          <a:xfrm>
            <a:off x="6019800" y="3429000"/>
            <a:ext cx="2819400" cy="838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dirty="0">
                <a:latin typeface="Franklin Gothic Medium" charset="0"/>
              </a:rPr>
              <a:t>EEMs – Everyday Electronic Materials</a:t>
            </a:r>
            <a:endParaRPr lang="en-US" sz="1400" b="0" dirty="0">
              <a:latin typeface="Franklin Gothic Medium"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 y="4343400"/>
            <a:ext cx="2667000" cy="1638300"/>
          </a:xfrm>
          <a:prstGeom prst="rect">
            <a:avLst/>
          </a:prstGeom>
          <a:effectLst>
            <a:outerShdw blurRad="50800" dist="38100" dir="2700000" algn="tl" rotWithShape="0">
              <a:srgbClr val="000000">
                <a:alpha val="43000"/>
              </a:srgbClr>
            </a:outerShdw>
          </a:effectLst>
        </p:spPr>
      </p:pic>
      <p:sp>
        <p:nvSpPr>
          <p:cNvPr id="30730" name="Rectangle 6"/>
          <p:cNvSpPr txBox="1">
            <a:spLocks noChangeArrowheads="1"/>
          </p:cNvSpPr>
          <p:nvPr/>
        </p:nvSpPr>
        <p:spPr bwMode="auto">
          <a:xfrm>
            <a:off x="381000" y="6096000"/>
            <a:ext cx="2971800" cy="762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a:latin typeface="Franklin Gothic Medium" charset="0"/>
              </a:rPr>
              <a:t>Argo – Repository Reporting and Management</a:t>
            </a:r>
          </a:p>
        </p:txBody>
      </p:sp>
      <p:sp>
        <p:nvSpPr>
          <p:cNvPr id="30731" name="Rectangle 6"/>
          <p:cNvSpPr txBox="1">
            <a:spLocks noChangeArrowheads="1"/>
          </p:cNvSpPr>
          <p:nvPr/>
        </p:nvSpPr>
        <p:spPr bwMode="auto">
          <a:xfrm>
            <a:off x="3429000" y="6096000"/>
            <a:ext cx="2971800" cy="762000"/>
          </a:xfrm>
          <a:prstGeom prst="rect">
            <a:avLst/>
          </a:prstGeom>
          <a:solidFill>
            <a:schemeClr val="bg1"/>
          </a:solidFill>
          <a:ln>
            <a:noFill/>
          </a:ln>
          <a:extLst>
            <a:ext uri="{FAA26D3D-D897-4be2-8F04-BA451C77F1D7}">
              <ma14:placeholderFlag xmlns:ma14="http://schemas.microsoft.com/office/mac/drawingml/2011/main" val="1"/>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dirty="0" err="1">
                <a:latin typeface="Franklin Gothic Medium" charset="0"/>
              </a:rPr>
              <a:t>Hypatia</a:t>
            </a:r>
            <a:r>
              <a:rPr lang="en-US" sz="1800" b="0" dirty="0">
                <a:latin typeface="Franklin Gothic Medium" charset="0"/>
              </a:rPr>
              <a:t> – Archives &amp; Special Collections</a:t>
            </a: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l="6253" r="5409"/>
          <a:stretch/>
        </p:blipFill>
        <p:spPr>
          <a:xfrm>
            <a:off x="3225800" y="4343400"/>
            <a:ext cx="2489200" cy="1752600"/>
          </a:xfrm>
          <a:prstGeom prst="rect">
            <a:avLst/>
          </a:prstGeom>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8"/>
          <a:srcRect b="28785"/>
          <a:stretch/>
        </p:blipFill>
        <p:spPr>
          <a:xfrm>
            <a:off x="6019800" y="4343399"/>
            <a:ext cx="2743200" cy="1727201"/>
          </a:xfrm>
          <a:prstGeom prst="rect">
            <a:avLst/>
          </a:prstGeom>
          <a:effectLst>
            <a:outerShdw blurRad="50800" dist="38100" dir="2700000" algn="tl" rotWithShape="0">
              <a:prstClr val="black">
                <a:alpha val="40000"/>
              </a:prstClr>
            </a:outerShdw>
          </a:effectLst>
        </p:spPr>
      </p:pic>
      <p:sp>
        <p:nvSpPr>
          <p:cNvPr id="15" name="Rectangle 6"/>
          <p:cNvSpPr txBox="1">
            <a:spLocks noChangeArrowheads="1"/>
          </p:cNvSpPr>
          <p:nvPr/>
        </p:nvSpPr>
        <p:spPr bwMode="auto">
          <a:xfrm>
            <a:off x="6019800" y="6096000"/>
            <a:ext cx="2971800" cy="762000"/>
          </a:xfrm>
          <a:prstGeom prst="rect">
            <a:avLst/>
          </a:prstGeom>
          <a:noFill/>
          <a:ln>
            <a:noFill/>
          </a:ln>
          <a:extLst>
            <a:ext uri="{FAA26D3D-D897-4be2-8F04-BA451C77F1D7}">
              <ma14:placeholderFlag xmlns:ma14="http://schemas.microsoft.com/office/mac/drawingml/2011/main" val="1"/>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1800" b="0" dirty="0" smtClean="0">
                <a:latin typeface="Franklin Gothic Medium" charset="0"/>
              </a:rPr>
              <a:t>SDR – Web UI (</a:t>
            </a:r>
            <a:r>
              <a:rPr lang="en-US" sz="1800" b="0" i="1" dirty="0" smtClean="0">
                <a:latin typeface="Franklin Gothic Medium" charset="0"/>
              </a:rPr>
              <a:t>aka </a:t>
            </a:r>
            <a:r>
              <a:rPr lang="en-US" sz="1800" b="0" i="1" dirty="0" err="1" smtClean="0">
                <a:latin typeface="Franklin Gothic Medium" charset="0"/>
              </a:rPr>
              <a:t>Hydrus</a:t>
            </a:r>
            <a:r>
              <a:rPr lang="en-US" sz="1800" b="0" dirty="0" smtClean="0">
                <a:latin typeface="Franklin Gothic Medium" charset="0"/>
              </a:rPr>
              <a:t>)</a:t>
            </a:r>
            <a:endParaRPr lang="en-US" sz="1800" b="0" dirty="0">
              <a:latin typeface="Franklin Gothic Medium" charset="0"/>
            </a:endParaRPr>
          </a:p>
        </p:txBody>
      </p:sp>
    </p:spTree>
    <p:extLst>
      <p:ext uri="{BB962C8B-B14F-4D97-AF65-F5344CB8AC3E}">
        <p14:creationId xmlns:p14="http://schemas.microsoft.com/office/powerpoint/2010/main" val="124220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838200" y="710624"/>
            <a:ext cx="7696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If You </a:t>
            </a:r>
            <a:r>
              <a:rPr lang="en-US" sz="3200" b="0" dirty="0">
                <a:latin typeface="Franklin Gothic Medium" charset="0"/>
              </a:rPr>
              <a:t>W</a:t>
            </a:r>
            <a:r>
              <a:rPr lang="en-US" sz="3200" b="0" dirty="0" smtClean="0">
                <a:latin typeface="Franklin Gothic Medium" charset="0"/>
              </a:rPr>
              <a:t>ant </a:t>
            </a:r>
            <a:r>
              <a:rPr lang="en-US" sz="3200" b="0" dirty="0">
                <a:latin typeface="Franklin Gothic Medium" charset="0"/>
              </a:rPr>
              <a:t>T</a:t>
            </a:r>
            <a:r>
              <a:rPr lang="en-US" sz="3200" b="0" dirty="0" smtClean="0">
                <a:latin typeface="Franklin Gothic Medium" charset="0"/>
              </a:rPr>
              <a:t>o </a:t>
            </a:r>
            <a:r>
              <a:rPr lang="en-US" sz="3200" b="0" dirty="0">
                <a:latin typeface="Franklin Gothic Medium" charset="0"/>
              </a:rPr>
              <a:t>G</a:t>
            </a:r>
            <a:r>
              <a:rPr lang="en-US" sz="3200" b="0" dirty="0" smtClean="0">
                <a:latin typeface="Franklin Gothic Medium" charset="0"/>
              </a:rPr>
              <a:t>o Fast</a:t>
            </a:r>
            <a:endParaRPr lang="en-US" sz="3200" b="0" dirty="0">
              <a:latin typeface="Franklin Gothic Medium" charset="0"/>
            </a:endParaRPr>
          </a:p>
        </p:txBody>
      </p:sp>
      <p:sp>
        <p:nvSpPr>
          <p:cNvPr id="10" name="Rectangle 6"/>
          <p:cNvSpPr>
            <a:spLocks noChangeArrowheads="1"/>
          </p:cNvSpPr>
          <p:nvPr/>
        </p:nvSpPr>
        <p:spPr bwMode="auto">
          <a:xfrm>
            <a:off x="4876800" y="762000"/>
            <a:ext cx="2971800" cy="986937"/>
          </a:xfrm>
          <a:prstGeom prst="rect">
            <a:avLst/>
          </a:prstGeom>
          <a:noFill/>
          <a:ln w="9525">
            <a:noFill/>
            <a:miter lim="800000"/>
            <a:headEnd/>
            <a:tailEnd/>
          </a:ln>
        </p:spPr>
        <p:txBody>
          <a:bodyPr wrap="square">
            <a:prstTxWarp prst="textNoShape">
              <a:avLst/>
            </a:prstTxWarp>
            <a:spAutoFit/>
          </a:bodyPr>
          <a:lstStyle/>
          <a:p>
            <a:pPr eaLnBrk="0" hangingPunct="0">
              <a:lnSpc>
                <a:spcPct val="90000"/>
              </a:lnSpc>
              <a:defRPr/>
            </a:pPr>
            <a:r>
              <a:rPr lang="en-US" sz="3200" b="0" strike="sngStrike" dirty="0" smtClean="0">
                <a:latin typeface="Franklin Gothic Medium" pitchFamily="-106" charset="0"/>
                <a:ea typeface="Franklin Gothic Medium" pitchFamily="-106" charset="0"/>
                <a:cs typeface="Franklin Gothic Medium" pitchFamily="-106" charset="0"/>
              </a:rPr>
              <a:t>…go alone.</a:t>
            </a:r>
          </a:p>
          <a:p>
            <a:pPr eaLnBrk="0" hangingPunct="0">
              <a:lnSpc>
                <a:spcPct val="90000"/>
              </a:lnSpc>
              <a:defRPr/>
            </a:pPr>
            <a:r>
              <a:rPr lang="en-US" sz="3200" b="0" i="1" dirty="0" smtClean="0">
                <a:latin typeface="Franklin Gothic Medium" pitchFamily="-106" charset="0"/>
                <a:ea typeface="Franklin Gothic Medium" pitchFamily="-106" charset="0"/>
                <a:cs typeface="Franklin Gothic Medium" pitchFamily="-106" charset="0"/>
              </a:rPr>
              <a:t>…use Hydra</a:t>
            </a:r>
          </a:p>
        </p:txBody>
      </p:sp>
      <p:sp>
        <p:nvSpPr>
          <p:cNvPr id="4" name="Rectangle 6"/>
          <p:cNvSpPr>
            <a:spLocks noChangeArrowheads="1"/>
          </p:cNvSpPr>
          <p:nvPr/>
        </p:nvSpPr>
        <p:spPr bwMode="auto">
          <a:xfrm>
            <a:off x="838200" y="1828800"/>
            <a:ext cx="7543800" cy="1650708"/>
          </a:xfrm>
          <a:prstGeom prst="rect">
            <a:avLst/>
          </a:prstGeom>
          <a:noFill/>
          <a:ln w="9525">
            <a:noFill/>
            <a:miter lim="800000"/>
            <a:headEnd/>
            <a:tailEnd/>
          </a:ln>
        </p:spPr>
        <p:txBody>
          <a:bodyPr wrap="square">
            <a:prstTxWarp prst="textNoShape">
              <a:avLst/>
            </a:prstTxWarp>
            <a:spAutoFit/>
          </a:bodyPr>
          <a:lstStyle/>
          <a:p>
            <a:pPr marL="406400" indent="-406400" eaLnBrk="0" hangingPunct="0">
              <a:lnSpc>
                <a:spcPct val="90000"/>
              </a:lnSpc>
              <a:defRPr/>
            </a:pPr>
            <a:r>
              <a:rPr lang="en-US" sz="2800" b="0" dirty="0" smtClean="0">
                <a:latin typeface="Franklin Gothic Medium" pitchFamily="-106" charset="0"/>
                <a:ea typeface="Franklin Gothic Medium" pitchFamily="-106" charset="0"/>
                <a:cs typeface="Franklin Gothic Medium" pitchFamily="-106" charset="0"/>
              </a:rPr>
              <a:t>1) Notre Dame deployed a video cataloging head in 6 weeks, from scratch</a:t>
            </a:r>
            <a:br>
              <a:rPr lang="en-US" sz="2800" b="0" dirty="0" smtClean="0">
                <a:latin typeface="Franklin Gothic Medium" pitchFamily="-106" charset="0"/>
                <a:ea typeface="Franklin Gothic Medium" pitchFamily="-106" charset="0"/>
                <a:cs typeface="Franklin Gothic Medium" pitchFamily="-106" charset="0"/>
              </a:rPr>
            </a:br>
            <a:endParaRPr lang="en-US" sz="2800" b="0" dirty="0" smtClean="0">
              <a:latin typeface="Franklin Gothic Medium" pitchFamily="-106" charset="0"/>
              <a:ea typeface="Franklin Gothic Medium" pitchFamily="-106" charset="0"/>
              <a:cs typeface="Franklin Gothic Medium" pitchFamily="-106" charset="0"/>
            </a:endParaRPr>
          </a:p>
          <a:p>
            <a:pPr eaLnBrk="0" hangingPunct="0">
              <a:lnSpc>
                <a:spcPct val="90000"/>
              </a:lnSpc>
              <a:defRPr/>
            </a:pPr>
            <a:endParaRPr lang="en-US" sz="2800" b="0" dirty="0" smtClean="0">
              <a:latin typeface="Franklin Gothic Medium" pitchFamily="-106" charset="0"/>
              <a:ea typeface="Franklin Gothic Medium" pitchFamily="-106" charset="0"/>
              <a:cs typeface="Franklin Gothic Medium" pitchFamily="-106" charset="0"/>
            </a:endParaRPr>
          </a:p>
        </p:txBody>
      </p:sp>
      <p:pic>
        <p:nvPicPr>
          <p:cNvPr id="5" name="Picture 3"/>
          <p:cNvPicPr>
            <a:picLocks noChangeAspect="1"/>
          </p:cNvPicPr>
          <p:nvPr/>
        </p:nvPicPr>
        <p:blipFill rotWithShape="1">
          <a:blip r:embed="rId3" cstate="email">
            <a:extLst>
              <a:ext uri="{28A0092B-C50C-407E-A947-70E740481C1C}">
                <a14:useLocalDpi xmlns:a14="http://schemas.microsoft.com/office/drawing/2010/main"/>
              </a:ext>
            </a:extLst>
          </a:blip>
          <a:srcRect r="1081" b="6"/>
          <a:stretch/>
        </p:blipFill>
        <p:spPr bwMode="auto">
          <a:xfrm>
            <a:off x="1045842" y="2819401"/>
            <a:ext cx="7259958"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632111" y="4724400"/>
            <a:ext cx="505468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0" dirty="0" smtClean="0"/>
              <a:t>https</a:t>
            </a:r>
            <a:r>
              <a:rPr lang="en-US" sz="1600" b="0" dirty="0"/>
              <a:t>://</a:t>
            </a:r>
            <a:r>
              <a:rPr lang="en-US" sz="1600" b="0" dirty="0" err="1"/>
              <a:t>github.com</a:t>
            </a:r>
            <a:r>
              <a:rPr lang="en-US" sz="1600" b="0" dirty="0"/>
              <a:t>/</a:t>
            </a:r>
            <a:r>
              <a:rPr lang="en-US" sz="1600" b="0" dirty="0" err="1"/>
              <a:t>projecthydra</a:t>
            </a:r>
            <a:r>
              <a:rPr lang="en-US" sz="1600" b="0" dirty="0"/>
              <a:t>/</a:t>
            </a:r>
            <a:r>
              <a:rPr lang="en-US" sz="1600" b="0" dirty="0" err="1"/>
              <a:t>hypatia</a:t>
            </a:r>
            <a:r>
              <a:rPr lang="en-US" sz="1600" b="0" dirty="0"/>
              <a:t>/graphs/impact</a:t>
            </a:r>
            <a:endParaRPr lang="en-US" sz="3200" b="0" dirty="0"/>
          </a:p>
        </p:txBody>
      </p:sp>
      <p:sp>
        <p:nvSpPr>
          <p:cNvPr id="2" name="Rectangle 1"/>
          <p:cNvSpPr/>
          <p:nvPr/>
        </p:nvSpPr>
        <p:spPr>
          <a:xfrm>
            <a:off x="2743200" y="5105400"/>
            <a:ext cx="6553200" cy="2157514"/>
          </a:xfrm>
          <a:prstGeom prst="rect">
            <a:avLst/>
          </a:prstGeom>
        </p:spPr>
        <p:txBody>
          <a:bodyPr wrap="square">
            <a:spAutoFit/>
          </a:bodyPr>
          <a:lstStyle/>
          <a:p>
            <a:pPr marL="406400" indent="-406400" eaLnBrk="0" hangingPunct="0">
              <a:lnSpc>
                <a:spcPct val="90000"/>
              </a:lnSpc>
              <a:spcBef>
                <a:spcPts val="600"/>
              </a:spcBef>
              <a:defRPr/>
            </a:pPr>
            <a:r>
              <a:rPr lang="en-US" sz="2800" b="0" dirty="0" smtClean="0">
                <a:latin typeface="Franklin Gothic Medium" pitchFamily="-106" charset="0"/>
                <a:ea typeface="Franklin Gothic Medium" pitchFamily="-106" charset="0"/>
                <a:cs typeface="Franklin Gothic Medium" pitchFamily="-106" charset="0"/>
              </a:rPr>
              <a:t>2) </a:t>
            </a:r>
            <a:r>
              <a:rPr lang="en-US" sz="2800" b="0" dirty="0" err="1" smtClean="0">
                <a:latin typeface="Franklin Gothic Medium" pitchFamily="-106" charset="0"/>
                <a:ea typeface="Franklin Gothic Medium" pitchFamily="-106" charset="0"/>
                <a:cs typeface="Franklin Gothic Medium" pitchFamily="-106" charset="0"/>
              </a:rPr>
              <a:t>Hypatia</a:t>
            </a:r>
            <a:r>
              <a:rPr lang="en-US" sz="2800" b="0" dirty="0" smtClean="0">
                <a:latin typeface="Franklin Gothic Medium" pitchFamily="-106" charset="0"/>
                <a:ea typeface="Franklin Gothic Medium" pitchFamily="-106" charset="0"/>
                <a:cs typeface="Franklin Gothic Medium" pitchFamily="-106" charset="0"/>
              </a:rPr>
              <a:t> </a:t>
            </a:r>
            <a:r>
              <a:rPr lang="en-US" sz="2800" b="0" dirty="0">
                <a:latin typeface="Franklin Gothic Medium" pitchFamily="-106" charset="0"/>
                <a:ea typeface="Franklin Gothic Medium" pitchFamily="-106" charset="0"/>
                <a:cs typeface="Franklin Gothic Medium" pitchFamily="-106" charset="0"/>
              </a:rPr>
              <a:t>development at </a:t>
            </a:r>
            <a:r>
              <a:rPr lang="en-US" sz="2800" b="0" dirty="0" smtClean="0">
                <a:latin typeface="Franklin Gothic Medium" pitchFamily="-106" charset="0"/>
                <a:ea typeface="Franklin Gothic Medium" pitchFamily="-106" charset="0"/>
                <a:cs typeface="Franklin Gothic Medium" pitchFamily="-106" charset="0"/>
              </a:rPr>
              <a:t>Stanford</a:t>
            </a:r>
          </a:p>
          <a:p>
            <a:pPr marL="749300" lvl="1" indent="-292100" eaLnBrk="0" hangingPunct="0">
              <a:lnSpc>
                <a:spcPct val="90000"/>
              </a:lnSpc>
              <a:spcBef>
                <a:spcPts val="600"/>
              </a:spcBef>
              <a:buFont typeface="Arial"/>
              <a:buChar char="•"/>
              <a:defRPr/>
            </a:pPr>
            <a:r>
              <a:rPr lang="en-US" sz="2000" b="0" dirty="0" smtClean="0">
                <a:latin typeface="Franklin Gothic Medium" pitchFamily="-106" charset="0"/>
                <a:ea typeface="Franklin Gothic Medium" pitchFamily="-106" charset="0"/>
                <a:cs typeface="Franklin Gothic Medium" pitchFamily="-106" charset="0"/>
              </a:rPr>
              <a:t>First 20% of project took 80% of time (</a:t>
            </a:r>
            <a:r>
              <a:rPr lang="en-US" sz="2000" b="0" dirty="0" err="1" smtClean="0">
                <a:latin typeface="Franklin Gothic Medium" pitchFamily="-106" charset="0"/>
                <a:ea typeface="Franklin Gothic Medium" pitchFamily="-106" charset="0"/>
                <a:cs typeface="Franklin Gothic Medium" pitchFamily="-106" charset="0"/>
              </a:rPr>
              <a:t>modelling</a:t>
            </a:r>
            <a:r>
              <a:rPr lang="en-US" sz="2000" b="0" dirty="0" smtClean="0">
                <a:latin typeface="Franklin Gothic Medium" pitchFamily="-106" charset="0"/>
                <a:ea typeface="Franklin Gothic Medium" pitchFamily="-106" charset="0"/>
                <a:cs typeface="Franklin Gothic Medium" pitchFamily="-106" charset="0"/>
              </a:rPr>
              <a:t>, data acquisition and preparation)</a:t>
            </a:r>
            <a:endParaRPr lang="en-US" sz="2000" b="0" dirty="0">
              <a:latin typeface="Franklin Gothic Medium" pitchFamily="-106" charset="0"/>
              <a:ea typeface="Franklin Gothic Medium" pitchFamily="-106" charset="0"/>
              <a:cs typeface="Franklin Gothic Medium" pitchFamily="-106" charset="0"/>
            </a:endParaRPr>
          </a:p>
          <a:p>
            <a:pPr marL="749300" lvl="1" indent="-292100" eaLnBrk="0" hangingPunct="0">
              <a:lnSpc>
                <a:spcPct val="90000"/>
              </a:lnSpc>
              <a:spcBef>
                <a:spcPts val="600"/>
              </a:spcBef>
              <a:buFont typeface="Arial"/>
              <a:buChar char="•"/>
              <a:defRPr/>
            </a:pPr>
            <a:r>
              <a:rPr lang="en-US" sz="2000" b="0" dirty="0" smtClean="0">
                <a:latin typeface="Franklin Gothic Medium" pitchFamily="-106" charset="0"/>
                <a:ea typeface="Franklin Gothic Medium" pitchFamily="-106" charset="0"/>
                <a:cs typeface="Franklin Gothic Medium" pitchFamily="-106" charset="0"/>
              </a:rPr>
              <a:t>80% of deliverables (coding) happened in </a:t>
            </a:r>
            <a:br>
              <a:rPr lang="en-US" sz="2000" b="0" dirty="0" smtClean="0">
                <a:latin typeface="Franklin Gothic Medium" pitchFamily="-106" charset="0"/>
                <a:ea typeface="Franklin Gothic Medium" pitchFamily="-106" charset="0"/>
                <a:cs typeface="Franklin Gothic Medium" pitchFamily="-106" charset="0"/>
              </a:rPr>
            </a:br>
            <a:r>
              <a:rPr lang="en-US" sz="2000" b="0" dirty="0" smtClean="0">
                <a:latin typeface="Franklin Gothic Medium" pitchFamily="-106" charset="0"/>
                <a:ea typeface="Franklin Gothic Medium" pitchFamily="-106" charset="0"/>
                <a:cs typeface="Franklin Gothic Medium" pitchFamily="-106" charset="0"/>
              </a:rPr>
              <a:t>8 </a:t>
            </a:r>
            <a:r>
              <a:rPr lang="en-US" sz="2000" b="0" dirty="0">
                <a:latin typeface="Franklin Gothic Medium" pitchFamily="-106" charset="0"/>
                <a:ea typeface="Franklin Gothic Medium" pitchFamily="-106" charset="0"/>
                <a:cs typeface="Franklin Gothic Medium" pitchFamily="-106" charset="0"/>
              </a:rPr>
              <a:t>week </a:t>
            </a:r>
            <a:r>
              <a:rPr lang="en-US" sz="2000" b="0" dirty="0" smtClean="0">
                <a:latin typeface="Franklin Gothic Medium" pitchFamily="-106" charset="0"/>
                <a:ea typeface="Franklin Gothic Medium" pitchFamily="-106" charset="0"/>
                <a:cs typeface="Franklin Gothic Medium" pitchFamily="-106" charset="0"/>
              </a:rPr>
              <a:t>spurt, by leveraging Hydra</a:t>
            </a:r>
            <a:endParaRPr lang="en-US" sz="2000" b="0" dirty="0">
              <a:latin typeface="Franklin Gothic Medium" pitchFamily="-106" charset="0"/>
              <a:ea typeface="Franklin Gothic Medium" pitchFamily="-106" charset="0"/>
              <a:cs typeface="Franklin Gothic Medium" pitchFamily="-106" charset="0"/>
            </a:endParaRPr>
          </a:p>
          <a:p>
            <a:pPr eaLnBrk="0" hangingPunct="0">
              <a:lnSpc>
                <a:spcPct val="90000"/>
              </a:lnSpc>
              <a:spcBef>
                <a:spcPts val="600"/>
              </a:spcBef>
              <a:defRPr/>
            </a:pPr>
            <a:endParaRPr lang="en-US" b="0" dirty="0">
              <a:latin typeface="Franklin Gothic Medium" pitchFamily="-106" charset="0"/>
              <a:ea typeface="Franklin Gothic Medium" pitchFamily="-106" charset="0"/>
              <a:cs typeface="Franklin Gothic Medium" pitchFamily="-106" charset="0"/>
            </a:endParaRPr>
          </a:p>
        </p:txBody>
      </p:sp>
    </p:spTree>
    <p:extLst>
      <p:ext uri="{BB962C8B-B14F-4D97-AF65-F5344CB8AC3E}">
        <p14:creationId xmlns:p14="http://schemas.microsoft.com/office/powerpoint/2010/main" val="926111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Exercises</a:t>
            </a:r>
            <a:endParaRPr lang="en-US" sz="3200" b="0" dirty="0">
              <a:latin typeface="Franklin Gothic Medium" charset="0"/>
            </a:endParaRPr>
          </a:p>
        </p:txBody>
      </p:sp>
      <p:sp>
        <p:nvSpPr>
          <p:cNvPr id="8" name="Rectangle 7"/>
          <p:cNvSpPr/>
          <p:nvPr/>
        </p:nvSpPr>
        <p:spPr>
          <a:xfrm>
            <a:off x="990600" y="1596567"/>
            <a:ext cx="7467600" cy="3502497"/>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 which </a:t>
            </a:r>
            <a:r>
              <a:rPr lang="en-US" sz="2800" b="0" dirty="0" err="1" smtClean="0">
                <a:latin typeface="Franklin Gothic Medium"/>
                <a:cs typeface="Franklin Gothic Medium"/>
              </a:rPr>
              <a:t>Samvera</a:t>
            </a:r>
            <a:r>
              <a:rPr lang="en-US" sz="2800" b="0" dirty="0" smtClean="0">
                <a:latin typeface="Franklin Gothic Medium"/>
                <a:cs typeface="Franklin Gothic Medium"/>
              </a:rPr>
              <a:t> applications are the most interesting / relevant to your local needs. </a:t>
            </a:r>
            <a:endParaRPr lang="en-US" sz="2800" b="0" dirty="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Identify potential starting points &amp; collaborators within the </a:t>
            </a:r>
            <a:r>
              <a:rPr lang="en-US" sz="2800" b="0" dirty="0" err="1" smtClean="0">
                <a:latin typeface="Franklin Gothic Medium"/>
                <a:cs typeface="Franklin Gothic Medium"/>
              </a:rPr>
              <a:t>Samvera</a:t>
            </a:r>
            <a:r>
              <a:rPr lang="en-US" sz="2800" b="0" dirty="0" smtClean="0">
                <a:latin typeface="Franklin Gothic Medium"/>
                <a:cs typeface="Franklin Gothic Medium"/>
              </a:rPr>
              <a:t> community.</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Create &amp; test your own </a:t>
            </a:r>
            <a:r>
              <a:rPr lang="en-US" sz="2800" b="0" dirty="0" err="1" smtClean="0">
                <a:latin typeface="Franklin Gothic Medium"/>
                <a:cs typeface="Franklin Gothic Medium"/>
              </a:rPr>
              <a:t>Samvera</a:t>
            </a:r>
            <a:r>
              <a:rPr lang="en-US" sz="2800" b="0" dirty="0" smtClean="0">
                <a:latin typeface="Franklin Gothic Medium"/>
                <a:cs typeface="Franklin Gothic Medium"/>
              </a:rPr>
              <a:t> application at </a:t>
            </a:r>
            <a:r>
              <a:rPr lang="en-US" sz="2800" b="0" dirty="0" err="1" smtClean="0">
                <a:latin typeface="Franklin Gothic Medium"/>
                <a:cs typeface="Franklin Gothic Medium"/>
              </a:rPr>
              <a:t>demo.hydrainabox.org</a:t>
            </a: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1955285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951851"/>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 is </a:t>
            </a:r>
            <a:r>
              <a:rPr lang="en-US" sz="2800" b="0" dirty="0" err="1">
                <a:latin typeface="Franklin Gothic Medium"/>
                <a:cs typeface="Franklin Gothic Medium"/>
              </a:rPr>
              <a:t>Samvera</a:t>
            </a:r>
            <a:r>
              <a:rPr lang="en-US" sz="2800" b="0" dirty="0">
                <a:latin typeface="Franklin Gothic Medium"/>
                <a:cs typeface="Franklin Gothic Medium"/>
              </a:rPr>
              <a:t>?</a:t>
            </a:r>
          </a:p>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Community Framework</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Technical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Data Modeling</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Getting </a:t>
            </a:r>
            <a:r>
              <a:rPr lang="en-US" sz="2800" b="0" dirty="0" smtClean="0">
                <a:latin typeface="Franklin Gothic Medium"/>
                <a:cs typeface="Franklin Gothic Medium"/>
              </a:rPr>
              <a:t>Started with </a:t>
            </a:r>
            <a:r>
              <a:rPr lang="en-US" sz="2800" b="0" dirty="0" err="1" smtClean="0">
                <a:latin typeface="Franklin Gothic Medium"/>
                <a:cs typeface="Franklin Gothic Medium"/>
              </a:rPr>
              <a:t>Samvera</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2044275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85800" y="710624"/>
            <a:ext cx="8001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Fundamental Assumption #2</a:t>
            </a:r>
            <a:endParaRPr lang="en-US" sz="3200" b="0" dirty="0">
              <a:latin typeface="Franklin Gothic Medium" charset="0"/>
            </a:endParaRPr>
          </a:p>
        </p:txBody>
      </p:sp>
      <p:sp>
        <p:nvSpPr>
          <p:cNvPr id="3" name="Rectangle 6"/>
          <p:cNvSpPr>
            <a:spLocks noChangeArrowheads="1"/>
          </p:cNvSpPr>
          <p:nvPr/>
        </p:nvSpPr>
        <p:spPr bwMode="auto">
          <a:xfrm>
            <a:off x="990600" y="1942743"/>
            <a:ext cx="7010400" cy="2400657"/>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GB" sz="2800" b="0" dirty="0" smtClean="0">
                <a:latin typeface="Franklin Gothic Medium" charset="0"/>
                <a:ea typeface="Franklin Gothic Medium" charset="0"/>
                <a:cs typeface="Franklin Gothic Medium" charset="0"/>
              </a:rPr>
              <a:t>No single institution can resource the development of a full range of solutions on its own,</a:t>
            </a:r>
          </a:p>
          <a:p>
            <a:pPr marL="114300" lvl="1" algn="r">
              <a:spcBef>
                <a:spcPts val="1200"/>
              </a:spcBef>
            </a:pPr>
            <a:r>
              <a:rPr lang="en-US" sz="2800" b="0" dirty="0" smtClean="0">
                <a:latin typeface="Franklin Gothic Medium" charset="0"/>
                <a:ea typeface="Franklin Gothic Medium" charset="0"/>
                <a:cs typeface="Franklin Gothic Medium" charset="0"/>
              </a:rPr>
              <a:t>…yet each needs the flexibility to tailor </a:t>
            </a:r>
            <a:br>
              <a:rPr lang="en-US" sz="2800" b="0" dirty="0" smtClean="0">
                <a:latin typeface="Franklin Gothic Medium" charset="0"/>
                <a:ea typeface="Franklin Gothic Medium" charset="0"/>
                <a:cs typeface="Franklin Gothic Medium" charset="0"/>
              </a:rPr>
            </a:br>
            <a:r>
              <a:rPr lang="en-US" sz="2800" b="0" dirty="0" smtClean="0">
                <a:latin typeface="Franklin Gothic Medium" charset="0"/>
                <a:ea typeface="Franklin Gothic Medium" charset="0"/>
                <a:cs typeface="Franklin Gothic Medium" charset="0"/>
              </a:rPr>
              <a:t>solutions to local demands and workflows.  </a:t>
            </a:r>
            <a:endParaRPr lang="en-GB" sz="2800" b="0" dirty="0" smtClean="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815531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Hydra Philosophy -- Community</a:t>
            </a:r>
            <a:endParaRPr lang="en-US" sz="3200" b="0" dirty="0">
              <a:latin typeface="Franklin Gothic Medium" charset="0"/>
            </a:endParaRPr>
          </a:p>
        </p:txBody>
      </p:sp>
      <p:sp>
        <p:nvSpPr>
          <p:cNvPr id="7" name="Rectangle 6"/>
          <p:cNvSpPr>
            <a:spLocks noChangeArrowheads="1"/>
          </p:cNvSpPr>
          <p:nvPr/>
        </p:nvSpPr>
        <p:spPr bwMode="auto">
          <a:xfrm>
            <a:off x="762000" y="1295400"/>
            <a:ext cx="7086600" cy="4465837"/>
          </a:xfrm>
          <a:prstGeom prst="rect">
            <a:avLst/>
          </a:prstGeom>
          <a:noFill/>
          <a:ln w="9525">
            <a:noFill/>
            <a:miter lim="800000"/>
            <a:headEnd/>
            <a:tailEnd/>
          </a:ln>
        </p:spPr>
        <p:txBody>
          <a:bodyPr wrap="square">
            <a:prstTxWarp prst="textNoShape">
              <a:avLst/>
            </a:prstTxWarp>
            <a:spAutoFit/>
          </a:bodyPr>
          <a:lstStyle/>
          <a:p>
            <a:pPr marL="342900" indent="-342900" eaLnBrk="0" hangingPunct="0">
              <a:lnSpc>
                <a:spcPct val="85000"/>
              </a:lnSpc>
              <a:spcBef>
                <a:spcPts val="12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An open architecture, with many contributors to a common core</a:t>
            </a:r>
          </a:p>
          <a:p>
            <a:pPr marL="342900" indent="-342900" eaLnBrk="0" hangingPunct="0">
              <a:lnSpc>
                <a:spcPct val="85000"/>
              </a:lnSpc>
              <a:spcBef>
                <a:spcPts val="12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Collaboratively built “solution bundles” that can be adapted and modified to suit local needs</a:t>
            </a:r>
          </a:p>
          <a:p>
            <a:pPr marL="342900" indent="-342900" eaLnBrk="0" hangingPunct="0">
              <a:lnSpc>
                <a:spcPct val="85000"/>
              </a:lnSpc>
              <a:spcBef>
                <a:spcPts val="12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A community of developers and adopters extending and enhancing the core</a:t>
            </a:r>
          </a:p>
          <a:p>
            <a:pPr marL="342900" indent="-342900" eaLnBrk="0" hangingPunct="0">
              <a:lnSpc>
                <a:spcPct val="85000"/>
              </a:lnSpc>
              <a:spcBef>
                <a:spcPts val="12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“If you want to go fast, go alone. If you want to go far, go together.” </a:t>
            </a:r>
          </a:p>
          <a:p>
            <a:pPr marL="342900" indent="-342900" eaLnBrk="0" hangingPunct="0">
              <a:defRPr/>
            </a:pPr>
            <a:endParaRPr lang="en-US" sz="1200" b="0" dirty="0" smtClean="0">
              <a:latin typeface="Franklin Gothic Medium" pitchFamily="-106" charset="0"/>
              <a:ea typeface="Franklin Gothic Medium" pitchFamily="-106" charset="0"/>
              <a:cs typeface="Franklin Gothic Medium" pitchFamily="-106" charset="0"/>
            </a:endParaRPr>
          </a:p>
          <a:p>
            <a:pPr marL="342900" indent="-342900" algn="ctr" eaLnBrk="0" hangingPunct="0">
              <a:defRPr/>
            </a:pPr>
            <a:r>
              <a:rPr lang="en-US" sz="2800" b="0" i="1" dirty="0" smtClean="0">
                <a:latin typeface="Franklin Gothic Medium" pitchFamily="-106" charset="0"/>
                <a:ea typeface="Franklin Gothic Medium" pitchFamily="-106" charset="0"/>
                <a:cs typeface="Franklin Gothic Medium" pitchFamily="-106" charset="0"/>
              </a:rPr>
              <a:t>One body, many heads</a:t>
            </a:r>
          </a:p>
        </p:txBody>
      </p:sp>
    </p:spTree>
    <p:extLst>
      <p:ext uri="{BB962C8B-B14F-4D97-AF65-F5344CB8AC3E}">
        <p14:creationId xmlns:p14="http://schemas.microsoft.com/office/powerpoint/2010/main" val="942196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737433"/>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a:t>
            </a:r>
            <a:r>
              <a:rPr lang="en-US" sz="2800" b="0" dirty="0" smtClean="0">
                <a:latin typeface="Franklin Gothic Medium"/>
                <a:cs typeface="Franklin Gothic Medium"/>
              </a:rPr>
              <a:t> is </a:t>
            </a:r>
            <a:r>
              <a:rPr lang="en-US" sz="2800" b="0" dirty="0" err="1" smtClean="0">
                <a:latin typeface="Franklin Gothic Medium"/>
                <a:cs typeface="Franklin Gothic Medium"/>
              </a:rPr>
              <a:t>Samvera</a:t>
            </a:r>
            <a:r>
              <a:rPr lang="en-US" sz="2800" b="0" dirty="0" smtClean="0">
                <a:latin typeface="Franklin Gothic Medium"/>
                <a:cs typeface="Franklin Gothic Medium"/>
              </a:rPr>
              <a:t>?</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Technical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Data Modeling</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Getting </a:t>
            </a:r>
            <a:r>
              <a:rPr lang="en-US" sz="2800" b="0" dirty="0" smtClean="0">
                <a:latin typeface="Franklin Gothic Medium"/>
                <a:cs typeface="Franklin Gothic Medium"/>
              </a:rPr>
              <a:t>Started with </a:t>
            </a:r>
            <a:r>
              <a:rPr lang="en-US" sz="2800" b="0" dirty="0" err="1" smtClean="0">
                <a:latin typeface="Franklin Gothic Medium"/>
                <a:cs typeface="Franklin Gothic Medium"/>
              </a:rPr>
              <a:t>Samvera</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3773653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Community</a:t>
            </a:r>
            <a:endParaRPr lang="en-US" sz="3200" b="0" dirty="0">
              <a:latin typeface="Franklin Gothic Medium" charset="0"/>
            </a:endParaRPr>
          </a:p>
        </p:txBody>
      </p:sp>
      <p:sp>
        <p:nvSpPr>
          <p:cNvPr id="26628" name="Rectangle 6"/>
          <p:cNvSpPr>
            <a:spLocks noChangeArrowheads="1"/>
          </p:cNvSpPr>
          <p:nvPr/>
        </p:nvSpPr>
        <p:spPr bwMode="auto">
          <a:xfrm>
            <a:off x="838200" y="1404742"/>
            <a:ext cx="7772400" cy="4224746"/>
          </a:xfrm>
          <a:prstGeom prst="rect">
            <a:avLst/>
          </a:prstGeom>
          <a:noFill/>
          <a:ln w="9525">
            <a:noFill/>
            <a:miter lim="800000"/>
            <a:headEnd/>
            <a:tailEnd/>
          </a:ln>
        </p:spPr>
        <p:txBody>
          <a:bodyPr wrap="square">
            <a:prstTxWarp prst="textNoShape">
              <a:avLst/>
            </a:prstTxWarp>
            <a:spAutoFit/>
          </a:bodyPr>
          <a:lstStyle/>
          <a:p>
            <a:pPr marL="342900" indent="-342900" eaLnBrk="0" hangingPunct="0">
              <a:lnSpc>
                <a:spcPct val="90000"/>
              </a:lnSpc>
              <a:spcAft>
                <a:spcPts val="1200"/>
              </a:spcAft>
              <a:buFontTx/>
              <a:buChar char="•"/>
            </a:pPr>
            <a:r>
              <a:rPr lang="en-US" b="0" dirty="0">
                <a:latin typeface="Franklin Gothic Medium" charset="0"/>
                <a:ea typeface="Franklin Gothic Medium" charset="0"/>
                <a:cs typeface="Franklin Gothic Medium" charset="0"/>
              </a:rPr>
              <a:t>Conceived &amp; executed as a </a:t>
            </a:r>
            <a:r>
              <a:rPr lang="en-US" b="0" dirty="0" smtClean="0">
                <a:latin typeface="Franklin Gothic Medium" charset="0"/>
                <a:ea typeface="Franklin Gothic Medium" charset="0"/>
                <a:cs typeface="Franklin Gothic Medium" charset="0"/>
              </a:rPr>
              <a:t>distributed, collaborative</a:t>
            </a:r>
            <a:r>
              <a:rPr lang="en-US" b="0" dirty="0">
                <a:latin typeface="Franklin Gothic Medium" charset="0"/>
                <a:ea typeface="Franklin Gothic Medium" charset="0"/>
                <a:cs typeface="Franklin Gothic Medium" charset="0"/>
              </a:rPr>
              <a:t>, open source effort from the start</a:t>
            </a:r>
          </a:p>
          <a:p>
            <a:pPr marL="342900" indent="-342900" eaLnBrk="0" hangingPunct="0">
              <a:lnSpc>
                <a:spcPct val="90000"/>
              </a:lnSpc>
              <a:spcAft>
                <a:spcPts val="1200"/>
              </a:spcAft>
              <a:buFontTx/>
              <a:buChar char="•"/>
            </a:pPr>
            <a:r>
              <a:rPr lang="en-US" b="0" dirty="0" smtClean="0">
                <a:latin typeface="Franklin Gothic Medium" charset="0"/>
                <a:ea typeface="Franklin Gothic Medium" charset="0"/>
                <a:cs typeface="Franklin Gothic Medium" charset="0"/>
              </a:rPr>
              <a:t>Initially a joint </a:t>
            </a:r>
            <a:r>
              <a:rPr lang="en-US" b="0" dirty="0">
                <a:latin typeface="Franklin Gothic Medium" charset="0"/>
                <a:ea typeface="Franklin Gothic Medium" charset="0"/>
                <a:cs typeface="Franklin Gothic Medium" charset="0"/>
              </a:rPr>
              <a:t>development </a:t>
            </a:r>
            <a:r>
              <a:rPr lang="en-US" b="0" dirty="0" smtClean="0">
                <a:latin typeface="Franklin Gothic Medium" charset="0"/>
                <a:ea typeface="Franklin Gothic Medium" charset="0"/>
                <a:cs typeface="Franklin Gothic Medium" charset="0"/>
              </a:rPr>
              <a:t>project between </a:t>
            </a:r>
            <a:r>
              <a:rPr lang="en-US" b="0" dirty="0">
                <a:latin typeface="Franklin Gothic Medium" charset="0"/>
                <a:ea typeface="Franklin Gothic Medium" charset="0"/>
                <a:cs typeface="Franklin Gothic Medium" charset="0"/>
              </a:rPr>
              <a:t>Stanford, </a:t>
            </a:r>
            <a:r>
              <a:rPr lang="en-US" b="0" dirty="0" err="1" smtClean="0">
                <a:latin typeface="Franklin Gothic Medium" charset="0"/>
                <a:ea typeface="Franklin Gothic Medium" charset="0"/>
                <a:cs typeface="Franklin Gothic Medium" charset="0"/>
              </a:rPr>
              <a:t>Univ</a:t>
            </a:r>
            <a:r>
              <a:rPr lang="en-US" b="0" dirty="0" smtClean="0">
                <a:latin typeface="Franklin Gothic Medium" charset="0"/>
                <a:ea typeface="Franklin Gothic Medium" charset="0"/>
                <a:cs typeface="Franklin Gothic Medium" charset="0"/>
              </a:rPr>
              <a:t> </a:t>
            </a:r>
            <a:r>
              <a:rPr lang="en-US" b="0" dirty="0">
                <a:latin typeface="Franklin Gothic Medium" charset="0"/>
                <a:ea typeface="Franklin Gothic Medium" charset="0"/>
                <a:cs typeface="Franklin Gothic Medium" charset="0"/>
              </a:rPr>
              <a:t>of Virginia, </a:t>
            </a:r>
            <a:r>
              <a:rPr lang="en-US" b="0" dirty="0" smtClean="0">
                <a:latin typeface="Franklin Gothic Medium" charset="0"/>
                <a:ea typeface="Franklin Gothic Medium" charset="0"/>
                <a:cs typeface="Franklin Gothic Medium" charset="0"/>
              </a:rPr>
              <a:t>and </a:t>
            </a:r>
            <a:r>
              <a:rPr lang="en-US" b="0" dirty="0" err="1" smtClean="0">
                <a:latin typeface="Franklin Gothic Medium" charset="0"/>
                <a:ea typeface="Franklin Gothic Medium" charset="0"/>
                <a:cs typeface="Franklin Gothic Medium" charset="0"/>
              </a:rPr>
              <a:t>Univ</a:t>
            </a:r>
            <a:r>
              <a:rPr lang="en-US" b="0" dirty="0" smtClean="0">
                <a:latin typeface="Franklin Gothic Medium" charset="0"/>
                <a:ea typeface="Franklin Gothic Medium" charset="0"/>
                <a:cs typeface="Franklin Gothic Medium" charset="0"/>
              </a:rPr>
              <a:t> </a:t>
            </a:r>
            <a:r>
              <a:rPr lang="en-US" b="0" dirty="0">
                <a:latin typeface="Franklin Gothic Medium" charset="0"/>
                <a:ea typeface="Franklin Gothic Medium" charset="0"/>
                <a:cs typeface="Franklin Gothic Medium" charset="0"/>
              </a:rPr>
              <a:t>of </a:t>
            </a:r>
            <a:r>
              <a:rPr lang="en-US" b="0" dirty="0" smtClean="0">
                <a:latin typeface="Franklin Gothic Medium" charset="0"/>
                <a:ea typeface="Franklin Gothic Medium" charset="0"/>
                <a:cs typeface="Franklin Gothic Medium" charset="0"/>
              </a:rPr>
              <a:t>Hull</a:t>
            </a:r>
            <a:endParaRPr lang="en-US" b="0" dirty="0">
              <a:latin typeface="Franklin Gothic Medium" charset="0"/>
              <a:ea typeface="Franklin Gothic Medium" charset="0"/>
              <a:cs typeface="Franklin Gothic Medium" charset="0"/>
            </a:endParaRPr>
          </a:p>
          <a:p>
            <a:pPr marL="342900" indent="-342900" eaLnBrk="0" hangingPunct="0">
              <a:lnSpc>
                <a:spcPct val="90000"/>
              </a:lnSpc>
              <a:spcBef>
                <a:spcPts val="600"/>
              </a:spcBef>
              <a:spcAft>
                <a:spcPts val="0"/>
              </a:spcAft>
              <a:buFontTx/>
              <a:buChar char="•"/>
            </a:pPr>
            <a:r>
              <a:rPr lang="en-US" b="0" dirty="0" smtClean="0">
                <a:latin typeface="Franklin Gothic Medium" charset="0"/>
                <a:ea typeface="Franklin Gothic Medium" charset="0"/>
                <a:cs typeface="Franklin Gothic Medium" charset="0"/>
              </a:rPr>
              <a:t>Hydra Partners are the backbone of the project</a:t>
            </a:r>
          </a:p>
          <a:p>
            <a:pPr marL="800100" lvl="1" indent="-342900" eaLnBrk="0" hangingPunct="0">
              <a:lnSpc>
                <a:spcPct val="90000"/>
              </a:lnSpc>
              <a:spcBef>
                <a:spcPts val="600"/>
              </a:spcBef>
              <a:spcAft>
                <a:spcPts val="0"/>
              </a:spcAft>
              <a:buFontTx/>
              <a:buChar char="•"/>
            </a:pPr>
            <a:r>
              <a:rPr lang="en-US" sz="2000" b="0" dirty="0" smtClean="0">
                <a:latin typeface="Franklin Gothic Medium" charset="0"/>
                <a:ea typeface="Franklin Gothic Medium" charset="0"/>
                <a:cs typeface="Franklin Gothic Medium" charset="0"/>
              </a:rPr>
              <a:t>Coalition of the willing</a:t>
            </a:r>
          </a:p>
          <a:p>
            <a:pPr marL="800100" lvl="1" indent="-342900" eaLnBrk="0" hangingPunct="0">
              <a:lnSpc>
                <a:spcPct val="90000"/>
              </a:lnSpc>
              <a:spcBef>
                <a:spcPts val="0"/>
              </a:spcBef>
              <a:spcAft>
                <a:spcPts val="0"/>
              </a:spcAft>
              <a:buFontTx/>
              <a:buChar char="•"/>
            </a:pPr>
            <a:r>
              <a:rPr lang="en-US" sz="2000" b="0" dirty="0" smtClean="0">
                <a:latin typeface="Franklin Gothic Medium" charset="0"/>
                <a:ea typeface="Franklin Gothic Medium" charset="0"/>
                <a:cs typeface="Franklin Gothic Medium" charset="0"/>
              </a:rPr>
              <a:t>No fees or dues</a:t>
            </a:r>
          </a:p>
          <a:p>
            <a:pPr marL="800100" lvl="1" indent="-342900" eaLnBrk="0" hangingPunct="0">
              <a:lnSpc>
                <a:spcPct val="90000"/>
              </a:lnSpc>
              <a:spcBef>
                <a:spcPts val="0"/>
              </a:spcBef>
              <a:spcAft>
                <a:spcPts val="0"/>
              </a:spcAft>
              <a:buFontTx/>
              <a:buChar char="•"/>
            </a:pPr>
            <a:r>
              <a:rPr lang="en-US" sz="2000" b="0" dirty="0" smtClean="0">
                <a:latin typeface="Franklin Gothic Medium" charset="0"/>
                <a:ea typeface="Franklin Gothic Medium" charset="0"/>
                <a:cs typeface="Franklin Gothic Medium" charset="0"/>
              </a:rPr>
              <a:t>Apache-style consensus and governance</a:t>
            </a:r>
          </a:p>
          <a:p>
            <a:pPr marL="342900" indent="-342900" eaLnBrk="0" hangingPunct="0">
              <a:lnSpc>
                <a:spcPct val="90000"/>
              </a:lnSpc>
              <a:spcBef>
                <a:spcPts val="1200"/>
              </a:spcBef>
              <a:spcAft>
                <a:spcPts val="0"/>
              </a:spcAft>
              <a:buFontTx/>
              <a:buChar char="•"/>
            </a:pPr>
            <a:r>
              <a:rPr lang="en-US" b="0" dirty="0" smtClean="0">
                <a:latin typeface="Franklin Gothic Medium" charset="0"/>
                <a:ea typeface="Franklin Gothic Medium" charset="0"/>
                <a:cs typeface="Franklin Gothic Medium" charset="0"/>
              </a:rPr>
              <a:t>Steering Group provides administration, continuity, and serves as backstop when needed</a:t>
            </a:r>
          </a:p>
          <a:p>
            <a:pPr marL="800100" lvl="1" indent="-342900" eaLnBrk="0" hangingPunct="0">
              <a:lnSpc>
                <a:spcPct val="90000"/>
              </a:lnSpc>
              <a:spcBef>
                <a:spcPts val="600"/>
              </a:spcBef>
              <a:spcAft>
                <a:spcPts val="0"/>
              </a:spcAft>
              <a:buFontTx/>
              <a:buChar char="•"/>
            </a:pPr>
            <a:r>
              <a:rPr lang="en-US" sz="2000" b="0" dirty="0" smtClean="0">
                <a:latin typeface="Franklin Gothic Medium" charset="0"/>
                <a:ea typeface="Franklin Gothic Medium" charset="0"/>
                <a:cs typeface="Franklin Gothic Medium" charset="0"/>
              </a:rPr>
              <a:t>But no central planning, no Project Director, no “one” architect</a:t>
            </a:r>
            <a:endParaRPr lang="en-US" b="0" dirty="0" smtClean="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876901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Hydra Partners…</a:t>
            </a:r>
            <a:endParaRPr lang="en-US" sz="3200" b="0" dirty="0">
              <a:latin typeface="Franklin Gothic Medium" charset="0"/>
            </a:endParaRPr>
          </a:p>
        </p:txBody>
      </p:sp>
      <p:sp>
        <p:nvSpPr>
          <p:cNvPr id="2" name="Rectangle 1"/>
          <p:cNvSpPr/>
          <p:nvPr/>
        </p:nvSpPr>
        <p:spPr>
          <a:xfrm>
            <a:off x="685800" y="1313795"/>
            <a:ext cx="7696200" cy="4401205"/>
          </a:xfrm>
          <a:prstGeom prst="rect">
            <a:avLst/>
          </a:prstGeom>
        </p:spPr>
        <p:txBody>
          <a:bodyPr wrap="square">
            <a:spAutoFit/>
          </a:bodyPr>
          <a:lstStyle/>
          <a:p>
            <a:r>
              <a:rPr lang="en-US" sz="2800" b="0" i="1" dirty="0" smtClean="0">
                <a:latin typeface="Franklin Gothic Medium" pitchFamily="-106" charset="0"/>
                <a:ea typeface="Franklin Gothic Medium" pitchFamily="-106" charset="0"/>
                <a:cs typeface="Franklin Gothic Medium" pitchFamily="-106" charset="0"/>
              </a:rPr>
              <a:t>…are </a:t>
            </a:r>
            <a:r>
              <a:rPr lang="en-US" sz="2800" b="0" i="1" dirty="0">
                <a:latin typeface="Franklin Gothic Medium" pitchFamily="-106" charset="0"/>
                <a:ea typeface="Franklin Gothic Medium" pitchFamily="-106" charset="0"/>
                <a:cs typeface="Franklin Gothic Medium" pitchFamily="-106" charset="0"/>
              </a:rPr>
              <a:t>individuals, institutions, corporations or other groups that have committed to contributing to the Hydra community; they not only use the Hydra technical framework, but also add to it in at least one of many ways: code, analysis, design, support, funding, or other resources. </a:t>
            </a:r>
            <a:r>
              <a:rPr lang="en-US" sz="2800" b="0" i="1" dirty="0" smtClean="0">
                <a:latin typeface="Franklin Gothic Medium" pitchFamily="-106" charset="0"/>
                <a:ea typeface="Franklin Gothic Medium" pitchFamily="-106" charset="0"/>
                <a:cs typeface="Franklin Gothic Medium" pitchFamily="-106" charset="0"/>
              </a:rPr>
              <a:t/>
            </a:r>
            <a:br>
              <a:rPr lang="en-US" sz="2800" b="0" i="1" dirty="0" smtClean="0">
                <a:latin typeface="Franklin Gothic Medium" pitchFamily="-106" charset="0"/>
                <a:ea typeface="Franklin Gothic Medium" pitchFamily="-106" charset="0"/>
                <a:cs typeface="Franklin Gothic Medium" pitchFamily="-106" charset="0"/>
              </a:rPr>
            </a:br>
            <a:r>
              <a:rPr lang="en-US" sz="2800" b="0" i="1" dirty="0" smtClean="0">
                <a:latin typeface="Franklin Gothic Medium" pitchFamily="-106" charset="0"/>
                <a:ea typeface="Franklin Gothic Medium" pitchFamily="-106" charset="0"/>
                <a:cs typeface="Franklin Gothic Medium" pitchFamily="-106" charset="0"/>
              </a:rPr>
              <a:t/>
            </a:r>
            <a:br>
              <a:rPr lang="en-US" sz="2800" b="0" i="1" dirty="0" smtClean="0">
                <a:latin typeface="Franklin Gothic Medium" pitchFamily="-106" charset="0"/>
                <a:ea typeface="Franklin Gothic Medium" pitchFamily="-106" charset="0"/>
                <a:cs typeface="Franklin Gothic Medium" pitchFamily="-106" charset="0"/>
              </a:rPr>
            </a:br>
            <a:r>
              <a:rPr lang="en-US" sz="2800" b="0" i="1" dirty="0" smtClean="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Hydra </a:t>
            </a:r>
            <a:r>
              <a:rPr lang="en-US" sz="28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Partners collectively advance the project and the community for the benefit of all participants.</a:t>
            </a:r>
          </a:p>
        </p:txBody>
      </p:sp>
      <p:sp>
        <p:nvSpPr>
          <p:cNvPr id="3" name="Rectangle 2"/>
          <p:cNvSpPr/>
          <p:nvPr/>
        </p:nvSpPr>
        <p:spPr>
          <a:xfrm>
            <a:off x="381000" y="6457890"/>
            <a:ext cx="8686800" cy="400110"/>
          </a:xfrm>
          <a:prstGeom prst="rect">
            <a:avLst/>
          </a:prstGeom>
        </p:spPr>
        <p:txBody>
          <a:bodyPr wrap="square">
            <a:spAutoFit/>
          </a:bodyPr>
          <a:lstStyle/>
          <a:p>
            <a:r>
              <a:rPr lang="en-US" sz="2000" b="0" dirty="0">
                <a:latin typeface="Franklin Gothic Medium"/>
                <a:cs typeface="Franklin Gothic Medium"/>
              </a:rPr>
              <a:t>https://</a:t>
            </a:r>
            <a:r>
              <a:rPr lang="en-US" sz="2000" b="0" dirty="0" err="1">
                <a:latin typeface="Franklin Gothic Medium"/>
                <a:cs typeface="Franklin Gothic Medium"/>
              </a:rPr>
              <a:t>wiki.duraspace.org</a:t>
            </a:r>
            <a:r>
              <a:rPr lang="en-US" sz="2000" b="0" dirty="0">
                <a:latin typeface="Franklin Gothic Medium"/>
                <a:cs typeface="Franklin Gothic Medium"/>
              </a:rPr>
              <a:t>/display/hydra/</a:t>
            </a:r>
            <a:r>
              <a:rPr lang="en-US" sz="2000" b="0" dirty="0" err="1">
                <a:latin typeface="Franklin Gothic Medium"/>
                <a:cs typeface="Franklin Gothic Medium"/>
              </a:rPr>
              <a:t>Hydra+Community+Framework</a:t>
            </a:r>
            <a:endParaRPr lang="en-US" sz="2000" b="0" dirty="0">
              <a:latin typeface="Franklin Gothic Medium"/>
              <a:cs typeface="Franklin Gothic Medium"/>
            </a:endParaRPr>
          </a:p>
        </p:txBody>
      </p:sp>
    </p:spTree>
    <p:extLst>
      <p:ext uri="{BB962C8B-B14F-4D97-AF65-F5344CB8AC3E}">
        <p14:creationId xmlns:p14="http://schemas.microsoft.com/office/powerpoint/2010/main" val="1404448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A Worldwide Presence</a:t>
            </a:r>
            <a:endParaRPr lang="en-US" sz="3200" i="1" dirty="0">
              <a:latin typeface="Franklin Gothic Medium" charset="0"/>
            </a:endParaRPr>
          </a:p>
        </p:txBody>
      </p:sp>
      <p:pic>
        <p:nvPicPr>
          <p:cNvPr id="1026" name="Picture 2" descr="https://lh3.googleusercontent.com/uw1lNMJThNPVzP8v3OP04sSjCDs0rHVYyx7Pi935QcQjJ4CDqtMyMnXXPrd3xyOCUEQzsz0xvEo-egQ5EsjOHHqBfNiRY0Yt5UVBT0tjMRsOx_zjQ-MpDMLAX17TBAhVNaCjmWkCt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71190" cy="443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26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990600" y="2888159"/>
            <a:ext cx="7315200" cy="769441"/>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4400" b="0" dirty="0" smtClean="0">
                <a:latin typeface="Franklin Gothic Medium" charset="0"/>
              </a:rPr>
              <a:t>By the Numbers….</a:t>
            </a:r>
            <a:endParaRPr lang="en-US" sz="3600" b="0" dirty="0">
              <a:latin typeface="Franklin Gothic Medium" charset="0"/>
            </a:endParaRPr>
          </a:p>
        </p:txBody>
      </p:sp>
    </p:spTree>
    <p:extLst>
      <p:ext uri="{BB962C8B-B14F-4D97-AF65-F5344CB8AC3E}">
        <p14:creationId xmlns:p14="http://schemas.microsoft.com/office/powerpoint/2010/main" val="1025951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err="1" smtClean="0">
                <a:latin typeface="Franklin Gothic Medium" charset="0"/>
              </a:rPr>
              <a:t>Samvera</a:t>
            </a:r>
            <a:r>
              <a:rPr lang="en-US" sz="3200" b="0" dirty="0" smtClean="0">
                <a:latin typeface="Franklin Gothic Medium" charset="0"/>
              </a:rPr>
              <a:t> Partners</a:t>
            </a:r>
            <a:endParaRPr lang="en-US" sz="3200" b="0" dirty="0">
              <a:latin typeface="Franklin Gothic Medium" charset="0"/>
            </a:endParaRPr>
          </a:p>
        </p:txBody>
      </p:sp>
      <p:graphicFrame>
        <p:nvGraphicFramePr>
          <p:cNvPr id="4" name="Chart 3"/>
          <p:cNvGraphicFramePr/>
          <p:nvPr>
            <p:extLst/>
          </p:nvPr>
        </p:nvGraphicFramePr>
        <p:xfrm>
          <a:off x="1066800" y="1524000"/>
          <a:ext cx="6553200" cy="43688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a:spLocks noChangeArrowheads="1"/>
          </p:cNvSpPr>
          <p:nvPr/>
        </p:nvSpPr>
        <p:spPr bwMode="auto">
          <a:xfrm>
            <a:off x="5638800" y="6248400"/>
            <a:ext cx="3352800" cy="307777"/>
          </a:xfrm>
          <a:prstGeom prst="rect">
            <a:avLst/>
          </a:prstGeom>
          <a:noFill/>
          <a:ln w="9525">
            <a:noFill/>
            <a:miter lim="800000"/>
            <a:headEnd/>
            <a:tailEnd/>
          </a:ln>
        </p:spPr>
        <p:txBody>
          <a:bodyPr wrap="square">
            <a:prstTxWarp prst="textNoShape">
              <a:avLst/>
            </a:prstTxWarp>
            <a:spAutoFit/>
          </a:bodyPr>
          <a:lstStyle/>
          <a:p>
            <a:pPr eaLnBrk="0" hangingPunct="0">
              <a:lnSpc>
                <a:spcPct val="85000"/>
              </a:lnSpc>
              <a:spcBef>
                <a:spcPts val="1200"/>
              </a:spcBef>
              <a:defRPr/>
            </a:pPr>
            <a:r>
              <a:rPr lang="en-US" sz="1600" b="0" i="1" dirty="0" smtClean="0">
                <a:latin typeface="Franklin Gothic Medium" pitchFamily="-106" charset="0"/>
                <a:ea typeface="Franklin Gothic Medium" pitchFamily="-106" charset="0"/>
                <a:cs typeface="Franklin Gothic Medium" pitchFamily="-106" charset="0"/>
              </a:rPr>
              <a:t>OR = Open Repositories Conference</a:t>
            </a:r>
          </a:p>
        </p:txBody>
      </p:sp>
    </p:spTree>
    <p:extLst>
      <p:ext uri="{BB962C8B-B14F-4D97-AF65-F5344CB8AC3E}">
        <p14:creationId xmlns:p14="http://schemas.microsoft.com/office/powerpoint/2010/main" val="3736037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err="1" smtClean="0">
                <a:latin typeface="Franklin Gothic Medium" charset="0"/>
              </a:rPr>
              <a:t>Samvera</a:t>
            </a:r>
            <a:r>
              <a:rPr lang="en-US" sz="3200" b="0" dirty="0" smtClean="0">
                <a:latin typeface="Franklin Gothic Medium" charset="0"/>
              </a:rPr>
              <a:t> Partners </a:t>
            </a:r>
            <a:r>
              <a:rPr lang="en-US" sz="3200" i="1" dirty="0" smtClean="0">
                <a:latin typeface="Franklin Gothic Medium" charset="0"/>
              </a:rPr>
              <a:t>and Known Users</a:t>
            </a:r>
            <a:endParaRPr lang="en-US" sz="3200" i="1" dirty="0">
              <a:latin typeface="Franklin Gothic Medium" charset="0"/>
            </a:endParaRPr>
          </a:p>
        </p:txBody>
      </p:sp>
      <p:graphicFrame>
        <p:nvGraphicFramePr>
          <p:cNvPr id="4" name="Chart 3"/>
          <p:cNvGraphicFramePr/>
          <p:nvPr>
            <p:extLst/>
          </p:nvPr>
        </p:nvGraphicFramePr>
        <p:xfrm>
          <a:off x="990600" y="1143000"/>
          <a:ext cx="6705600" cy="4902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a:spLocks noChangeArrowheads="1"/>
          </p:cNvSpPr>
          <p:nvPr/>
        </p:nvSpPr>
        <p:spPr bwMode="auto">
          <a:xfrm>
            <a:off x="5638800" y="6248400"/>
            <a:ext cx="3352800" cy="307777"/>
          </a:xfrm>
          <a:prstGeom prst="rect">
            <a:avLst/>
          </a:prstGeom>
          <a:noFill/>
          <a:ln w="9525">
            <a:noFill/>
            <a:miter lim="800000"/>
            <a:headEnd/>
            <a:tailEnd/>
          </a:ln>
        </p:spPr>
        <p:txBody>
          <a:bodyPr wrap="square">
            <a:prstTxWarp prst="textNoShape">
              <a:avLst/>
            </a:prstTxWarp>
            <a:spAutoFit/>
          </a:bodyPr>
          <a:lstStyle/>
          <a:p>
            <a:pPr eaLnBrk="0" hangingPunct="0">
              <a:lnSpc>
                <a:spcPct val="85000"/>
              </a:lnSpc>
              <a:spcBef>
                <a:spcPts val="1200"/>
              </a:spcBef>
              <a:defRPr/>
            </a:pPr>
            <a:r>
              <a:rPr lang="en-US" sz="1600" b="0" i="1" dirty="0" smtClean="0">
                <a:latin typeface="Franklin Gothic Medium" pitchFamily="-106" charset="0"/>
                <a:ea typeface="Franklin Gothic Medium" pitchFamily="-106" charset="0"/>
                <a:cs typeface="Franklin Gothic Medium" pitchFamily="-106" charset="0"/>
              </a:rPr>
              <a:t>OR = Open Repositories Conference</a:t>
            </a:r>
          </a:p>
        </p:txBody>
      </p:sp>
    </p:spTree>
    <p:extLst>
      <p:ext uri="{BB962C8B-B14F-4D97-AF65-F5344CB8AC3E}">
        <p14:creationId xmlns:p14="http://schemas.microsoft.com/office/powerpoint/2010/main" val="884717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err="1" smtClean="0">
                <a:latin typeface="Franklin Gothic Medium" charset="0"/>
              </a:rPr>
              <a:t>Samvera</a:t>
            </a:r>
            <a:r>
              <a:rPr lang="en-US" sz="3200" b="0" dirty="0" smtClean="0">
                <a:latin typeface="Franklin Gothic Medium" charset="0"/>
              </a:rPr>
              <a:t> Partners </a:t>
            </a:r>
            <a:r>
              <a:rPr lang="en-US" sz="3200" i="1" dirty="0" smtClean="0">
                <a:latin typeface="Franklin Gothic Medium" charset="0"/>
              </a:rPr>
              <a:t>and Known Users</a:t>
            </a:r>
            <a:endParaRPr lang="en-US" sz="3200" i="1" dirty="0">
              <a:latin typeface="Franklin Gothic Medium" charset="0"/>
            </a:endParaRPr>
          </a:p>
        </p:txBody>
      </p:sp>
      <p:graphicFrame>
        <p:nvGraphicFramePr>
          <p:cNvPr id="4" name="Chart 3"/>
          <p:cNvGraphicFramePr/>
          <p:nvPr>
            <p:extLst/>
          </p:nvPr>
        </p:nvGraphicFramePr>
        <p:xfrm>
          <a:off x="990600" y="1143000"/>
          <a:ext cx="6705600" cy="4902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a:spLocks noChangeArrowheads="1"/>
          </p:cNvSpPr>
          <p:nvPr/>
        </p:nvSpPr>
        <p:spPr bwMode="auto">
          <a:xfrm>
            <a:off x="5638800" y="6248400"/>
            <a:ext cx="3352800" cy="307777"/>
          </a:xfrm>
          <a:prstGeom prst="rect">
            <a:avLst/>
          </a:prstGeom>
          <a:noFill/>
          <a:ln w="9525">
            <a:noFill/>
            <a:miter lim="800000"/>
            <a:headEnd/>
            <a:tailEnd/>
          </a:ln>
        </p:spPr>
        <p:txBody>
          <a:bodyPr wrap="square">
            <a:prstTxWarp prst="textNoShape">
              <a:avLst/>
            </a:prstTxWarp>
            <a:spAutoFit/>
          </a:bodyPr>
          <a:lstStyle/>
          <a:p>
            <a:pPr eaLnBrk="0" hangingPunct="0">
              <a:lnSpc>
                <a:spcPct val="85000"/>
              </a:lnSpc>
              <a:spcBef>
                <a:spcPts val="1200"/>
              </a:spcBef>
              <a:defRPr/>
            </a:pPr>
            <a:r>
              <a:rPr lang="en-US" sz="1600" b="0" i="1" dirty="0" smtClean="0">
                <a:latin typeface="Franklin Gothic Medium" pitchFamily="-106" charset="0"/>
                <a:ea typeface="Franklin Gothic Medium" pitchFamily="-106" charset="0"/>
                <a:cs typeface="Franklin Gothic Medium" pitchFamily="-106" charset="0"/>
              </a:rPr>
              <a:t>OR = Open Repositories Conference</a:t>
            </a:r>
          </a:p>
        </p:txBody>
      </p:sp>
      <p:sp>
        <p:nvSpPr>
          <p:cNvPr id="6" name="Text Box 5"/>
          <p:cNvSpPr txBox="1">
            <a:spLocks noChangeArrowheads="1"/>
          </p:cNvSpPr>
          <p:nvPr/>
        </p:nvSpPr>
        <p:spPr bwMode="auto">
          <a:xfrm>
            <a:off x="1371600" y="1828800"/>
            <a:ext cx="2667000" cy="2985433"/>
          </a:xfrm>
          <a:prstGeom prst="rect">
            <a:avLst/>
          </a:prstGeom>
          <a:ln w="57150" cmpd="sng">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prstTxWarp prst="textNoShape">
              <a:avLst/>
            </a:prstTxWarp>
            <a:spAutoFit/>
          </a:bodyPr>
          <a:lstStyle/>
          <a:p>
            <a:pPr algn="ctr" eaLnBrk="0" hangingPunct="0">
              <a:spcBef>
                <a:spcPct val="50000"/>
              </a:spcBef>
            </a:pPr>
            <a:r>
              <a:rPr lang="en-US" sz="8000" b="0" dirty="0">
                <a:latin typeface="Franklin Gothic Medium" charset="0"/>
              </a:rPr>
              <a:t>6</a:t>
            </a:r>
            <a:r>
              <a:rPr lang="en-US" sz="8000" b="0" dirty="0" smtClean="0">
                <a:latin typeface="Franklin Gothic Medium" charset="0"/>
              </a:rPr>
              <a:t>4 </a:t>
            </a:r>
            <a:r>
              <a:rPr lang="en-US" sz="3600" b="0" dirty="0" smtClean="0">
                <a:latin typeface="Franklin Gothic Medium" charset="0"/>
              </a:rPr>
              <a:t>Licensed Contributing Institutions</a:t>
            </a:r>
            <a:endParaRPr lang="en-US" sz="2800" b="0" dirty="0">
              <a:latin typeface="Franklin Gothic Medium" charset="0"/>
            </a:endParaRPr>
          </a:p>
        </p:txBody>
      </p:sp>
      <p:sp>
        <p:nvSpPr>
          <p:cNvPr id="7" name="Text Box 5"/>
          <p:cNvSpPr txBox="1">
            <a:spLocks noChangeArrowheads="1"/>
          </p:cNvSpPr>
          <p:nvPr/>
        </p:nvSpPr>
        <p:spPr bwMode="auto">
          <a:xfrm>
            <a:off x="5029200" y="1828800"/>
            <a:ext cx="2667000" cy="2985433"/>
          </a:xfrm>
          <a:prstGeom prst="rect">
            <a:avLst/>
          </a:prstGeom>
          <a:ln w="57150" cmpd="sng">
            <a:headEnd/>
            <a:tailEn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prstTxWarp prst="textNoShape">
              <a:avLst/>
            </a:prstTxWarp>
            <a:spAutoFit/>
          </a:bodyPr>
          <a:lstStyle/>
          <a:p>
            <a:pPr algn="ctr" eaLnBrk="0" hangingPunct="0">
              <a:spcBef>
                <a:spcPct val="50000"/>
              </a:spcBef>
            </a:pPr>
            <a:r>
              <a:rPr lang="en-US" sz="8000" b="0" dirty="0" smtClean="0">
                <a:latin typeface="Franklin Gothic Medium" charset="0"/>
              </a:rPr>
              <a:t>280 </a:t>
            </a:r>
            <a:r>
              <a:rPr lang="en-US" sz="3600" b="0" dirty="0" smtClean="0">
                <a:latin typeface="Franklin Gothic Medium" charset="0"/>
              </a:rPr>
              <a:t>Licensed Contributing Individuals</a:t>
            </a:r>
            <a:endParaRPr lang="en-US" sz="2800" b="0" dirty="0">
              <a:latin typeface="Franklin Gothic Medium" charset="0"/>
            </a:endParaRPr>
          </a:p>
        </p:txBody>
      </p:sp>
    </p:spTree>
    <p:extLst>
      <p:ext uri="{BB962C8B-B14F-4D97-AF65-F5344CB8AC3E}">
        <p14:creationId xmlns:p14="http://schemas.microsoft.com/office/powerpoint/2010/main" val="1914385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lh3.googleusercontent.com/c2CUSWFas2sWPEOzhlUmVLfayrT9L9_tMFxADtjbSNCG_glXNPhfL8oEqwh7-z0lvHspRtIkmuYqX2UUCCbcfPE8jhekc8UMoMONVbI1p3AKsNCp4djJErRqKLKu7i_qFlJjdHcBhQ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59441"/>
            <a:ext cx="10062446" cy="41507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err="1" smtClean="0">
                <a:latin typeface="Franklin Gothic Medium" charset="0"/>
              </a:rPr>
              <a:t>Samvera</a:t>
            </a:r>
            <a:r>
              <a:rPr lang="en-US" sz="3200" b="0" dirty="0" smtClean="0">
                <a:latin typeface="Franklin Gothic Medium" charset="0"/>
              </a:rPr>
              <a:t> Code Activity</a:t>
            </a:r>
            <a:endParaRPr lang="en-US" sz="3200" dirty="0">
              <a:latin typeface="Franklin Gothic Medium" charset="0"/>
            </a:endParaRPr>
          </a:p>
        </p:txBody>
      </p:sp>
      <p:sp>
        <p:nvSpPr>
          <p:cNvPr id="9" name="Rectangle 8"/>
          <p:cNvSpPr/>
          <p:nvPr/>
        </p:nvSpPr>
        <p:spPr>
          <a:xfrm>
            <a:off x="5334000" y="6503011"/>
            <a:ext cx="4419600" cy="307777"/>
          </a:xfrm>
          <a:prstGeom prst="rect">
            <a:avLst/>
          </a:prstGeom>
        </p:spPr>
        <p:txBody>
          <a:bodyPr wrap="square">
            <a:spAutoFit/>
          </a:bodyPr>
          <a:lstStyle/>
          <a:p>
            <a:r>
              <a:rPr lang="en-US" sz="1400" b="0" dirty="0">
                <a:latin typeface="Lucida Sans"/>
                <a:cs typeface="Lucida Sans"/>
              </a:rPr>
              <a:t>https://</a:t>
            </a:r>
            <a:r>
              <a:rPr lang="en-US" sz="1400" b="0" dirty="0" err="1">
                <a:latin typeface="Lucida Sans"/>
                <a:cs typeface="Lucida Sans"/>
              </a:rPr>
              <a:t>www.openhub.net</a:t>
            </a:r>
            <a:r>
              <a:rPr lang="en-US" sz="1400" b="0" dirty="0">
                <a:latin typeface="Lucida Sans"/>
                <a:cs typeface="Lucida Sans"/>
              </a:rPr>
              <a:t>/p/</a:t>
            </a:r>
            <a:r>
              <a:rPr lang="en-US" sz="1400" b="0" dirty="0" err="1">
                <a:latin typeface="Lucida Sans"/>
                <a:cs typeface="Lucida Sans"/>
              </a:rPr>
              <a:t>projecthydra</a:t>
            </a:r>
            <a:endParaRPr lang="en-US" sz="1400" b="0" dirty="0">
              <a:latin typeface="Lucida Sans"/>
              <a:cs typeface="Lucida Sans"/>
            </a:endParaRPr>
          </a:p>
        </p:txBody>
      </p:sp>
      <p:pic>
        <p:nvPicPr>
          <p:cNvPr id="7" name="Picture 5" descr="https://lh3.googleusercontent.com/qXvU1Vtmh0xXCsHeNeQ5E9I8C3EP0dsFeZDqaJwQzx1B_apgtKZ6IPUbkPwRoWdiuzIesKFgscFofvpVWnHE2VCY-gNNqkb8kZP_vAGk7NLMdjefyb9iq0bBJ37HSSnWZYj5rZDJE0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0"/>
            <a:ext cx="6401514" cy="1933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524212"/>
            <a:ext cx="4572000" cy="307777"/>
          </a:xfrm>
          <a:prstGeom prst="rect">
            <a:avLst/>
          </a:prstGeom>
        </p:spPr>
        <p:txBody>
          <a:bodyPr>
            <a:spAutoFit/>
          </a:bodyPr>
          <a:lstStyle/>
          <a:p>
            <a:pPr>
              <a:spcBef>
                <a:spcPts val="0"/>
              </a:spcBef>
              <a:spcAft>
                <a:spcPts val="0"/>
              </a:spcAft>
            </a:pPr>
            <a:r>
              <a:rPr lang="en-US" sz="1400" b="0" dirty="0">
                <a:solidFill>
                  <a:srgbClr val="000000"/>
                </a:solidFill>
                <a:latin typeface="Arial" charset="0"/>
              </a:rPr>
              <a:t>http://</a:t>
            </a:r>
            <a:r>
              <a:rPr lang="en-US" sz="1400" b="0" dirty="0" err="1">
                <a:solidFill>
                  <a:srgbClr val="000000"/>
                </a:solidFill>
                <a:latin typeface="Arial" charset="0"/>
              </a:rPr>
              <a:t>jrvis.com</a:t>
            </a:r>
            <a:r>
              <a:rPr lang="en-US" sz="1400" b="0" dirty="0">
                <a:solidFill>
                  <a:srgbClr val="000000"/>
                </a:solidFill>
                <a:latin typeface="Arial" charset="0"/>
              </a:rPr>
              <a:t>/red-dwarf/?</a:t>
            </a:r>
            <a:r>
              <a:rPr lang="en-US" sz="1400" b="0" dirty="0" smtClean="0">
                <a:solidFill>
                  <a:srgbClr val="000000"/>
                </a:solidFill>
                <a:latin typeface="Arial" charset="0"/>
              </a:rPr>
              <a:t>user=</a:t>
            </a:r>
            <a:r>
              <a:rPr lang="en-US" sz="1400" b="0" dirty="0" err="1" smtClean="0">
                <a:solidFill>
                  <a:srgbClr val="000000"/>
                </a:solidFill>
                <a:latin typeface="Arial" charset="0"/>
              </a:rPr>
              <a:t>samvera&amp;repo</a:t>
            </a:r>
            <a:r>
              <a:rPr lang="en-US" sz="1400" b="0" dirty="0" smtClean="0">
                <a:solidFill>
                  <a:srgbClr val="000000"/>
                </a:solidFill>
                <a:latin typeface="Arial" charset="0"/>
              </a:rPr>
              <a:t>=</a:t>
            </a:r>
            <a:r>
              <a:rPr lang="en-US" sz="1400" b="0" dirty="0" err="1" smtClean="0">
                <a:solidFill>
                  <a:srgbClr val="000000"/>
                </a:solidFill>
                <a:latin typeface="Arial" charset="0"/>
              </a:rPr>
              <a:t>sufia</a:t>
            </a:r>
            <a:endParaRPr lang="en-US" sz="1400" b="0" dirty="0"/>
          </a:p>
        </p:txBody>
      </p:sp>
    </p:spTree>
    <p:extLst>
      <p:ext uri="{BB962C8B-B14F-4D97-AF65-F5344CB8AC3E}">
        <p14:creationId xmlns:p14="http://schemas.microsoft.com/office/powerpoint/2010/main" val="18968547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24600" y="3908851"/>
            <a:ext cx="819727" cy="845344"/>
          </a:xfrm>
          <a:prstGeom prst="rect">
            <a:avLst/>
          </a:prstGeom>
        </p:spPr>
      </p:pic>
      <p:sp>
        <p:nvSpPr>
          <p:cNvPr id="8" name="Text Box 5"/>
          <p:cNvSpPr txBox="1">
            <a:spLocks noChangeArrowheads="1"/>
          </p:cNvSpPr>
          <p:nvPr/>
        </p:nvSpPr>
        <p:spPr bwMode="auto">
          <a:xfrm>
            <a:off x="457200" y="990600"/>
            <a:ext cx="2667000" cy="2514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prstTxWarp prst="textNoShape">
              <a:avLst/>
            </a:prstTxWarp>
            <a:spAutoFit/>
          </a:bodyPr>
          <a:lstStyle/>
          <a:p>
            <a:pPr algn="ctr" eaLnBrk="0" hangingPunct="0">
              <a:spcBef>
                <a:spcPts val="3600"/>
              </a:spcBef>
            </a:pPr>
            <a:r>
              <a:rPr lang="en-US" sz="8000" b="0" dirty="0" smtClean="0">
                <a:latin typeface="Franklin Gothic Medium" charset="0"/>
              </a:rPr>
              <a:t>132 </a:t>
            </a:r>
            <a:r>
              <a:rPr lang="en-US" sz="3600" b="0" dirty="0" err="1" smtClean="0">
                <a:latin typeface="Franklin Gothic Medium" charset="0"/>
              </a:rPr>
              <a:t>samvera</a:t>
            </a:r>
            <a:r>
              <a:rPr lang="en-US" sz="3600" b="0" dirty="0" smtClean="0">
                <a:latin typeface="Franklin Gothic Medium" charset="0"/>
              </a:rPr>
              <a:t>-partners</a:t>
            </a:r>
            <a:endParaRPr lang="en-US" sz="2800" b="0" dirty="0">
              <a:latin typeface="Franklin Gothic Medium" charset="0"/>
            </a:endParaRPr>
          </a:p>
        </p:txBody>
      </p:sp>
      <p:sp>
        <p:nvSpPr>
          <p:cNvPr id="9" name="Text Box 5"/>
          <p:cNvSpPr txBox="1">
            <a:spLocks noChangeArrowheads="1"/>
          </p:cNvSpPr>
          <p:nvPr/>
        </p:nvSpPr>
        <p:spPr bwMode="auto">
          <a:xfrm>
            <a:off x="3314700" y="990600"/>
            <a:ext cx="2667000" cy="2514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prstTxWarp prst="textNoShape">
              <a:avLst/>
            </a:prstTxWarp>
            <a:spAutoFit/>
          </a:bodyPr>
          <a:lstStyle/>
          <a:p>
            <a:pPr algn="ctr" eaLnBrk="0" hangingPunct="0">
              <a:spcBef>
                <a:spcPts val="3600"/>
              </a:spcBef>
            </a:pPr>
            <a:r>
              <a:rPr lang="en-US" sz="8000" b="0" dirty="0" smtClean="0">
                <a:latin typeface="Franklin Gothic Medium" charset="0"/>
              </a:rPr>
              <a:t>748</a:t>
            </a:r>
            <a:br>
              <a:rPr lang="en-US" sz="8000" b="0" dirty="0" smtClean="0">
                <a:latin typeface="Franklin Gothic Medium" charset="0"/>
              </a:rPr>
            </a:br>
            <a:r>
              <a:rPr lang="en-US" sz="3600" b="0" dirty="0" err="1" smtClean="0">
                <a:latin typeface="Franklin Gothic Medium" charset="0"/>
              </a:rPr>
              <a:t>samve</a:t>
            </a:r>
            <a:r>
              <a:rPr lang="en-US" sz="3600" b="0" dirty="0" err="1" smtClean="0">
                <a:latin typeface="Franklin Gothic Medium" charset="0"/>
              </a:rPr>
              <a:t>ra</a:t>
            </a:r>
            <a:r>
              <a:rPr lang="en-US" sz="3600" b="0" dirty="0" smtClean="0">
                <a:latin typeface="Franklin Gothic Medium" charset="0"/>
              </a:rPr>
              <a:t>-</a:t>
            </a:r>
            <a:br>
              <a:rPr lang="en-US" sz="3600" b="0" dirty="0" smtClean="0">
                <a:latin typeface="Franklin Gothic Medium" charset="0"/>
              </a:rPr>
            </a:br>
            <a:r>
              <a:rPr lang="en-US" sz="3600" b="0" dirty="0" smtClean="0">
                <a:latin typeface="Franklin Gothic Medium" charset="0"/>
              </a:rPr>
              <a:t>tech</a:t>
            </a:r>
            <a:endParaRPr lang="en-US" sz="2800" b="0" dirty="0">
              <a:latin typeface="Franklin Gothic Medium" charset="0"/>
            </a:endParaRPr>
          </a:p>
        </p:txBody>
      </p:sp>
      <p:sp>
        <p:nvSpPr>
          <p:cNvPr id="10" name="Text Box 5"/>
          <p:cNvSpPr txBox="1">
            <a:spLocks noChangeArrowheads="1"/>
          </p:cNvSpPr>
          <p:nvPr/>
        </p:nvSpPr>
        <p:spPr bwMode="auto">
          <a:xfrm>
            <a:off x="6172200" y="990600"/>
            <a:ext cx="2667000" cy="25146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prstTxWarp prst="textNoShape">
              <a:avLst/>
            </a:prstTxWarp>
            <a:spAutoFit/>
          </a:bodyPr>
          <a:lstStyle/>
          <a:p>
            <a:pPr algn="ctr" eaLnBrk="0" hangingPunct="0">
              <a:spcBef>
                <a:spcPts val="3600"/>
              </a:spcBef>
            </a:pPr>
            <a:r>
              <a:rPr lang="en-US" sz="8000" b="0" dirty="0" smtClean="0">
                <a:latin typeface="Franklin Gothic Medium" charset="0"/>
              </a:rPr>
              <a:t>617</a:t>
            </a:r>
            <a:r>
              <a:rPr lang="en-US" sz="8000" b="0" dirty="0" smtClean="0">
                <a:latin typeface="Franklin Gothic Medium" charset="0"/>
              </a:rPr>
              <a:t/>
            </a:r>
            <a:br>
              <a:rPr lang="en-US" sz="8000" b="0" dirty="0" smtClean="0">
                <a:latin typeface="Franklin Gothic Medium" charset="0"/>
              </a:rPr>
            </a:br>
            <a:r>
              <a:rPr lang="en-US" sz="3600" b="0" dirty="0" err="1" smtClean="0">
                <a:latin typeface="Franklin Gothic Medium" charset="0"/>
              </a:rPr>
              <a:t>samvera</a:t>
            </a:r>
            <a:r>
              <a:rPr lang="en-US" sz="3600" b="0" dirty="0" smtClean="0">
                <a:latin typeface="Franklin Gothic Medium" charset="0"/>
              </a:rPr>
              <a:t>-community</a:t>
            </a:r>
            <a:endParaRPr lang="en-US" sz="2800" b="0" dirty="0">
              <a:latin typeface="Franklin Gothic Medium" charset="0"/>
            </a:endParaRPr>
          </a:p>
        </p:txBody>
      </p:sp>
      <p:sp>
        <p:nvSpPr>
          <p:cNvPr id="7" name="Text Box 5"/>
          <p:cNvSpPr txBox="1">
            <a:spLocks noChangeArrowheads="1"/>
          </p:cNvSpPr>
          <p:nvPr/>
        </p:nvSpPr>
        <p:spPr bwMode="auto">
          <a:xfrm>
            <a:off x="4768835" y="4799665"/>
            <a:ext cx="4495800" cy="1323439"/>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4000" b="0" dirty="0" smtClean="0">
                <a:latin typeface="Franklin Gothic Medium" charset="0"/>
              </a:rPr>
              <a:t>@</a:t>
            </a:r>
            <a:r>
              <a:rPr lang="en-US" sz="4000" b="0" dirty="0" err="1" smtClean="0">
                <a:latin typeface="Franklin Gothic Medium" charset="0"/>
              </a:rPr>
              <a:t>HydraSphere</a:t>
            </a:r>
            <a:r>
              <a:rPr lang="en-US" sz="4000" b="0" dirty="0" smtClean="0">
                <a:latin typeface="Franklin Gothic Medium" charset="0"/>
              </a:rPr>
              <a:t/>
            </a:r>
            <a:br>
              <a:rPr lang="en-US" sz="4000" b="0" dirty="0" smtClean="0">
                <a:latin typeface="Franklin Gothic Medium" charset="0"/>
              </a:rPr>
            </a:br>
            <a:r>
              <a:rPr lang="en-US" sz="4000" b="0" dirty="0" smtClean="0">
                <a:latin typeface="Franklin Gothic Medium" charset="0"/>
              </a:rPr>
              <a:t>623 </a:t>
            </a:r>
            <a:r>
              <a:rPr lang="en-US" sz="4000" b="0" dirty="0" smtClean="0">
                <a:latin typeface="Franklin Gothic Medium" charset="0"/>
              </a:rPr>
              <a:t>Followers</a:t>
            </a:r>
            <a:endParaRPr lang="en-US" sz="1100" b="0" dirty="0">
              <a:latin typeface="Franklin Gothic Medium" charset="0"/>
            </a:endParaRPr>
          </a:p>
        </p:txBody>
      </p:sp>
      <p:sp>
        <p:nvSpPr>
          <p:cNvPr id="14" name="Text Box 5"/>
          <p:cNvSpPr txBox="1">
            <a:spLocks noChangeArrowheads="1"/>
          </p:cNvSpPr>
          <p:nvPr/>
        </p:nvSpPr>
        <p:spPr bwMode="auto">
          <a:xfrm>
            <a:off x="457200" y="4722674"/>
            <a:ext cx="4260999" cy="1754326"/>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4000" b="0" dirty="0" smtClean="0">
                <a:latin typeface="Franklin Gothic Medium" charset="0"/>
              </a:rPr>
              <a:t>478 Slack Team Members</a:t>
            </a:r>
            <a:br>
              <a:rPr lang="en-US" sz="4000" b="0" dirty="0" smtClean="0">
                <a:latin typeface="Franklin Gothic Medium" charset="0"/>
              </a:rPr>
            </a:br>
            <a:r>
              <a:rPr lang="en-US" sz="2800" b="0" dirty="0" smtClean="0">
                <a:latin typeface="Franklin Gothic Medium" charset="0"/>
              </a:rPr>
              <a:t>project-</a:t>
            </a:r>
            <a:r>
              <a:rPr lang="en-US" sz="2800" b="0" dirty="0" err="1" smtClean="0">
                <a:latin typeface="Franklin Gothic Medium" charset="0"/>
              </a:rPr>
              <a:t>hydra.slack.com</a:t>
            </a:r>
            <a:endParaRPr lang="en-US" sz="900" b="0" dirty="0">
              <a:latin typeface="Franklin Gothic Medium" charset="0"/>
            </a:endParaRPr>
          </a:p>
        </p:txBody>
      </p:sp>
      <p:pic>
        <p:nvPicPr>
          <p:cNvPr id="15" name="Picture 14"/>
          <p:cNvPicPr>
            <a:picLocks noChangeAspect="1"/>
          </p:cNvPicPr>
          <p:nvPr/>
        </p:nvPicPr>
        <p:blipFill>
          <a:blip r:embed="rId4"/>
          <a:stretch>
            <a:fillRect/>
          </a:stretch>
        </p:blipFill>
        <p:spPr>
          <a:xfrm>
            <a:off x="2269777" y="4114800"/>
            <a:ext cx="625823" cy="625823"/>
          </a:xfrm>
          <a:prstGeom prst="rect">
            <a:avLst/>
          </a:prstGeom>
        </p:spPr>
      </p:pic>
    </p:spTree>
    <p:extLst>
      <p:ext uri="{BB962C8B-B14F-4D97-AF65-F5344CB8AC3E}">
        <p14:creationId xmlns:p14="http://schemas.microsoft.com/office/powerpoint/2010/main" val="523838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Hydra Partners</a:t>
            </a:r>
            <a:endParaRPr lang="en-US" sz="3200" b="0" dirty="0">
              <a:latin typeface="Franklin Gothic Medium" charset="0"/>
            </a:endParaRPr>
          </a:p>
        </p:txBody>
      </p:sp>
      <p:pic>
        <p:nvPicPr>
          <p:cNvPr id="2" name="Picture 1"/>
          <p:cNvPicPr>
            <a:picLocks noChangeAspect="1"/>
          </p:cNvPicPr>
          <p:nvPr/>
        </p:nvPicPr>
        <p:blipFill>
          <a:blip r:embed="rId3"/>
          <a:stretch>
            <a:fillRect/>
          </a:stretch>
        </p:blipFill>
        <p:spPr>
          <a:xfrm>
            <a:off x="-2806700" y="1293648"/>
            <a:ext cx="12009306" cy="2821152"/>
          </a:xfrm>
          <a:prstGeom prst="rect">
            <a:avLst/>
          </a:prstGeom>
        </p:spPr>
      </p:pic>
    </p:spTree>
    <p:extLst>
      <p:ext uri="{BB962C8B-B14F-4D97-AF65-F5344CB8AC3E}">
        <p14:creationId xmlns:p14="http://schemas.microsoft.com/office/powerpoint/2010/main" val="375392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871537" y="2209800"/>
            <a:ext cx="7358063" cy="830997"/>
          </a:xfrm>
          <a:prstGeom prst="rect">
            <a:avLst/>
          </a:prstGeom>
          <a:noFill/>
          <a:ln w="9525">
            <a:noFill/>
            <a:miter lim="800000"/>
            <a:headEnd/>
            <a:tailEnd/>
          </a:ln>
        </p:spPr>
        <p:txBody>
          <a:bodyPr>
            <a:spAutoFit/>
          </a:bodyPr>
          <a:lstStyle/>
          <a:p>
            <a:r>
              <a:rPr lang="en-GB" sz="48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Let’s start with </a:t>
            </a:r>
            <a:r>
              <a:rPr lang="en-GB" sz="4800" b="0" i="1" dirty="0" smtClean="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you</a:t>
            </a:r>
            <a:endParaRPr lang="en-GB" sz="48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endParaRPr>
          </a:p>
        </p:txBody>
      </p:sp>
      <p:sp>
        <p:nvSpPr>
          <p:cNvPr id="4" name="Rectangle 3"/>
          <p:cNvSpPr/>
          <p:nvPr/>
        </p:nvSpPr>
        <p:spPr>
          <a:xfrm>
            <a:off x="873554" y="2959775"/>
            <a:ext cx="7889446" cy="523220"/>
          </a:xfrm>
          <a:prstGeom prst="rect">
            <a:avLst/>
          </a:prstGeom>
        </p:spPr>
        <p:txBody>
          <a:bodyPr wrap="square">
            <a:spAutoFit/>
          </a:bodyPr>
          <a:lstStyle/>
          <a:p>
            <a:pPr>
              <a:defRPr/>
            </a:pPr>
            <a:r>
              <a:rPr lang="en-GB" sz="2800" b="0" dirty="0" smtClean="0">
                <a:latin typeface="Calibri" pitchFamily="34" charset="0"/>
              </a:rPr>
              <a:t>What are you hoping to get out of today?</a:t>
            </a:r>
          </a:p>
        </p:txBody>
      </p:sp>
    </p:spTree>
    <p:extLst>
      <p:ext uri="{BB962C8B-B14F-4D97-AF65-F5344CB8AC3E}">
        <p14:creationId xmlns:p14="http://schemas.microsoft.com/office/powerpoint/2010/main" val="705660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Going Far Together</a:t>
            </a:r>
            <a:endParaRPr lang="en-US" sz="3200" i="1" dirty="0">
              <a:latin typeface="Franklin Gothic Medium" charset="0"/>
            </a:endParaRPr>
          </a:p>
        </p:txBody>
      </p:sp>
      <p:grpSp>
        <p:nvGrpSpPr>
          <p:cNvPr id="2" name="Group 1"/>
          <p:cNvGrpSpPr/>
          <p:nvPr/>
        </p:nvGrpSpPr>
        <p:grpSpPr>
          <a:xfrm>
            <a:off x="1676400" y="1905000"/>
            <a:ext cx="5450228" cy="1892300"/>
            <a:chOff x="990600" y="4114800"/>
            <a:chExt cx="5450228" cy="1892300"/>
          </a:xfrm>
        </p:grpSpPr>
        <p:pic>
          <p:nvPicPr>
            <p:cNvPr id="4" name="Picture 3" descr="originalpartners-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114800"/>
              <a:ext cx="5450228" cy="1562399"/>
            </a:xfrm>
            <a:prstGeom prst="rect">
              <a:avLst/>
            </a:prstGeom>
          </p:spPr>
        </p:pic>
        <p:sp>
          <p:nvSpPr>
            <p:cNvPr id="6" name="Text Box 13"/>
            <p:cNvSpPr txBox="1">
              <a:spLocks noChangeArrowheads="1"/>
            </p:cNvSpPr>
            <p:nvPr/>
          </p:nvSpPr>
          <p:spPr bwMode="auto">
            <a:xfrm>
              <a:off x="990600" y="5606990"/>
              <a:ext cx="3962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University of Virginia, 2008</a:t>
              </a:r>
              <a:endParaRPr lang="en-US" sz="2000" b="0" dirty="0">
                <a:latin typeface="Franklin Gothic Medium" charset="0"/>
              </a:endParaRPr>
            </a:p>
          </p:txBody>
        </p:sp>
      </p:grpSp>
      <p:grpSp>
        <p:nvGrpSpPr>
          <p:cNvPr id="10" name="Group 9"/>
          <p:cNvGrpSpPr/>
          <p:nvPr/>
        </p:nvGrpSpPr>
        <p:grpSpPr>
          <a:xfrm>
            <a:off x="-25400" y="1676400"/>
            <a:ext cx="9220200" cy="2533710"/>
            <a:chOff x="2667000" y="3352800"/>
            <a:chExt cx="9220200" cy="2533710"/>
          </a:xfrm>
        </p:grpSpPr>
        <p:sp>
          <p:nvSpPr>
            <p:cNvPr id="8" name="Text Box 13"/>
            <p:cNvSpPr txBox="1">
              <a:spLocks noChangeArrowheads="1"/>
            </p:cNvSpPr>
            <p:nvPr/>
          </p:nvSpPr>
          <p:spPr bwMode="auto">
            <a:xfrm>
              <a:off x="2743200" y="5486400"/>
              <a:ext cx="8915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Hydra Partners</a:t>
              </a:r>
              <a:r>
                <a:rPr lang="en-US" sz="2000" b="0" dirty="0">
                  <a:latin typeface="Franklin Gothic Medium" charset="0"/>
                </a:rPr>
                <a:t> </a:t>
              </a:r>
              <a:r>
                <a:rPr lang="en-US" sz="2000" b="0" dirty="0" smtClean="0">
                  <a:latin typeface="Franklin Gothic Medium" charset="0"/>
                </a:rPr>
                <a:t>@ UCSD, 2012</a:t>
              </a:r>
              <a:endParaRPr lang="en-US" sz="2000" b="0" dirty="0">
                <a:latin typeface="Franklin Gothic Medium" charset="0"/>
              </a:endParaRPr>
            </a:p>
          </p:txBody>
        </p:sp>
        <p:pic>
          <p:nvPicPr>
            <p:cNvPr id="9" name="Picture 8" descr="sandiegogroup_mg_3558.jpg"/>
            <p:cNvPicPr>
              <a:picLocks noChangeAspect="1"/>
            </p:cNvPicPr>
            <p:nvPr/>
          </p:nvPicPr>
          <p:blipFill rotWithShape="1">
            <a:blip r:embed="rId4">
              <a:extLst>
                <a:ext uri="{28A0092B-C50C-407E-A947-70E740481C1C}">
                  <a14:useLocalDpi xmlns:a14="http://schemas.microsoft.com/office/drawing/2010/main" val="0"/>
                </a:ext>
              </a:extLst>
            </a:blip>
            <a:srcRect l="-185" t="8101" r="185" b="46209"/>
            <a:stretch/>
          </p:blipFill>
          <p:spPr>
            <a:xfrm>
              <a:off x="2667000" y="3352800"/>
              <a:ext cx="9220200" cy="2235200"/>
            </a:xfrm>
            <a:prstGeom prst="rect">
              <a:avLst/>
            </a:prstGeom>
          </p:spPr>
        </p:pic>
      </p:grpSp>
      <p:grpSp>
        <p:nvGrpSpPr>
          <p:cNvPr id="12" name="Group 11"/>
          <p:cNvGrpSpPr/>
          <p:nvPr/>
        </p:nvGrpSpPr>
        <p:grpSpPr>
          <a:xfrm>
            <a:off x="1447800" y="1447800"/>
            <a:ext cx="8991600" cy="3616758"/>
            <a:chOff x="-1676400" y="685800"/>
            <a:chExt cx="8991600" cy="3616758"/>
          </a:xfrm>
        </p:grpSpPr>
        <p:pic>
          <p:nvPicPr>
            <p:cNvPr id="5" name="Picture 4" descr="HC14 participant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685800"/>
              <a:ext cx="6129362" cy="3616758"/>
            </a:xfrm>
            <a:prstGeom prst="rect">
              <a:avLst/>
            </a:prstGeom>
          </p:spPr>
        </p:pic>
        <p:sp>
          <p:nvSpPr>
            <p:cNvPr id="11" name="Text Box 13"/>
            <p:cNvSpPr txBox="1">
              <a:spLocks noChangeArrowheads="1"/>
            </p:cNvSpPr>
            <p:nvPr/>
          </p:nvSpPr>
          <p:spPr bwMode="auto">
            <a:xfrm>
              <a:off x="-1600200" y="3886200"/>
              <a:ext cx="8915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First Worldwide Hydra Connect @ UCSD, January 2014</a:t>
              </a:r>
              <a:endParaRPr lang="en-US" sz="2000" b="0" dirty="0">
                <a:latin typeface="Franklin Gothic Medium" charset="0"/>
              </a:endParaRPr>
            </a:p>
          </p:txBody>
        </p:sp>
      </p:grpSp>
      <p:grpSp>
        <p:nvGrpSpPr>
          <p:cNvPr id="15" name="Group 14"/>
          <p:cNvGrpSpPr/>
          <p:nvPr/>
        </p:nvGrpSpPr>
        <p:grpSpPr>
          <a:xfrm>
            <a:off x="0" y="1752600"/>
            <a:ext cx="9160933" cy="3267907"/>
            <a:chOff x="381000" y="1600200"/>
            <a:chExt cx="9160933" cy="3267907"/>
          </a:xfrm>
        </p:grpSpPr>
        <p:pic>
          <p:nvPicPr>
            <p:cNvPr id="13" name="Picture 12"/>
            <p:cNvPicPr>
              <a:picLocks noChangeAspect="1"/>
            </p:cNvPicPr>
            <p:nvPr/>
          </p:nvPicPr>
          <p:blipFill rotWithShape="1">
            <a:blip r:embed="rId6"/>
            <a:srcRect t="24483" b="9916"/>
            <a:stretch/>
          </p:blipFill>
          <p:spPr>
            <a:xfrm>
              <a:off x="381000" y="1600200"/>
              <a:ext cx="9160933" cy="2654300"/>
            </a:xfrm>
            <a:prstGeom prst="rect">
              <a:avLst/>
            </a:prstGeom>
          </p:spPr>
        </p:pic>
        <p:sp>
          <p:nvSpPr>
            <p:cNvPr id="14" name="Text Box 13"/>
            <p:cNvSpPr txBox="1">
              <a:spLocks noChangeArrowheads="1"/>
            </p:cNvSpPr>
            <p:nvPr/>
          </p:nvSpPr>
          <p:spPr bwMode="auto">
            <a:xfrm>
              <a:off x="533400" y="4190999"/>
              <a:ext cx="8915400" cy="67710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2</a:t>
              </a:r>
              <a:r>
                <a:rPr lang="en-US" sz="2000" b="0" baseline="30000" dirty="0" smtClean="0">
                  <a:latin typeface="Franklin Gothic Medium" charset="0"/>
                </a:rPr>
                <a:t>nd</a:t>
              </a:r>
              <a:r>
                <a:rPr lang="en-US" sz="2000" b="0" dirty="0" smtClean="0">
                  <a:latin typeface="Franklin Gothic Medium" charset="0"/>
                </a:rPr>
                <a:t> Worldwide Hydra Connect @ Cleveland, OH, September 2014</a:t>
              </a:r>
              <a:br>
                <a:rPr lang="en-US" sz="2000" b="0" dirty="0" smtClean="0">
                  <a:latin typeface="Franklin Gothic Medium" charset="0"/>
                </a:rPr>
              </a:br>
              <a:r>
                <a:rPr lang="en-US" sz="1800" b="0" i="1" dirty="0" smtClean="0">
                  <a:latin typeface="Franklin Gothic Medium" charset="0"/>
                </a:rPr>
                <a:t>160 participants from 56 institutions</a:t>
              </a:r>
              <a:endParaRPr lang="en-US" sz="1800" b="0" i="1" dirty="0">
                <a:latin typeface="Franklin Gothic Medium" charset="0"/>
              </a:endParaRPr>
            </a:p>
          </p:txBody>
        </p:sp>
      </p:grpSp>
      <p:grpSp>
        <p:nvGrpSpPr>
          <p:cNvPr id="18" name="Group 17"/>
          <p:cNvGrpSpPr/>
          <p:nvPr/>
        </p:nvGrpSpPr>
        <p:grpSpPr>
          <a:xfrm>
            <a:off x="0" y="1752600"/>
            <a:ext cx="9144000" cy="2505908"/>
            <a:chOff x="228600" y="1524000"/>
            <a:chExt cx="9144000" cy="2505908"/>
          </a:xfrm>
        </p:grpSpPr>
        <p:pic>
          <p:nvPicPr>
            <p:cNvPr id="16" name="Picture 15"/>
            <p:cNvPicPr>
              <a:picLocks noChangeAspect="1"/>
            </p:cNvPicPr>
            <p:nvPr/>
          </p:nvPicPr>
          <p:blipFill>
            <a:blip r:embed="rId7"/>
            <a:stretch>
              <a:fillRect/>
            </a:stretch>
          </p:blipFill>
          <p:spPr>
            <a:xfrm>
              <a:off x="228600" y="1524000"/>
              <a:ext cx="9144000" cy="1847088"/>
            </a:xfrm>
            <a:prstGeom prst="rect">
              <a:avLst/>
            </a:prstGeom>
          </p:spPr>
        </p:pic>
        <p:sp>
          <p:nvSpPr>
            <p:cNvPr id="17" name="Text Box 13"/>
            <p:cNvSpPr txBox="1">
              <a:spLocks noChangeArrowheads="1"/>
            </p:cNvSpPr>
            <p:nvPr/>
          </p:nvSpPr>
          <p:spPr bwMode="auto">
            <a:xfrm>
              <a:off x="381000" y="3352800"/>
              <a:ext cx="8915400" cy="67710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3</a:t>
              </a:r>
              <a:r>
                <a:rPr lang="en-US" sz="2000" b="0" baseline="30000" dirty="0" smtClean="0">
                  <a:latin typeface="Franklin Gothic Medium" charset="0"/>
                </a:rPr>
                <a:t>rd</a:t>
              </a:r>
              <a:r>
                <a:rPr lang="en-US" sz="2000" b="0" dirty="0" smtClean="0">
                  <a:latin typeface="Franklin Gothic Medium" charset="0"/>
                </a:rPr>
                <a:t> Worldwide Hydra Connect @ Minneapolis, OH, September 2015</a:t>
              </a:r>
              <a:br>
                <a:rPr lang="en-US" sz="2000" b="0" dirty="0" smtClean="0">
                  <a:latin typeface="Franklin Gothic Medium" charset="0"/>
                </a:rPr>
              </a:br>
              <a:r>
                <a:rPr lang="en-US" sz="1800" b="0" i="1" dirty="0" smtClean="0">
                  <a:latin typeface="Franklin Gothic Medium" charset="0"/>
                </a:rPr>
                <a:t>200 participants from 60 institutions</a:t>
              </a:r>
              <a:endParaRPr lang="en-US" sz="1800" b="0" i="1" dirty="0">
                <a:latin typeface="Franklin Gothic Medium" charset="0"/>
              </a:endParaRPr>
            </a:p>
          </p:txBody>
        </p:sp>
      </p:grpSp>
    </p:spTree>
    <p:extLst>
      <p:ext uri="{BB962C8B-B14F-4D97-AF65-F5344CB8AC3E}">
        <p14:creationId xmlns:p14="http://schemas.microsoft.com/office/powerpoint/2010/main" val="11082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5"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5"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heckerboard(across)">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Shape 157"/>
          <p:cNvPicPr/>
          <p:nvPr/>
        </p:nvPicPr>
        <p:blipFill>
          <a:blip r:embed="rId3"/>
          <a:stretch/>
        </p:blipFill>
        <p:spPr>
          <a:xfrm>
            <a:off x="0" y="0"/>
            <a:ext cx="9144000" cy="6856560"/>
          </a:xfrm>
          <a:prstGeom prst="rect">
            <a:avLst/>
          </a:prstGeom>
          <a:ln>
            <a:noFill/>
          </a:ln>
        </p:spPr>
      </p:pic>
    </p:spTree>
    <p:extLst>
      <p:ext uri="{BB962C8B-B14F-4D97-AF65-F5344CB8AC3E}">
        <p14:creationId xmlns:p14="http://schemas.microsoft.com/office/powerpoint/2010/main" val="189487289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The Hydra Way</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556070"/>
            <a:ext cx="7995017" cy="4997130"/>
          </a:xfrm>
        </p:spPr>
        <p:txBody>
          <a:bodyPr>
            <a:normAutofit/>
          </a:bodyPr>
          <a:lstStyle/>
          <a:p>
            <a:pPr>
              <a:lnSpc>
                <a:spcPct val="90000"/>
              </a:lnSpc>
              <a:spcBef>
                <a:spcPts val="1200"/>
              </a:spcBef>
              <a:spcAft>
                <a:spcPts val="0"/>
              </a:spcAft>
            </a:pPr>
            <a:r>
              <a:rPr lang="en-US" sz="2800" dirty="0" smtClean="0">
                <a:latin typeface="Franklin Gothic Medium"/>
                <a:cs typeface="Franklin Gothic Medium"/>
              </a:rPr>
              <a:t>Not a directed project</a:t>
            </a:r>
          </a:p>
          <a:p>
            <a:pPr>
              <a:lnSpc>
                <a:spcPct val="90000"/>
              </a:lnSpc>
              <a:spcBef>
                <a:spcPts val="1200"/>
              </a:spcBef>
              <a:spcAft>
                <a:spcPts val="0"/>
              </a:spcAft>
            </a:pPr>
            <a:r>
              <a:rPr lang="en-US" sz="2800" dirty="0">
                <a:latin typeface="Franklin Gothic Medium"/>
                <a:cs typeface="Franklin Gothic Medium"/>
              </a:rPr>
              <a:t>Investment in a framework, not an application</a:t>
            </a:r>
          </a:p>
          <a:p>
            <a:pPr lvl="1">
              <a:lnSpc>
                <a:spcPct val="90000"/>
              </a:lnSpc>
              <a:spcBef>
                <a:spcPts val="1200"/>
              </a:spcBef>
              <a:spcAft>
                <a:spcPts val="0"/>
              </a:spcAft>
            </a:pPr>
            <a:r>
              <a:rPr lang="en-US" sz="2400" dirty="0">
                <a:latin typeface="Franklin Gothic Medium"/>
                <a:cs typeface="Franklin Gothic Medium"/>
              </a:rPr>
              <a:t>Contributions back to core code </a:t>
            </a:r>
            <a:r>
              <a:rPr lang="en-US" sz="2400" dirty="0" smtClean="0">
                <a:latin typeface="Franklin Gothic Medium"/>
                <a:cs typeface="Franklin Gothic Medium"/>
              </a:rPr>
              <a:t>base</a:t>
            </a:r>
            <a:endParaRPr lang="en-US" sz="2800" dirty="0" smtClean="0">
              <a:latin typeface="Franklin Gothic Medium"/>
              <a:cs typeface="Franklin Gothic Medium"/>
            </a:endParaRPr>
          </a:p>
          <a:p>
            <a:pPr>
              <a:lnSpc>
                <a:spcPct val="90000"/>
              </a:lnSpc>
              <a:spcBef>
                <a:spcPts val="1200"/>
              </a:spcBef>
              <a:spcAft>
                <a:spcPts val="0"/>
              </a:spcAft>
            </a:pPr>
            <a:r>
              <a:rPr lang="en-US" sz="2800" dirty="0" smtClean="0">
                <a:latin typeface="Franklin Gothic Medium"/>
                <a:cs typeface="Franklin Gothic Medium"/>
              </a:rPr>
              <a:t>Investment in a community, not a vendor</a:t>
            </a:r>
          </a:p>
          <a:p>
            <a:pPr lvl="1">
              <a:lnSpc>
                <a:spcPct val="90000"/>
              </a:lnSpc>
              <a:spcBef>
                <a:spcPts val="1200"/>
              </a:spcBef>
              <a:spcAft>
                <a:spcPts val="0"/>
              </a:spcAft>
            </a:pPr>
            <a:r>
              <a:rPr lang="en-US" sz="2400" dirty="0">
                <a:latin typeface="Franklin Gothic Medium"/>
                <a:cs typeface="Franklin Gothic Medium"/>
              </a:rPr>
              <a:t>Contributions back to </a:t>
            </a:r>
            <a:r>
              <a:rPr lang="en-US" sz="2400" dirty="0" smtClean="0">
                <a:latin typeface="Franklin Gothic Medium"/>
                <a:cs typeface="Franklin Gothic Medium"/>
              </a:rPr>
              <a:t>community: Training</a:t>
            </a:r>
            <a:r>
              <a:rPr lang="en-US" sz="2400" dirty="0">
                <a:latin typeface="Franklin Gothic Medium"/>
                <a:cs typeface="Franklin Gothic Medium"/>
              </a:rPr>
              <a:t>, </a:t>
            </a:r>
            <a:r>
              <a:rPr lang="en-US" sz="2400" dirty="0" smtClean="0">
                <a:latin typeface="Franklin Gothic Medium"/>
                <a:cs typeface="Franklin Gothic Medium"/>
              </a:rPr>
              <a:t>documentation, modeling</a:t>
            </a:r>
            <a:r>
              <a:rPr lang="en-US" sz="2400" dirty="0">
                <a:latin typeface="Franklin Gothic Medium"/>
                <a:cs typeface="Franklin Gothic Medium"/>
              </a:rPr>
              <a:t>, evangelism, </a:t>
            </a:r>
            <a:r>
              <a:rPr lang="en-US" sz="2400" dirty="0" smtClean="0">
                <a:latin typeface="Franklin Gothic Medium"/>
                <a:cs typeface="Franklin Gothic Medium"/>
              </a:rPr>
              <a:t>support</a:t>
            </a:r>
            <a:endParaRPr lang="en-US" sz="2800" dirty="0" smtClean="0">
              <a:latin typeface="Franklin Gothic Medium"/>
              <a:cs typeface="Franklin Gothic Medium"/>
            </a:endParaRPr>
          </a:p>
          <a:p>
            <a:pPr>
              <a:lnSpc>
                <a:spcPct val="90000"/>
              </a:lnSpc>
              <a:spcBef>
                <a:spcPts val="1200"/>
              </a:spcBef>
              <a:spcAft>
                <a:spcPts val="0"/>
              </a:spcAft>
            </a:pPr>
            <a:r>
              <a:rPr lang="en-US" sz="2800" dirty="0" smtClean="0">
                <a:latin typeface="Franklin Gothic Medium"/>
                <a:cs typeface="Franklin Gothic Medium"/>
              </a:rPr>
              <a:t>Travel / face-time</a:t>
            </a:r>
          </a:p>
          <a:p>
            <a:pPr>
              <a:lnSpc>
                <a:spcPct val="90000"/>
              </a:lnSpc>
              <a:spcBef>
                <a:spcPts val="1200"/>
              </a:spcBef>
              <a:spcAft>
                <a:spcPts val="0"/>
              </a:spcAft>
            </a:pPr>
            <a:endParaRPr lang="en-US" sz="2800" dirty="0" smtClean="0">
              <a:latin typeface="Franklin Gothic Medium"/>
              <a:cs typeface="Franklin Gothic Medium"/>
            </a:endParaRPr>
          </a:p>
          <a:p>
            <a:pPr>
              <a:lnSpc>
                <a:spcPct val="90000"/>
              </a:lnSpc>
              <a:spcBef>
                <a:spcPts val="1200"/>
              </a:spcBef>
              <a:spcAft>
                <a:spcPts val="0"/>
              </a:spcAft>
            </a:pPr>
            <a:endParaRPr lang="en-US" sz="2400" dirty="0" smtClean="0">
              <a:latin typeface="Franklin Gothic Medium"/>
              <a:cs typeface="Franklin Gothic Medium"/>
            </a:endParaRPr>
          </a:p>
        </p:txBody>
      </p:sp>
    </p:spTree>
    <p:extLst>
      <p:ext uri="{BB962C8B-B14F-4D97-AF65-F5344CB8AC3E}">
        <p14:creationId xmlns:p14="http://schemas.microsoft.com/office/powerpoint/2010/main" val="192111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Code Licensing</a:t>
            </a:r>
            <a:endParaRPr lang="en-US" sz="3200" b="0" dirty="0">
              <a:latin typeface="Franklin Gothic Medium" charset="0"/>
            </a:endParaRPr>
          </a:p>
        </p:txBody>
      </p:sp>
      <p:sp>
        <p:nvSpPr>
          <p:cNvPr id="7" name="Rectangle 6"/>
          <p:cNvSpPr>
            <a:spLocks noChangeArrowheads="1"/>
          </p:cNvSpPr>
          <p:nvPr/>
        </p:nvSpPr>
        <p:spPr bwMode="auto">
          <a:xfrm>
            <a:off x="838200" y="1371600"/>
            <a:ext cx="7391400" cy="5080365"/>
          </a:xfrm>
          <a:prstGeom prst="rect">
            <a:avLst/>
          </a:prstGeom>
          <a:noFill/>
          <a:ln w="9525">
            <a:noFill/>
            <a:miter lim="800000"/>
            <a:headEnd/>
            <a:tailEnd/>
          </a:ln>
        </p:spPr>
        <p:txBody>
          <a:bodyPr wrap="square">
            <a:prstTxWarp prst="textNoShape">
              <a:avLst/>
            </a:prstTxWarp>
            <a:spAutoFit/>
          </a:bodyPr>
          <a:lstStyle/>
          <a:p>
            <a:pPr marL="342900" indent="-342900" eaLnBrk="0" hangingPunct="0">
              <a:lnSpc>
                <a:spcPct val="85000"/>
              </a:lnSpc>
              <a:spcBef>
                <a:spcPts val="1400"/>
              </a:spcBef>
              <a:buFont typeface="Arial"/>
              <a:buChar char="•"/>
              <a:defRPr/>
            </a:pPr>
            <a:r>
              <a:rPr lang="en-US" sz="2800" b="0" dirty="0">
                <a:latin typeface="Franklin Gothic Medium" pitchFamily="-106" charset="0"/>
                <a:ea typeface="Franklin Gothic Medium" pitchFamily="-106" charset="0"/>
                <a:cs typeface="Franklin Gothic Medium" pitchFamily="-106" charset="0"/>
              </a:rPr>
              <a:t>All Hydra code is available under Apache License, Version 2.0 </a:t>
            </a:r>
          </a:p>
          <a:p>
            <a:pPr marL="342900" indent="-342900" eaLnBrk="0" hangingPunct="0">
              <a:lnSpc>
                <a:spcPct val="85000"/>
              </a:lnSpc>
              <a:spcBef>
                <a:spcPts val="14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All code commitments are being managed through Contributor License Agreements</a:t>
            </a:r>
          </a:p>
          <a:p>
            <a:pPr marL="800100" lvl="1" indent="-342900" eaLnBrk="0" hangingPunct="0">
              <a:lnSpc>
                <a:spcPct val="85000"/>
              </a:lnSpc>
              <a:spcBef>
                <a:spcPts val="1400"/>
              </a:spcBef>
              <a:buFont typeface="Arial"/>
              <a:buChar char="•"/>
              <a:defRPr/>
            </a:pPr>
            <a:r>
              <a:rPr lang="en-US" b="0" dirty="0" smtClean="0">
                <a:latin typeface="Franklin Gothic Medium" pitchFamily="-106" charset="0"/>
                <a:ea typeface="Franklin Gothic Medium" pitchFamily="-106" charset="0"/>
                <a:cs typeface="Franklin Gothic Medium" pitchFamily="-106" charset="0"/>
              </a:rPr>
              <a:t>Individual – so each developer is clear about what they are contributing</a:t>
            </a:r>
          </a:p>
          <a:p>
            <a:pPr marL="800100" lvl="1" indent="-342900" eaLnBrk="0" hangingPunct="0">
              <a:lnSpc>
                <a:spcPct val="85000"/>
              </a:lnSpc>
              <a:spcBef>
                <a:spcPts val="1400"/>
              </a:spcBef>
              <a:buFont typeface="Arial"/>
              <a:buChar char="•"/>
              <a:defRPr/>
            </a:pPr>
            <a:r>
              <a:rPr lang="en-US" b="0" dirty="0" smtClean="0">
                <a:latin typeface="Franklin Gothic Medium" pitchFamily="-106" charset="0"/>
                <a:ea typeface="Franklin Gothic Medium" pitchFamily="-106" charset="0"/>
                <a:cs typeface="Franklin Gothic Medium" pitchFamily="-106" charset="0"/>
              </a:rPr>
              <a:t>Corporate – so each institution is clear about what it is contributing</a:t>
            </a:r>
          </a:p>
          <a:p>
            <a:pPr marL="342900" indent="-342900" eaLnBrk="0" hangingPunct="0">
              <a:lnSpc>
                <a:spcPct val="85000"/>
              </a:lnSpc>
              <a:spcBef>
                <a:spcPts val="1400"/>
              </a:spcBef>
              <a:buFont typeface="Arial"/>
              <a:buChar char="•"/>
              <a:defRPr/>
            </a:pPr>
            <a:r>
              <a:rPr lang="en-US" sz="2800" b="0" dirty="0" smtClean="0">
                <a:latin typeface="Franklin Gothic Medium" pitchFamily="-106" charset="0"/>
                <a:ea typeface="Franklin Gothic Medium" pitchFamily="-106" charset="0"/>
                <a:cs typeface="Franklin Gothic Medium" pitchFamily="-106" charset="0"/>
              </a:rPr>
              <a:t>Code contributors maintain ownership of their IP</a:t>
            </a:r>
          </a:p>
          <a:p>
            <a:pPr marL="800100" lvl="1" indent="-342900" eaLnBrk="0" hangingPunct="0">
              <a:lnSpc>
                <a:spcPct val="85000"/>
              </a:lnSpc>
              <a:spcBef>
                <a:spcPts val="1400"/>
              </a:spcBef>
              <a:buFont typeface="Arial"/>
              <a:buChar char="•"/>
              <a:defRPr/>
            </a:pPr>
            <a:r>
              <a:rPr lang="en-US" b="0" dirty="0" smtClean="0">
                <a:latin typeface="Franklin Gothic Medium" pitchFamily="-106" charset="0"/>
                <a:ea typeface="Franklin Gothic Medium" pitchFamily="-106" charset="0"/>
                <a:cs typeface="Franklin Gothic Medium" pitchFamily="-106" charset="0"/>
              </a:rPr>
              <a:t>…and grant </a:t>
            </a:r>
            <a:r>
              <a:rPr lang="en-US" b="0" dirty="0">
                <a:latin typeface="Franklin Gothic Medium" pitchFamily="-106" charset="0"/>
                <a:ea typeface="Franklin Gothic Medium" pitchFamily="-106" charset="0"/>
                <a:cs typeface="Franklin Gothic Medium" pitchFamily="-106" charset="0"/>
              </a:rPr>
              <a:t>a non-exclusive license to the </a:t>
            </a:r>
            <a:r>
              <a:rPr lang="en-US" b="0" dirty="0" smtClean="0">
                <a:latin typeface="Franklin Gothic Medium" pitchFamily="-106" charset="0"/>
                <a:ea typeface="Franklin Gothic Medium" pitchFamily="-106" charset="0"/>
                <a:cs typeface="Franklin Gothic Medium" pitchFamily="-106" charset="0"/>
              </a:rPr>
              <a:t>project and its users</a:t>
            </a:r>
            <a:endParaRPr lang="en-US" b="0" dirty="0">
              <a:latin typeface="Franklin Gothic Medium" pitchFamily="-106" charset="0"/>
              <a:ea typeface="Franklin Gothic Medium" pitchFamily="-106" charset="0"/>
              <a:cs typeface="Franklin Gothic Medium" pitchFamily="-106" charset="0"/>
            </a:endParaRPr>
          </a:p>
        </p:txBody>
      </p:sp>
    </p:spTree>
    <p:extLst>
      <p:ext uri="{BB962C8B-B14F-4D97-AF65-F5344CB8AC3E}">
        <p14:creationId xmlns:p14="http://schemas.microsoft.com/office/powerpoint/2010/main" val="692969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Interest &amp; Working Groups</a:t>
            </a:r>
            <a:endParaRPr lang="en-US" sz="3200" b="0" dirty="0">
              <a:latin typeface="Franklin Gothic Medium" charset="0"/>
            </a:endParaRPr>
          </a:p>
        </p:txBody>
      </p:sp>
      <p:sp>
        <p:nvSpPr>
          <p:cNvPr id="3" name="Rectangle 2"/>
          <p:cNvSpPr/>
          <p:nvPr/>
        </p:nvSpPr>
        <p:spPr>
          <a:xfrm>
            <a:off x="457200" y="1600200"/>
            <a:ext cx="8229600" cy="4478149"/>
          </a:xfrm>
          <a:prstGeom prst="rect">
            <a:avLst/>
          </a:prstGeom>
        </p:spPr>
        <p:txBody>
          <a:bodyPr wrap="square" numCol="2">
            <a:spAutoFit/>
          </a:bodyPr>
          <a:lstStyle/>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3"/>
              </a:rPr>
              <a:t>Fedora 3 to 4 Migration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4"/>
              </a:rPr>
              <a:t>DSpace/Samvera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5"/>
              </a:rPr>
              <a:t>Display Sets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6"/>
              </a:rPr>
              <a:t>Hyrax Analytics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7"/>
              </a:rPr>
              <a:t>Samvera Agile PM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8"/>
              </a:rPr>
              <a:t>Samvera Archivists Interest Group</a:t>
            </a:r>
            <a:r>
              <a:rPr lang="en-US" sz="1600" b="0" dirty="0">
                <a:latin typeface="Lucida Sans" charset="0"/>
                <a:ea typeface="Lucida Sans" charset="0"/>
                <a:cs typeface="Lucida Sans" charset="0"/>
              </a:rPr>
              <a:t> </a:t>
            </a: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9"/>
              </a:rPr>
              <a:t>Samvera Data Mapper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0"/>
              </a:rPr>
              <a:t>Samvera DevOps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1"/>
              </a:rPr>
              <a:t>Samvera Digital Preservation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2"/>
              </a:rPr>
              <a:t>Samvera Documentation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3"/>
              </a:rPr>
              <a:t>Samvera Geospatial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smtClean="0">
                <a:latin typeface="Lucida Sans" charset="0"/>
                <a:ea typeface="Lucida Sans" charset="0"/>
                <a:cs typeface="Lucida Sans" charset="0"/>
                <a:hlinkClick r:id="rId14"/>
              </a:rPr>
              <a:t>Samvera </a:t>
            </a:r>
            <a:r>
              <a:rPr lang="en-US" sz="1600" b="0" u="sng" dirty="0">
                <a:latin typeface="Lucida Sans" charset="0"/>
                <a:ea typeface="Lucida Sans" charset="0"/>
                <a:cs typeface="Lucida Sans" charset="0"/>
                <a:hlinkClick r:id="rId14"/>
              </a:rPr>
              <a:t>GIS Data Modeling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5"/>
              </a:rPr>
              <a:t>Samvera Metadata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6"/>
              </a:rPr>
              <a:t>Samvera Applied Linked Data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7"/>
              </a:rPr>
              <a:t>Samvera URI Selection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8"/>
              </a:rPr>
              <a:t>Samvera Metrics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19"/>
              </a:rPr>
              <a:t>Samvera Newspapers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20"/>
              </a:rPr>
              <a:t>Samvera Plugins Working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21"/>
              </a:rPr>
              <a:t>Repository Management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22"/>
              </a:rPr>
              <a:t>Samvera Time-based Media Interest Group</a:t>
            </a:r>
            <a:endParaRPr lang="en-US" sz="1600" b="0" dirty="0">
              <a:latin typeface="Lucida Sans" charset="0"/>
              <a:ea typeface="Lucida Sans" charset="0"/>
              <a:cs typeface="Lucida Sans" charset="0"/>
            </a:endParaRPr>
          </a:p>
          <a:p>
            <a:pPr marL="285750" indent="-222250">
              <a:spcBef>
                <a:spcPts val="600"/>
              </a:spcBef>
              <a:spcAft>
                <a:spcPts val="0"/>
              </a:spcAft>
              <a:buFont typeface="Arial" charset="0"/>
              <a:buChar char="•"/>
            </a:pPr>
            <a:r>
              <a:rPr lang="en-US" sz="1600" b="0" u="sng" dirty="0">
                <a:latin typeface="Lucida Sans" charset="0"/>
                <a:ea typeface="Lucida Sans" charset="0"/>
                <a:cs typeface="Lucida Sans" charset="0"/>
                <a:hlinkClick r:id="rId23"/>
              </a:rPr>
              <a:t>Samvera User Experience Interest Group</a:t>
            </a:r>
            <a:endParaRPr lang="en-US" sz="1600" b="0" i="0" u="none" strike="noStrike" dirty="0">
              <a:effectLst/>
              <a:latin typeface="Lucida Sans" charset="0"/>
              <a:ea typeface="Lucida Sans" charset="0"/>
              <a:cs typeface="Lucida Sans" charset="0"/>
            </a:endParaRPr>
          </a:p>
        </p:txBody>
      </p:sp>
    </p:spTree>
    <p:extLst>
      <p:ext uri="{BB962C8B-B14F-4D97-AF65-F5344CB8AC3E}">
        <p14:creationId xmlns:p14="http://schemas.microsoft.com/office/powerpoint/2010/main" val="827383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Sustainability</a:t>
            </a:r>
            <a:endParaRPr lang="en-US" sz="3200" b="0" dirty="0">
              <a:latin typeface="Franklin Gothic Medium" charset="0"/>
            </a:endParaRPr>
          </a:p>
        </p:txBody>
      </p:sp>
      <p:sp>
        <p:nvSpPr>
          <p:cNvPr id="2" name="Rectangle 1"/>
          <p:cNvSpPr/>
          <p:nvPr/>
        </p:nvSpPr>
        <p:spPr bwMode="auto">
          <a:xfrm>
            <a:off x="914400" y="1524000"/>
            <a:ext cx="7239000" cy="3581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Times" pitchFamily="-112" charset="0"/>
              </a:rPr>
              <a:t/>
            </a:r>
            <a:br>
              <a:rPr lang="en-US" dirty="0" smtClean="0">
                <a:latin typeface="Times" pitchFamily="-112" charset="0"/>
              </a:rPr>
            </a:br>
            <a:r>
              <a:rPr lang="en-US" dirty="0" smtClean="0">
                <a:latin typeface="Times" pitchFamily="-112" charset="0"/>
              </a:rPr>
              <a:t/>
            </a:r>
            <a:br>
              <a:rPr lang="en-US" dirty="0" smtClean="0">
                <a:latin typeface="Times" pitchFamily="-112" charset="0"/>
              </a:rPr>
            </a:br>
            <a:r>
              <a:rPr lang="en-US" dirty="0">
                <a:latin typeface="Times" pitchFamily="-112" charset="0"/>
              </a:rPr>
              <a:t/>
            </a:r>
            <a:br>
              <a:rPr lang="en-US" dirty="0">
                <a:latin typeface="Times" pitchFamily="-112" charset="0"/>
              </a:rPr>
            </a:br>
            <a:r>
              <a:rPr lang="en-US" sz="4000" dirty="0" smtClean="0">
                <a:latin typeface="Times" pitchFamily="-112" charset="0"/>
              </a:rPr>
              <a:t>No </a:t>
            </a:r>
            <a:r>
              <a:rPr lang="en-US" sz="4000" strike="sngStrike" dirty="0" smtClean="0">
                <a:latin typeface="Times" pitchFamily="-112" charset="0"/>
              </a:rPr>
              <a:t>animals</a:t>
            </a:r>
            <a:r>
              <a:rPr lang="en-US" sz="4000" dirty="0" smtClean="0">
                <a:latin typeface="Times" pitchFamily="-112" charset="0"/>
              </a:rPr>
              <a:t> were </a:t>
            </a:r>
            <a:r>
              <a:rPr lang="en-US" sz="4000" strike="sngStrike" dirty="0" smtClean="0">
                <a:latin typeface="Times" pitchFamily="-112" charset="0"/>
              </a:rPr>
              <a:t>harmed</a:t>
            </a:r>
            <a:br>
              <a:rPr lang="en-US" sz="4000" strike="sngStrike" dirty="0" smtClean="0">
                <a:latin typeface="Times" pitchFamily="-112" charset="0"/>
              </a:rPr>
            </a:br>
            <a:r>
              <a:rPr lang="en-US" sz="4000" dirty="0" smtClean="0">
                <a:latin typeface="Times" pitchFamily="-112" charset="0"/>
              </a:rPr>
              <a:t> in the making of this </a:t>
            </a:r>
            <a:r>
              <a:rPr lang="en-US" sz="4000" strike="dblStrike" dirty="0" smtClean="0">
                <a:latin typeface="Times" pitchFamily="-112" charset="0"/>
              </a:rPr>
              <a:t>film</a:t>
            </a:r>
            <a:r>
              <a:rPr lang="en-US" sz="4000" dirty="0" smtClean="0">
                <a:latin typeface="Times" pitchFamily="-112" charset="0"/>
              </a:rPr>
              <a:t>. </a:t>
            </a:r>
            <a:endParaRPr kumimoji="0" lang="en-US" sz="4000" b="1" i="0" u="none" strike="noStrike" cap="none" normalizeH="0" baseline="0" dirty="0">
              <a:ln>
                <a:noFill/>
              </a:ln>
              <a:solidFill>
                <a:schemeClr val="tx1"/>
              </a:solidFill>
              <a:effectLst/>
              <a:latin typeface="Times" pitchFamily="-112" charset="0"/>
            </a:endParaRPr>
          </a:p>
        </p:txBody>
      </p:sp>
      <p:sp>
        <p:nvSpPr>
          <p:cNvPr id="3" name="Freeform 2"/>
          <p:cNvSpPr/>
          <p:nvPr/>
        </p:nvSpPr>
        <p:spPr>
          <a:xfrm>
            <a:off x="3572933" y="2953746"/>
            <a:ext cx="1405467" cy="111187"/>
          </a:xfrm>
          <a:custGeom>
            <a:avLst/>
            <a:gdLst>
              <a:gd name="connsiteX0" fmla="*/ 0 w 1405467"/>
              <a:gd name="connsiteY0" fmla="*/ 111187 h 111187"/>
              <a:gd name="connsiteX1" fmla="*/ 711200 w 1405467"/>
              <a:gd name="connsiteY1" fmla="*/ 94254 h 111187"/>
              <a:gd name="connsiteX2" fmla="*/ 897467 w 1405467"/>
              <a:gd name="connsiteY2" fmla="*/ 43454 h 111187"/>
              <a:gd name="connsiteX3" fmla="*/ 1066800 w 1405467"/>
              <a:gd name="connsiteY3" fmla="*/ 26521 h 111187"/>
              <a:gd name="connsiteX4" fmla="*/ 1405467 w 1405467"/>
              <a:gd name="connsiteY4" fmla="*/ 9587 h 11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67" h="111187">
                <a:moveTo>
                  <a:pt x="0" y="111187"/>
                </a:moveTo>
                <a:cubicBezTo>
                  <a:pt x="237067" y="105543"/>
                  <a:pt x="474509" y="108745"/>
                  <a:pt x="711200" y="94254"/>
                </a:cubicBezTo>
                <a:cubicBezTo>
                  <a:pt x="713955" y="94085"/>
                  <a:pt x="868113" y="47647"/>
                  <a:pt x="897467" y="43454"/>
                </a:cubicBezTo>
                <a:cubicBezTo>
                  <a:pt x="953623" y="35432"/>
                  <a:pt x="1010356" y="32165"/>
                  <a:pt x="1066800" y="26521"/>
                </a:cubicBezTo>
                <a:cubicBezTo>
                  <a:pt x="1208631" y="-20758"/>
                  <a:pt x="1099751" y="9587"/>
                  <a:pt x="1405467" y="9587"/>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4" name="Freeform 3"/>
          <p:cNvSpPr/>
          <p:nvPr/>
        </p:nvSpPr>
        <p:spPr>
          <a:xfrm>
            <a:off x="3386667" y="1439333"/>
            <a:ext cx="1405466" cy="0"/>
          </a:xfrm>
          <a:custGeom>
            <a:avLst/>
            <a:gdLst>
              <a:gd name="connsiteX0" fmla="*/ 0 w 1405466"/>
              <a:gd name="connsiteY0" fmla="*/ 0 h 0"/>
              <a:gd name="connsiteX1" fmla="*/ 1405466 w 1405466"/>
              <a:gd name="connsiteY1" fmla="*/ 0 h 0"/>
            </a:gdLst>
            <a:ahLst/>
            <a:cxnLst>
              <a:cxn ang="0">
                <a:pos x="connsiteX0" y="connsiteY0"/>
              </a:cxn>
              <a:cxn ang="0">
                <a:pos x="connsiteX1" y="connsiteY1"/>
              </a:cxn>
            </a:cxnLst>
            <a:rect l="l" t="t" r="r" b="b"/>
            <a:pathLst>
              <a:path w="1405466">
                <a:moveTo>
                  <a:pt x="0" y="0"/>
                </a:moveTo>
                <a:lnTo>
                  <a:pt x="1405466" y="0"/>
                </a:ln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 name="TextBox 5"/>
          <p:cNvSpPr txBox="1"/>
          <p:nvPr/>
        </p:nvSpPr>
        <p:spPr>
          <a:xfrm rot="20656287">
            <a:off x="2556464" y="1843052"/>
            <a:ext cx="2443203" cy="646331"/>
          </a:xfrm>
          <a:prstGeom prst="rect">
            <a:avLst/>
          </a:prstGeom>
          <a:noFill/>
        </p:spPr>
        <p:txBody>
          <a:bodyPr wrap="square" rtlCol="0">
            <a:spAutoFit/>
          </a:bodyPr>
          <a:lstStyle/>
          <a:p>
            <a:r>
              <a:rPr lang="en-US" sz="3600" i="1" dirty="0" smtClean="0">
                <a:solidFill>
                  <a:srgbClr val="FF0000"/>
                </a:solidFill>
                <a:latin typeface="Calibri"/>
                <a:cs typeface="Calibri"/>
              </a:rPr>
              <a:t>grant</a:t>
            </a:r>
            <a:r>
              <a:rPr lang="en-US" sz="3600" i="1" dirty="0" smtClean="0">
                <a:solidFill>
                  <a:srgbClr val="FF0000"/>
                </a:solidFill>
              </a:rPr>
              <a:t>s</a:t>
            </a:r>
            <a:endParaRPr lang="en-US" sz="3600" i="1" dirty="0">
              <a:solidFill>
                <a:srgbClr val="FF0000"/>
              </a:solidFill>
            </a:endParaRPr>
          </a:p>
        </p:txBody>
      </p:sp>
      <p:sp>
        <p:nvSpPr>
          <p:cNvPr id="9" name="TextBox 8"/>
          <p:cNvSpPr txBox="1"/>
          <p:nvPr/>
        </p:nvSpPr>
        <p:spPr>
          <a:xfrm rot="222954">
            <a:off x="5615621" y="2170777"/>
            <a:ext cx="2443203" cy="646331"/>
          </a:xfrm>
          <a:prstGeom prst="rect">
            <a:avLst/>
          </a:prstGeom>
          <a:noFill/>
        </p:spPr>
        <p:txBody>
          <a:bodyPr wrap="square" rtlCol="0">
            <a:spAutoFit/>
          </a:bodyPr>
          <a:lstStyle/>
          <a:p>
            <a:r>
              <a:rPr lang="en-US" sz="3600" i="1" dirty="0" smtClean="0">
                <a:solidFill>
                  <a:srgbClr val="FF0000"/>
                </a:solidFill>
                <a:latin typeface="Calibri"/>
                <a:cs typeface="Calibri"/>
              </a:rPr>
              <a:t>abused</a:t>
            </a:r>
            <a:endParaRPr lang="en-US" sz="3600" i="1" dirty="0">
              <a:solidFill>
                <a:srgbClr val="FF0000"/>
              </a:solidFill>
            </a:endParaRPr>
          </a:p>
        </p:txBody>
      </p:sp>
      <p:sp>
        <p:nvSpPr>
          <p:cNvPr id="10" name="TextBox 9"/>
          <p:cNvSpPr txBox="1"/>
          <p:nvPr/>
        </p:nvSpPr>
        <p:spPr>
          <a:xfrm rot="21012465">
            <a:off x="4850348" y="3853071"/>
            <a:ext cx="3242318" cy="523220"/>
          </a:xfrm>
          <a:prstGeom prst="rect">
            <a:avLst/>
          </a:prstGeom>
          <a:noFill/>
        </p:spPr>
        <p:txBody>
          <a:bodyPr wrap="square" rtlCol="0">
            <a:spAutoFit/>
          </a:bodyPr>
          <a:lstStyle/>
          <a:p>
            <a:r>
              <a:rPr lang="en-US" sz="2800" i="1" dirty="0">
                <a:solidFill>
                  <a:srgbClr val="FF0000"/>
                </a:solidFill>
                <a:latin typeface="Calibri"/>
                <a:cs typeface="Calibri"/>
              </a:rPr>
              <a:t>p</a:t>
            </a:r>
            <a:r>
              <a:rPr lang="en-US" sz="2800" i="1" dirty="0" smtClean="0">
                <a:solidFill>
                  <a:srgbClr val="FF0000"/>
                </a:solidFill>
                <a:latin typeface="Calibri"/>
                <a:cs typeface="Calibri"/>
              </a:rPr>
              <a:t>roject / community</a:t>
            </a:r>
            <a:endParaRPr lang="en-US" sz="2800" i="1" dirty="0">
              <a:solidFill>
                <a:srgbClr val="FF0000"/>
              </a:solidFill>
            </a:endParaRPr>
          </a:p>
        </p:txBody>
      </p:sp>
    </p:spTree>
    <p:extLst>
      <p:ext uri="{BB962C8B-B14F-4D97-AF65-F5344CB8AC3E}">
        <p14:creationId xmlns:p14="http://schemas.microsoft.com/office/powerpoint/2010/main" val="2002160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Sustainability…</a:t>
            </a:r>
            <a:endParaRPr lang="en-US" sz="3200" b="0" dirty="0">
              <a:latin typeface="Franklin Gothic Medium" charset="0"/>
            </a:endParaRPr>
          </a:p>
        </p:txBody>
      </p:sp>
      <p:pic>
        <p:nvPicPr>
          <p:cNvPr id="5" name="Picture 4"/>
          <p:cNvPicPr>
            <a:picLocks noChangeAspect="1"/>
          </p:cNvPicPr>
          <p:nvPr/>
        </p:nvPicPr>
        <p:blipFill>
          <a:blip r:embed="rId3"/>
          <a:stretch>
            <a:fillRect/>
          </a:stretch>
        </p:blipFill>
        <p:spPr>
          <a:xfrm rot="21302667">
            <a:off x="2377345" y="1339433"/>
            <a:ext cx="4648200" cy="2316002"/>
          </a:xfrm>
          <a:prstGeom prst="rect">
            <a:avLst/>
          </a:prstGeom>
        </p:spPr>
      </p:pic>
      <p:sp>
        <p:nvSpPr>
          <p:cNvPr id="8" name="Rectangle 7"/>
          <p:cNvSpPr/>
          <p:nvPr/>
        </p:nvSpPr>
        <p:spPr>
          <a:xfrm>
            <a:off x="609600" y="3986343"/>
            <a:ext cx="7924800" cy="2566857"/>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For institutions</a:t>
            </a:r>
            <a:br>
              <a:rPr lang="en-US" sz="2800" b="0" dirty="0" smtClean="0">
                <a:latin typeface="Franklin Gothic Medium"/>
                <a:cs typeface="Franklin Gothic Medium"/>
              </a:rPr>
            </a:br>
            <a:r>
              <a:rPr lang="en-US" b="0" i="1" dirty="0" smtClean="0">
                <a:latin typeface="Franklin Gothic Medium"/>
                <a:cs typeface="Franklin Gothic Medium"/>
              </a:rPr>
              <a:t>Partners help shoulder the load</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For other projects</a:t>
            </a:r>
            <a:br>
              <a:rPr lang="en-US" sz="2800" b="0" dirty="0" smtClean="0">
                <a:latin typeface="Franklin Gothic Medium"/>
                <a:cs typeface="Franklin Gothic Medium"/>
              </a:rPr>
            </a:br>
            <a:r>
              <a:rPr lang="en-US" b="0" i="1" dirty="0" smtClean="0">
                <a:latin typeface="Franklin Gothic Medium"/>
                <a:cs typeface="Franklin Gothic Medium"/>
              </a:rPr>
              <a:t>Post-project maintenance &amp; governance</a:t>
            </a:r>
            <a:endParaRPr lang="en-US" sz="2800" b="0" i="1"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For leveraging funders’ investments</a:t>
            </a:r>
            <a:br>
              <a:rPr lang="en-US" sz="2800" b="0" dirty="0" smtClean="0">
                <a:latin typeface="Franklin Gothic Medium"/>
                <a:cs typeface="Franklin Gothic Medium"/>
              </a:rPr>
            </a:br>
            <a:r>
              <a:rPr lang="en-US" b="0" i="1" dirty="0" smtClean="0">
                <a:latin typeface="Franklin Gothic Medium"/>
                <a:cs typeface="Franklin Gothic Medium"/>
              </a:rPr>
              <a:t>Adoption by growing user community</a:t>
            </a:r>
            <a:endParaRPr lang="en-US" b="0" i="1" dirty="0">
              <a:latin typeface="Franklin Gothic Medium"/>
              <a:cs typeface="Franklin Gothic Medium"/>
            </a:endParaRPr>
          </a:p>
        </p:txBody>
      </p:sp>
    </p:spTree>
    <p:extLst>
      <p:ext uri="{BB962C8B-B14F-4D97-AF65-F5344CB8AC3E}">
        <p14:creationId xmlns:p14="http://schemas.microsoft.com/office/powerpoint/2010/main" val="15459264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Exercises</a:t>
            </a:r>
            <a:endParaRPr lang="en-US" sz="3200" b="0" dirty="0">
              <a:latin typeface="Franklin Gothic Medium" charset="0"/>
            </a:endParaRPr>
          </a:p>
        </p:txBody>
      </p:sp>
      <p:sp>
        <p:nvSpPr>
          <p:cNvPr id="8" name="Rectangle 7"/>
          <p:cNvSpPr/>
          <p:nvPr/>
        </p:nvSpPr>
        <p:spPr>
          <a:xfrm>
            <a:off x="990600" y="1397943"/>
            <a:ext cx="7467600" cy="5155257"/>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Search for a topic of interest to you from the </a:t>
            </a:r>
            <a:r>
              <a:rPr lang="en-US" sz="2800" b="0" dirty="0" err="1" smtClean="0">
                <a:latin typeface="Franklin Gothic Medium"/>
                <a:cs typeface="Franklin Gothic Medium"/>
              </a:rPr>
              <a:t>samvera</a:t>
            </a:r>
            <a:r>
              <a:rPr lang="en-US" sz="2800" b="0" dirty="0" smtClean="0">
                <a:latin typeface="Franklin Gothic Medium"/>
                <a:cs typeface="Franklin Gothic Medium"/>
              </a:rPr>
              <a:t>-tech or </a:t>
            </a:r>
            <a:r>
              <a:rPr lang="en-US" sz="2800" b="0" dirty="0" err="1" smtClean="0">
                <a:latin typeface="Franklin Gothic Medium"/>
                <a:cs typeface="Franklin Gothic Medium"/>
              </a:rPr>
              <a:t>samvera</a:t>
            </a:r>
            <a:r>
              <a:rPr lang="en-US" sz="2800" b="0" dirty="0" smtClean="0">
                <a:latin typeface="Franklin Gothic Medium"/>
                <a:cs typeface="Franklin Gothic Medium"/>
              </a:rPr>
              <a:t>-community Google Groups</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Find a </a:t>
            </a:r>
            <a:r>
              <a:rPr lang="en-US" sz="2800" b="0" dirty="0" err="1" smtClean="0">
                <a:latin typeface="Franklin Gothic Medium"/>
                <a:cs typeface="Franklin Gothic Medium"/>
              </a:rPr>
              <a:t>Samvera</a:t>
            </a:r>
            <a:r>
              <a:rPr lang="en-US" sz="2800" b="0" dirty="0" smtClean="0">
                <a:latin typeface="Franklin Gothic Medium"/>
                <a:cs typeface="Franklin Gothic Medium"/>
              </a:rPr>
              <a:t> Interest or Working Group of interest to you; find the most recent meeting notes</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Using the </a:t>
            </a:r>
            <a:r>
              <a:rPr lang="en-US" sz="2800" b="0" dirty="0" err="1" smtClean="0">
                <a:latin typeface="Franklin Gothic Medium"/>
                <a:cs typeface="Franklin Gothic Medium"/>
              </a:rPr>
              <a:t>Samvera</a:t>
            </a:r>
            <a:r>
              <a:rPr lang="en-US" sz="2800" b="0" dirty="0" smtClean="0">
                <a:latin typeface="Franklin Gothic Medium"/>
                <a:cs typeface="Franklin Gothic Medium"/>
              </a:rPr>
              <a:t> Wiki</a:t>
            </a:r>
            <a:r>
              <a:rPr lang="mr-IN" sz="2800" b="0" dirty="0" smtClean="0">
                <a:latin typeface="Franklin Gothic Medium"/>
                <a:cs typeface="Franklin Gothic Medium"/>
              </a:rPr>
              <a:t>…</a:t>
            </a:r>
            <a:r>
              <a:rPr lang="en-US" sz="2800" b="0" dirty="0">
                <a:latin typeface="Franklin Gothic Medium"/>
                <a:cs typeface="Franklin Gothic Medium"/>
              </a:rPr>
              <a:t/>
            </a:r>
            <a:br>
              <a:rPr lang="en-US" sz="2800" b="0" dirty="0">
                <a:latin typeface="Franklin Gothic Medium"/>
                <a:cs typeface="Franklin Gothic Medium"/>
              </a:rPr>
            </a:br>
            <a:r>
              <a:rPr lang="en-US" sz="1800" b="0" dirty="0">
                <a:latin typeface="Franklin Gothic Medium"/>
                <a:cs typeface="Franklin Gothic Medium"/>
              </a:rPr>
              <a:t>https://</a:t>
            </a:r>
            <a:r>
              <a:rPr lang="en-US" sz="1800" b="0" dirty="0" err="1">
                <a:latin typeface="Franklin Gothic Medium"/>
                <a:cs typeface="Franklin Gothic Medium"/>
              </a:rPr>
              <a:t>wiki.duraspace.org</a:t>
            </a:r>
            <a:r>
              <a:rPr lang="en-US" sz="1800" b="0" dirty="0">
                <a:latin typeface="Franklin Gothic Medium"/>
                <a:cs typeface="Franklin Gothic Medium"/>
              </a:rPr>
              <a:t>/display/</a:t>
            </a:r>
            <a:r>
              <a:rPr lang="en-US" sz="1800" b="0" dirty="0" err="1">
                <a:latin typeface="Franklin Gothic Medium"/>
                <a:cs typeface="Franklin Gothic Medium"/>
              </a:rPr>
              <a:t>samvera</a:t>
            </a:r>
            <a:r>
              <a:rPr lang="en-US" sz="1800" b="0" dirty="0">
                <a:latin typeface="Franklin Gothic Medium"/>
                <a:cs typeface="Franklin Gothic Medium"/>
              </a:rPr>
              <a:t>/</a:t>
            </a:r>
            <a:r>
              <a:rPr lang="en-US" sz="1800" b="0" dirty="0" err="1">
                <a:latin typeface="Franklin Gothic Medium"/>
                <a:cs typeface="Franklin Gothic Medium"/>
              </a:rPr>
              <a:t>Samvera</a:t>
            </a:r>
            <a:endParaRPr lang="en-US" sz="2800" b="0" dirty="0" smtClean="0">
              <a:latin typeface="Franklin Gothic Medium"/>
              <a:cs typeface="Franklin Gothic Medium"/>
            </a:endParaRPr>
          </a:p>
          <a:p>
            <a:pPr marL="914400" lvl="1" indent="-457200">
              <a:lnSpc>
                <a:spcPct val="90000"/>
              </a:lnSpc>
              <a:spcBef>
                <a:spcPts val="1200"/>
              </a:spcBef>
              <a:spcAft>
                <a:spcPts val="0"/>
              </a:spcAft>
              <a:buFont typeface="Arial"/>
              <a:buChar char="•"/>
            </a:pPr>
            <a:r>
              <a:rPr lang="en-US" b="0" dirty="0" smtClean="0">
                <a:latin typeface="Franklin Gothic Medium"/>
                <a:cs typeface="Franklin Gothic Medium"/>
              </a:rPr>
              <a:t>Sign up for the </a:t>
            </a:r>
            <a:r>
              <a:rPr lang="en-US" b="0" dirty="0" err="1" smtClean="0">
                <a:latin typeface="Franklin Gothic Medium"/>
                <a:cs typeface="Franklin Gothic Medium"/>
              </a:rPr>
              <a:t>samvera</a:t>
            </a:r>
            <a:r>
              <a:rPr lang="en-US" b="0" dirty="0" smtClean="0">
                <a:latin typeface="Franklin Gothic Medium"/>
                <a:cs typeface="Franklin Gothic Medium"/>
              </a:rPr>
              <a:t>-tech or </a:t>
            </a:r>
            <a:r>
              <a:rPr lang="en-US" b="0" dirty="0" err="1" smtClean="0">
                <a:latin typeface="Franklin Gothic Medium"/>
                <a:cs typeface="Franklin Gothic Medium"/>
              </a:rPr>
              <a:t>samvera</a:t>
            </a:r>
            <a:r>
              <a:rPr lang="en-US" b="0" dirty="0" smtClean="0">
                <a:latin typeface="Franklin Gothic Medium"/>
                <a:cs typeface="Franklin Gothic Medium"/>
              </a:rPr>
              <a:t>-community Google Groups</a:t>
            </a:r>
          </a:p>
          <a:p>
            <a:pPr marL="914400" lvl="1" indent="-457200">
              <a:lnSpc>
                <a:spcPct val="90000"/>
              </a:lnSpc>
              <a:spcBef>
                <a:spcPts val="1200"/>
              </a:spcBef>
              <a:spcAft>
                <a:spcPts val="0"/>
              </a:spcAft>
              <a:buFont typeface="Arial"/>
              <a:buChar char="•"/>
            </a:pPr>
            <a:r>
              <a:rPr lang="en-US" b="0" dirty="0" smtClean="0">
                <a:latin typeface="Franklin Gothic Medium"/>
                <a:cs typeface="Franklin Gothic Medium"/>
              </a:rPr>
              <a:t>Get a </a:t>
            </a:r>
            <a:r>
              <a:rPr lang="en-US" b="0" dirty="0" err="1" smtClean="0">
                <a:latin typeface="Franklin Gothic Medium"/>
                <a:cs typeface="Franklin Gothic Medium"/>
              </a:rPr>
              <a:t>Samvera</a:t>
            </a:r>
            <a:r>
              <a:rPr lang="en-US" b="0" dirty="0" smtClean="0">
                <a:latin typeface="Franklin Gothic Medium"/>
                <a:cs typeface="Franklin Gothic Medium"/>
              </a:rPr>
              <a:t> wiki account</a:t>
            </a:r>
            <a:endParaRPr lang="en-US" b="0" dirty="0">
              <a:latin typeface="Franklin Gothic Medium"/>
              <a:cs typeface="Franklin Gothic Medium"/>
            </a:endParaRPr>
          </a:p>
          <a:p>
            <a:pPr marL="914400" lvl="1" indent="-457200">
              <a:lnSpc>
                <a:spcPct val="90000"/>
              </a:lnSpc>
              <a:spcBef>
                <a:spcPts val="1200"/>
              </a:spcBef>
              <a:spcAft>
                <a:spcPts val="0"/>
              </a:spcAft>
              <a:buFont typeface="Arial"/>
              <a:buChar char="•"/>
            </a:pPr>
            <a:r>
              <a:rPr lang="en-US" b="0" dirty="0" smtClean="0">
                <a:latin typeface="Franklin Gothic Medium"/>
                <a:cs typeface="Franklin Gothic Medium"/>
              </a:rPr>
              <a:t>Join the project-hydra Slack team</a:t>
            </a: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1458539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951851"/>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 is </a:t>
            </a:r>
            <a:r>
              <a:rPr lang="en-US" sz="2800" b="0" dirty="0" err="1">
                <a:latin typeface="Franklin Gothic Medium"/>
                <a:cs typeface="Franklin Gothic Medium"/>
              </a:rPr>
              <a:t>Samvera</a:t>
            </a:r>
            <a:r>
              <a:rPr lang="en-US" sz="2800" b="0" dirty="0">
                <a:latin typeface="Franklin Gothic Medium"/>
                <a:cs typeface="Franklin Gothic Medium"/>
              </a:rPr>
              <a:t>?</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Technical Framework</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Data Modeling</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Getting </a:t>
            </a:r>
            <a:r>
              <a:rPr lang="en-US" sz="2800" b="0" dirty="0" smtClean="0">
                <a:latin typeface="Franklin Gothic Medium"/>
                <a:cs typeface="Franklin Gothic Medium"/>
              </a:rPr>
              <a:t>Started with </a:t>
            </a:r>
            <a:r>
              <a:rPr lang="en-US" sz="2800" b="0" dirty="0" err="1" smtClean="0">
                <a:latin typeface="Franklin Gothic Medium"/>
                <a:cs typeface="Franklin Gothic Medium"/>
              </a:rPr>
              <a:t>Samvera</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982208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CRUD in Repositories</a:t>
            </a:r>
            <a:endParaRPr lang="en-US" sz="3200" b="0" dirty="0">
              <a:latin typeface="Franklin Gothic Medium" charset="0"/>
            </a:endParaRPr>
          </a:p>
        </p:txBody>
      </p:sp>
      <p:pic>
        <p:nvPicPr>
          <p:cNvPr id="16" name="Picture 15"/>
          <p:cNvPicPr>
            <a:picLocks noChangeAspect="1"/>
          </p:cNvPicPr>
          <p:nvPr/>
        </p:nvPicPr>
        <p:blipFill>
          <a:blip r:embed="rId3"/>
          <a:stretch>
            <a:fillRect/>
          </a:stretch>
        </p:blipFill>
        <p:spPr>
          <a:xfrm>
            <a:off x="1219200" y="2133600"/>
            <a:ext cx="6828216" cy="3225800"/>
          </a:xfrm>
          <a:prstGeom prst="rect">
            <a:avLst/>
          </a:prstGeom>
        </p:spPr>
      </p:pic>
    </p:spTree>
    <p:extLst>
      <p:ext uri="{BB962C8B-B14F-4D97-AF65-F5344CB8AC3E}">
        <p14:creationId xmlns:p14="http://schemas.microsoft.com/office/powerpoint/2010/main" val="322026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841052"/>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What</a:t>
            </a: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 is </a:t>
            </a:r>
            <a:r>
              <a:rPr lang="en-US" sz="3600" b="0" i="1" dirty="0" err="1">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Samvera</a:t>
            </a: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Technical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Data Modeling</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Getting </a:t>
            </a:r>
            <a:r>
              <a:rPr lang="en-US" sz="2800" b="0" dirty="0" smtClean="0">
                <a:latin typeface="Franklin Gothic Medium"/>
                <a:cs typeface="Franklin Gothic Medium"/>
              </a:rPr>
              <a:t>Started with </a:t>
            </a:r>
            <a:r>
              <a:rPr lang="en-US" sz="2800" b="0" dirty="0" err="1" smtClean="0">
                <a:latin typeface="Franklin Gothic Medium"/>
                <a:cs typeface="Franklin Gothic Medium"/>
              </a:rPr>
              <a:t>Samvera</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921063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 b="-6852"/>
          <a:stretch/>
        </p:blipFill>
        <p:spPr>
          <a:xfrm>
            <a:off x="2133600" y="1230474"/>
            <a:ext cx="584021" cy="903126"/>
          </a:xfrm>
          <a:prstGeom prst="rect">
            <a:avLst/>
          </a:prstGeom>
        </p:spPr>
      </p:pic>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CRUD in Repositories</a:t>
            </a:r>
            <a:endParaRPr lang="en-US" sz="3200" b="0" dirty="0">
              <a:latin typeface="Franklin Gothic Medium" charset="0"/>
            </a:endParaRPr>
          </a:p>
        </p:txBody>
      </p:sp>
      <p:pic>
        <p:nvPicPr>
          <p:cNvPr id="16" name="Picture 15"/>
          <p:cNvPicPr>
            <a:picLocks noChangeAspect="1"/>
          </p:cNvPicPr>
          <p:nvPr/>
        </p:nvPicPr>
        <p:blipFill>
          <a:blip r:embed="rId4"/>
          <a:stretch>
            <a:fillRect/>
          </a:stretch>
        </p:blipFill>
        <p:spPr>
          <a:xfrm>
            <a:off x="1219200" y="2133600"/>
            <a:ext cx="6828216" cy="3225800"/>
          </a:xfrm>
          <a:prstGeom prst="rect">
            <a:avLst/>
          </a:prstGeom>
        </p:spPr>
      </p:pic>
      <p:sp>
        <p:nvSpPr>
          <p:cNvPr id="17" name="Down Arrow 16"/>
          <p:cNvSpPr/>
          <p:nvPr/>
        </p:nvSpPr>
        <p:spPr bwMode="auto">
          <a:xfrm>
            <a:off x="2319866" y="1524000"/>
            <a:ext cx="1066800" cy="2667000"/>
          </a:xfrm>
          <a:prstGeom prst="downArrow">
            <a:avLst/>
          </a:prstGeom>
          <a:solidFill>
            <a:srgbClr val="80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9" name="Down Arrow 18"/>
          <p:cNvSpPr/>
          <p:nvPr/>
        </p:nvSpPr>
        <p:spPr bwMode="auto">
          <a:xfrm rot="10800000">
            <a:off x="5858933" y="1532465"/>
            <a:ext cx="1066800" cy="2667000"/>
          </a:xfrm>
          <a:prstGeom prst="downArrow">
            <a:avLst/>
          </a:prstGeom>
          <a:solidFill>
            <a:srgbClr val="80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1" b="-6852"/>
          <a:stretch/>
        </p:blipFill>
        <p:spPr>
          <a:xfrm>
            <a:off x="6096000" y="773274"/>
            <a:ext cx="584021" cy="903126"/>
          </a:xfrm>
          <a:prstGeom prst="rect">
            <a:avLst/>
          </a:prstGeom>
        </p:spPr>
      </p:pic>
    </p:spTree>
    <p:extLst>
      <p:ext uri="{BB962C8B-B14F-4D97-AF65-F5344CB8AC3E}">
        <p14:creationId xmlns:p14="http://schemas.microsoft.com/office/powerpoint/2010/main" val="3818749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Major Hydra Components</a:t>
            </a:r>
            <a:endParaRPr lang="en-US" sz="3200" b="0" dirty="0">
              <a:latin typeface="Franklin Gothic Medium" charset="0"/>
            </a:endParaRPr>
          </a:p>
        </p:txBody>
      </p:sp>
      <p:pic>
        <p:nvPicPr>
          <p:cNvPr id="2" name="Picture 1"/>
          <p:cNvPicPr>
            <a:picLocks noChangeAspect="1"/>
          </p:cNvPicPr>
          <p:nvPr/>
        </p:nvPicPr>
        <p:blipFill>
          <a:blip r:embed="rId3"/>
          <a:stretch>
            <a:fillRect/>
          </a:stretch>
        </p:blipFill>
        <p:spPr>
          <a:xfrm>
            <a:off x="1219200" y="2133600"/>
            <a:ext cx="6852585" cy="3276600"/>
          </a:xfrm>
          <a:prstGeom prst="rect">
            <a:avLst/>
          </a:prstGeom>
        </p:spPr>
      </p:pic>
    </p:spTree>
    <p:extLst>
      <p:ext uri="{BB962C8B-B14F-4D97-AF65-F5344CB8AC3E}">
        <p14:creationId xmlns:p14="http://schemas.microsoft.com/office/powerpoint/2010/main" val="215679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Major </a:t>
            </a:r>
            <a:r>
              <a:rPr lang="en-US" sz="3200" b="0" dirty="0" smtClean="0">
                <a:latin typeface="Franklin Gothic Medium" charset="0"/>
              </a:rPr>
              <a:t>Components</a:t>
            </a:r>
            <a:endParaRPr lang="en-US" sz="3200" b="0" dirty="0">
              <a:latin typeface="Franklin Gothic Medium" charset="0"/>
            </a:endParaRPr>
          </a:p>
        </p:txBody>
      </p:sp>
      <p:pic>
        <p:nvPicPr>
          <p:cNvPr id="3" name="Picture 2"/>
          <p:cNvPicPr>
            <a:picLocks noChangeAspect="1"/>
          </p:cNvPicPr>
          <p:nvPr/>
        </p:nvPicPr>
        <p:blipFill>
          <a:blip r:embed="rId3"/>
          <a:stretch>
            <a:fillRect/>
          </a:stretch>
        </p:blipFill>
        <p:spPr>
          <a:xfrm>
            <a:off x="1295400" y="1343398"/>
            <a:ext cx="7467600" cy="5115758"/>
          </a:xfrm>
          <a:prstGeom prst="rect">
            <a:avLst/>
          </a:prstGeom>
        </p:spPr>
      </p:pic>
    </p:spTree>
    <p:extLst>
      <p:ext uri="{BB962C8B-B14F-4D97-AF65-F5344CB8AC3E}">
        <p14:creationId xmlns:p14="http://schemas.microsoft.com/office/powerpoint/2010/main" val="143651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609600"/>
            <a:ext cx="7772400" cy="838200"/>
          </a:xfrm>
          <a:effectLst/>
        </p:spPr>
        <p:txBody>
          <a:bodyPr/>
          <a:lstStyle/>
          <a:p>
            <a:pPr algn="l" eaLnBrk="1" hangingPunct="1"/>
            <a:r>
              <a:rPr lang="en-US" sz="3600" dirty="0" smtClean="0">
                <a:solidFill>
                  <a:schemeClr val="tx1"/>
                </a:solidFill>
                <a:effectLst>
                  <a:outerShdw dir="2700000" algn="tl" rotWithShape="0">
                    <a:srgbClr val="000000">
                      <a:alpha val="43000"/>
                    </a:srgbClr>
                  </a:outerShdw>
                </a:effectLst>
                <a:latin typeface="Franklin Gothic Medium" pitchFamily="-112" charset="0"/>
              </a:rPr>
              <a:t>A Note on Fedora</a:t>
            </a:r>
            <a:endParaRPr lang="en-US" sz="2800" dirty="0" smtClean="0">
              <a:solidFill>
                <a:schemeClr val="tx1"/>
              </a:solidFill>
              <a:effectLst>
                <a:outerShdw dir="2700000" algn="tl" rotWithShape="0">
                  <a:srgbClr val="000000">
                    <a:alpha val="43000"/>
                  </a:srgbClr>
                </a:outerShdw>
              </a:effectLst>
            </a:endParaRPr>
          </a:p>
        </p:txBody>
      </p:sp>
      <p:sp>
        <p:nvSpPr>
          <p:cNvPr id="19459" name="Rectangle 3"/>
          <p:cNvSpPr>
            <a:spLocks noGrp="1" noChangeArrowheads="1"/>
          </p:cNvSpPr>
          <p:nvPr>
            <p:ph type="body" idx="1"/>
          </p:nvPr>
        </p:nvSpPr>
        <p:spPr>
          <a:xfrm>
            <a:off x="762000" y="1447800"/>
            <a:ext cx="7467600" cy="5029200"/>
          </a:xfrm>
          <a:effectLst/>
        </p:spPr>
        <p:txBody>
          <a:bodyPr/>
          <a:lstStyle/>
          <a:p>
            <a:pPr marL="533400" indent="-533400" eaLnBrk="1" hangingPunct="1">
              <a:lnSpc>
                <a:spcPct val="90000"/>
              </a:lnSpc>
              <a:spcBef>
                <a:spcPts val="1200"/>
              </a:spcBef>
            </a:pPr>
            <a:r>
              <a:rPr lang="en-US" sz="2800" dirty="0" smtClean="0">
                <a:effectLst>
                  <a:outerShdw dir="2700000" algn="tl" rotWithShape="0">
                    <a:schemeClr val="bg1">
                      <a:alpha val="47000"/>
                    </a:schemeClr>
                  </a:outerShdw>
                </a:effectLst>
                <a:latin typeface="Franklin Gothic Medium" pitchFamily="-112" charset="0"/>
              </a:rPr>
              <a:t>Flexible, Extensible, </a:t>
            </a:r>
            <a:r>
              <a:rPr lang="en-US" sz="2800" i="1" dirty="0" smtClean="0">
                <a:effectLst>
                  <a:outerShdw dir="2700000" algn="tl" rotWithShape="0">
                    <a:schemeClr val="bg1">
                      <a:alpha val="47000"/>
                    </a:schemeClr>
                  </a:outerShdw>
                </a:effectLst>
                <a:latin typeface="Franklin Gothic Medium" pitchFamily="-112" charset="0"/>
              </a:rPr>
              <a:t>Durable</a:t>
            </a:r>
            <a:r>
              <a:rPr lang="en-US" sz="2800" dirty="0" smtClean="0">
                <a:effectLst>
                  <a:outerShdw dir="2700000" algn="tl" rotWithShape="0">
                    <a:schemeClr val="bg1">
                      <a:alpha val="47000"/>
                    </a:schemeClr>
                  </a:outerShdw>
                </a:effectLst>
                <a:latin typeface="Franklin Gothic Medium" pitchFamily="-112" charset="0"/>
              </a:rPr>
              <a:t> Object Repository Architecture</a:t>
            </a:r>
          </a:p>
          <a:p>
            <a:pPr marL="800100" lvl="1" indent="-228600" eaLnBrk="1" hangingPunct="1">
              <a:lnSpc>
                <a:spcPct val="80000"/>
              </a:lnSpc>
              <a:spcBef>
                <a:spcPts val="600"/>
              </a:spcBef>
            </a:pPr>
            <a:r>
              <a:rPr lang="en-US" sz="2000" dirty="0" smtClean="0">
                <a:effectLst>
                  <a:outerShdw dir="2700000" algn="tl" rotWithShape="0">
                    <a:schemeClr val="bg1">
                      <a:alpha val="47000"/>
                    </a:schemeClr>
                  </a:outerShdw>
                </a:effectLst>
                <a:latin typeface="Franklin Gothic Medium" pitchFamily="-112" charset="0"/>
              </a:rPr>
              <a:t>Flexible: model and store any content types</a:t>
            </a:r>
          </a:p>
          <a:p>
            <a:pPr marL="800100" lvl="1" indent="-228600" eaLnBrk="1" hangingPunct="1">
              <a:lnSpc>
                <a:spcPct val="80000"/>
              </a:lnSpc>
              <a:spcBef>
                <a:spcPts val="600"/>
              </a:spcBef>
            </a:pPr>
            <a:r>
              <a:rPr lang="en-US" sz="2000" dirty="0" smtClean="0">
                <a:effectLst>
                  <a:outerShdw dir="2700000" algn="tl" rotWithShape="0">
                    <a:schemeClr val="bg1">
                      <a:alpha val="47000"/>
                    </a:schemeClr>
                  </a:outerShdw>
                </a:effectLst>
                <a:latin typeface="Franklin Gothic Medium" pitchFamily="-112" charset="0"/>
              </a:rPr>
              <a:t>Extensible: easy to augment with apps and services</a:t>
            </a:r>
          </a:p>
          <a:p>
            <a:pPr marL="800100" lvl="1" indent="-228600" eaLnBrk="1" hangingPunct="1">
              <a:lnSpc>
                <a:spcPct val="80000"/>
              </a:lnSpc>
              <a:spcBef>
                <a:spcPts val="600"/>
              </a:spcBef>
            </a:pPr>
            <a:r>
              <a:rPr lang="en-US" sz="2000" dirty="0" smtClean="0">
                <a:effectLst>
                  <a:outerShdw dir="2700000" algn="tl" rotWithShape="0">
                    <a:schemeClr val="bg1">
                      <a:alpha val="47000"/>
                    </a:schemeClr>
                  </a:outerShdw>
                </a:effectLst>
                <a:latin typeface="Franklin Gothic Medium" pitchFamily="-112" charset="0"/>
              </a:rPr>
              <a:t>Durable: foundation of preservation repository</a:t>
            </a:r>
          </a:p>
          <a:p>
            <a:pPr marL="533400" indent="-533400" eaLnBrk="1" hangingPunct="1">
              <a:lnSpc>
                <a:spcPct val="90000"/>
              </a:lnSpc>
              <a:spcBef>
                <a:spcPts val="1200"/>
              </a:spcBef>
            </a:pPr>
            <a:r>
              <a:rPr lang="en-US" sz="2800" dirty="0" smtClean="0">
                <a:effectLst>
                  <a:outerShdw dir="2700000" algn="tl" rotWithShape="0">
                    <a:schemeClr val="bg1">
                      <a:alpha val="47000"/>
                    </a:schemeClr>
                  </a:outerShdw>
                </a:effectLst>
                <a:latin typeface="Franklin Gothic Medium" pitchFamily="-112" charset="0"/>
              </a:rPr>
              <a:t>Proven, sustained and successful digital repository</a:t>
            </a:r>
          </a:p>
          <a:p>
            <a:pPr marL="800100" lvl="1" indent="-228600" eaLnBrk="1" hangingPunct="1">
              <a:lnSpc>
                <a:spcPct val="80000"/>
              </a:lnSpc>
              <a:spcBef>
                <a:spcPts val="600"/>
              </a:spcBef>
            </a:pPr>
            <a:r>
              <a:rPr lang="en-US" sz="2000" dirty="0" smtClean="0">
                <a:effectLst>
                  <a:outerShdw dir="2700000" algn="tl" rotWithShape="0">
                    <a:schemeClr val="bg1">
                      <a:alpha val="47000"/>
                    </a:schemeClr>
                  </a:outerShdw>
                </a:effectLst>
                <a:latin typeface="Franklin Gothic Medium" pitchFamily="-112" charset="0"/>
              </a:rPr>
              <a:t>100’s of adopters; 13 years of development, 4 releases</a:t>
            </a:r>
          </a:p>
          <a:p>
            <a:pPr marL="800100" lvl="1" indent="-228600" eaLnBrk="1" hangingPunct="1">
              <a:lnSpc>
                <a:spcPct val="80000"/>
              </a:lnSpc>
              <a:spcBef>
                <a:spcPts val="600"/>
              </a:spcBef>
            </a:pPr>
            <a:r>
              <a:rPr lang="en-US" sz="2000" dirty="0" smtClean="0">
                <a:effectLst>
                  <a:outerShdw dir="2700000" algn="tl" rotWithShape="0">
                    <a:schemeClr val="bg1">
                      <a:alpha val="47000"/>
                    </a:schemeClr>
                  </a:outerShdw>
                </a:effectLst>
                <a:latin typeface="Franklin Gothic Medium" pitchFamily="-112" charset="0"/>
              </a:rPr>
              <a:t>Vibrant community &amp; funding under </a:t>
            </a:r>
            <a:r>
              <a:rPr lang="en-US" sz="2000" dirty="0" err="1" smtClean="0">
                <a:effectLst>
                  <a:outerShdw dir="2700000" algn="tl" rotWithShape="0">
                    <a:schemeClr val="bg1">
                      <a:alpha val="47000"/>
                    </a:schemeClr>
                  </a:outerShdw>
                </a:effectLst>
                <a:latin typeface="Franklin Gothic Medium" pitchFamily="-112" charset="0"/>
              </a:rPr>
              <a:t>DuraSpace</a:t>
            </a:r>
            <a:endParaRPr lang="en-US" sz="2000" dirty="0" smtClean="0">
              <a:effectLst>
                <a:outerShdw dir="2700000" algn="tl" rotWithShape="0">
                  <a:schemeClr val="bg1">
                    <a:alpha val="47000"/>
                  </a:schemeClr>
                </a:outerShdw>
              </a:effectLst>
              <a:latin typeface="Franklin Gothic Medium" pitchFamily="-112" charset="0"/>
            </a:endParaRPr>
          </a:p>
          <a:p>
            <a:pPr marL="533400" indent="-533400" eaLnBrk="1" hangingPunct="1">
              <a:lnSpc>
                <a:spcPct val="90000"/>
              </a:lnSpc>
              <a:spcBef>
                <a:spcPts val="1200"/>
              </a:spcBef>
            </a:pPr>
            <a:r>
              <a:rPr lang="en-US" sz="2800" dirty="0" smtClean="0">
                <a:effectLst>
                  <a:outerShdw dir="2700000" algn="tl" rotWithShape="0">
                    <a:schemeClr val="bg1">
                      <a:alpha val="47000"/>
                    </a:schemeClr>
                  </a:outerShdw>
                </a:effectLst>
                <a:latin typeface="Franklin Gothic Medium" pitchFamily="-112" charset="0"/>
              </a:rPr>
              <a:t>Fedora 4.0 released in Dec ‘14; co-evolving with Hydra</a:t>
            </a:r>
            <a:endParaRPr lang="en-US" sz="2400" dirty="0" smtClean="0">
              <a:effectLst>
                <a:outerShdw dir="2700000" algn="tl" rotWithShape="0">
                  <a:schemeClr val="bg1">
                    <a:alpha val="47000"/>
                  </a:schemeClr>
                </a:outerShdw>
              </a:effectLst>
              <a:latin typeface="Franklin Gothic Medium" pitchFamily="-112" charset="0"/>
            </a:endParaRPr>
          </a:p>
          <a:p>
            <a:pPr marL="533400" indent="-533400" eaLnBrk="1" hangingPunct="1">
              <a:spcBef>
                <a:spcPts val="600"/>
              </a:spcBef>
              <a:buFontTx/>
              <a:buNone/>
            </a:pPr>
            <a:endParaRPr lang="en-US" sz="2800" dirty="0" smtClean="0">
              <a:effectLst>
                <a:outerShdw dir="2700000" algn="tl" rotWithShape="0">
                  <a:schemeClr val="bg1">
                    <a:alpha val="47000"/>
                  </a:schemeClr>
                </a:outerShdw>
              </a:effectLst>
              <a:latin typeface="Franklin Gothic Medium" pitchFamily="-112" charset="0"/>
            </a:endParaRPr>
          </a:p>
        </p:txBody>
      </p:sp>
    </p:spTree>
    <p:extLst>
      <p:ext uri="{BB962C8B-B14F-4D97-AF65-F5344CB8AC3E}">
        <p14:creationId xmlns:p14="http://schemas.microsoft.com/office/powerpoint/2010/main" val="34650702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609600"/>
            <a:ext cx="7772400" cy="838200"/>
          </a:xfrm>
          <a:effectLst/>
        </p:spPr>
        <p:txBody>
          <a:bodyPr/>
          <a:lstStyle/>
          <a:p>
            <a:pPr algn="l" eaLnBrk="1" hangingPunct="1"/>
            <a:r>
              <a:rPr lang="en-US" sz="3600" dirty="0" smtClean="0">
                <a:solidFill>
                  <a:schemeClr val="tx1"/>
                </a:solidFill>
                <a:effectLst>
                  <a:outerShdw dir="2700000" algn="tl" rotWithShape="0">
                    <a:srgbClr val="000000">
                      <a:alpha val="43000"/>
                    </a:srgbClr>
                  </a:outerShdw>
                </a:effectLst>
                <a:latin typeface="Franklin Gothic Medium" pitchFamily="-112" charset="0"/>
              </a:rPr>
              <a:t>A Note on Ruby on Rails</a:t>
            </a:r>
            <a:endParaRPr lang="en-US" sz="2800" dirty="0" smtClean="0">
              <a:solidFill>
                <a:schemeClr val="tx1"/>
              </a:solidFill>
              <a:effectLst>
                <a:outerShdw dir="2700000" algn="tl" rotWithShape="0">
                  <a:srgbClr val="000000">
                    <a:alpha val="43000"/>
                  </a:srgbClr>
                </a:outerShdw>
              </a:effectLst>
            </a:endParaRPr>
          </a:p>
        </p:txBody>
      </p:sp>
      <p:sp>
        <p:nvSpPr>
          <p:cNvPr id="19459" name="Rectangle 3"/>
          <p:cNvSpPr>
            <a:spLocks noGrp="1" noChangeArrowheads="1"/>
          </p:cNvSpPr>
          <p:nvPr>
            <p:ph type="body" idx="1"/>
          </p:nvPr>
        </p:nvSpPr>
        <p:spPr>
          <a:xfrm>
            <a:off x="762000" y="1447800"/>
            <a:ext cx="7467600" cy="5029200"/>
          </a:xfrm>
          <a:effectLst/>
        </p:spPr>
        <p:txBody>
          <a:bodyPr/>
          <a:lstStyle/>
          <a:p>
            <a:pPr marL="533400" indent="-533400" eaLnBrk="1" hangingPunct="1">
              <a:lnSpc>
                <a:spcPct val="90000"/>
              </a:lnSpc>
              <a:spcBef>
                <a:spcPts val="600"/>
              </a:spcBef>
            </a:pPr>
            <a:r>
              <a:rPr lang="en-US" sz="2800" i="1" dirty="0" smtClean="0">
                <a:effectLst>
                  <a:outerShdw dir="2700000" algn="tl" rotWithShape="0">
                    <a:schemeClr val="bg1">
                      <a:alpha val="47000"/>
                    </a:schemeClr>
                  </a:outerShdw>
                </a:effectLst>
                <a:latin typeface="Franklin Gothic Medium" pitchFamily="-112" charset="0"/>
              </a:rPr>
              <a:t>Rapid</a:t>
            </a:r>
            <a:r>
              <a:rPr lang="en-US" sz="2800" dirty="0" smtClean="0">
                <a:effectLst>
                  <a:outerShdw dir="2700000" algn="tl" rotWithShape="0">
                    <a:schemeClr val="bg1">
                      <a:alpha val="47000"/>
                    </a:schemeClr>
                  </a:outerShdw>
                </a:effectLst>
                <a:latin typeface="Franklin Gothic Medium" pitchFamily="-112" charset="0"/>
              </a:rPr>
              <a:t> application development for web applications: </a:t>
            </a:r>
            <a:r>
              <a:rPr lang="en-US" sz="2400" dirty="0" smtClean="0">
                <a:effectLst>
                  <a:outerShdw dir="2700000" algn="tl" rotWithShape="0">
                    <a:schemeClr val="bg1">
                      <a:alpha val="47000"/>
                    </a:schemeClr>
                  </a:outerShdw>
                </a:effectLst>
                <a:latin typeface="Franklin Gothic Medium" pitchFamily="-112" charset="0"/>
              </a:rPr>
              <a:t>“Convention over configuration” </a:t>
            </a:r>
          </a:p>
          <a:p>
            <a:pPr marL="933450" lvl="1" indent="-306388" eaLnBrk="1" hangingPunct="1">
              <a:spcBef>
                <a:spcPts val="600"/>
              </a:spcBef>
            </a:pPr>
            <a:r>
              <a:rPr lang="en-US" sz="2400" dirty="0" smtClean="0">
                <a:effectLst>
                  <a:outerShdw dir="2700000" algn="tl" rotWithShape="0">
                    <a:schemeClr val="bg1">
                      <a:alpha val="47000"/>
                    </a:schemeClr>
                  </a:outerShdw>
                </a:effectLst>
                <a:latin typeface="Franklin Gothic Medium" pitchFamily="-112" charset="0"/>
              </a:rPr>
              <a:t>10x productivity</a:t>
            </a:r>
          </a:p>
          <a:p>
            <a:pPr marL="533400" indent="-533400" eaLnBrk="1" hangingPunct="1">
              <a:lnSpc>
                <a:spcPct val="90000"/>
              </a:lnSpc>
              <a:spcBef>
                <a:spcPts val="600"/>
              </a:spcBef>
            </a:pPr>
            <a:r>
              <a:rPr lang="en-US" sz="2800" dirty="0" smtClean="0">
                <a:effectLst>
                  <a:outerShdw dir="2700000" algn="tl" rotWithShape="0">
                    <a:schemeClr val="bg1">
                      <a:alpha val="47000"/>
                    </a:schemeClr>
                  </a:outerShdw>
                </a:effectLst>
                <a:latin typeface="Franklin Gothic Medium" pitchFamily="-112" charset="0"/>
              </a:rPr>
              <a:t>Supportable: </a:t>
            </a:r>
            <a:r>
              <a:rPr lang="en-US" sz="2400" dirty="0" smtClean="0">
                <a:effectLst>
                  <a:outerShdw dir="2700000" algn="tl" rotWithShape="0">
                    <a:schemeClr val="bg1">
                      <a:alpha val="47000"/>
                    </a:schemeClr>
                  </a:outerShdw>
                </a:effectLst>
                <a:latin typeface="Franklin Gothic Medium" pitchFamily="-112" charset="0"/>
              </a:rPr>
              <a:t>MVC (Model-View-Controller) and Rails framework make code well-structured, predictable</a:t>
            </a:r>
          </a:p>
          <a:p>
            <a:pPr marL="533400" indent="-533400" eaLnBrk="1" hangingPunct="1">
              <a:lnSpc>
                <a:spcPct val="90000"/>
              </a:lnSpc>
              <a:spcBef>
                <a:spcPts val="600"/>
              </a:spcBef>
            </a:pPr>
            <a:r>
              <a:rPr lang="en-US" sz="2800" dirty="0" smtClean="0">
                <a:effectLst>
                  <a:outerShdw dir="2700000" algn="tl" rotWithShape="0">
                    <a:schemeClr val="bg1">
                      <a:alpha val="47000"/>
                    </a:schemeClr>
                  </a:outerShdw>
                </a:effectLst>
                <a:latin typeface="Franklin Gothic Medium" pitchFamily="-112" charset="0"/>
              </a:rPr>
              <a:t>Testable: </a:t>
            </a:r>
            <a:r>
              <a:rPr lang="en-US" sz="2400" dirty="0" err="1" smtClean="0">
                <a:effectLst>
                  <a:outerShdw dir="2700000" algn="tl" rotWithShape="0">
                    <a:schemeClr val="bg1">
                      <a:alpha val="47000"/>
                    </a:schemeClr>
                  </a:outerShdw>
                </a:effectLst>
                <a:latin typeface="Franklin Gothic Medium" pitchFamily="-112" charset="0"/>
              </a:rPr>
              <a:t>Rspec</a:t>
            </a:r>
            <a:r>
              <a:rPr lang="en-US" sz="2400" dirty="0" smtClean="0">
                <a:effectLst>
                  <a:outerShdw dir="2700000" algn="tl" rotWithShape="0">
                    <a:schemeClr val="bg1">
                      <a:alpha val="47000"/>
                    </a:schemeClr>
                  </a:outerShdw>
                </a:effectLst>
                <a:latin typeface="Franklin Gothic Medium" pitchFamily="-112" charset="0"/>
              </a:rPr>
              <a:t> and Cucumber give powerful, automatable, testing tools</a:t>
            </a:r>
          </a:p>
          <a:p>
            <a:pPr marL="533400" indent="-533400" eaLnBrk="1" hangingPunct="1">
              <a:lnSpc>
                <a:spcPct val="90000"/>
              </a:lnSpc>
              <a:spcBef>
                <a:spcPts val="600"/>
              </a:spcBef>
            </a:pPr>
            <a:r>
              <a:rPr lang="en-US" sz="2800" dirty="0" smtClean="0">
                <a:effectLst>
                  <a:outerShdw dir="2700000" algn="tl" rotWithShape="0">
                    <a:schemeClr val="bg1">
                      <a:alpha val="47000"/>
                    </a:schemeClr>
                  </a:outerShdw>
                </a:effectLst>
                <a:latin typeface="Franklin Gothic Medium" pitchFamily="-112" charset="0"/>
              </a:rPr>
              <a:t>Learnable</a:t>
            </a:r>
            <a:r>
              <a:rPr lang="en-US" sz="2400" dirty="0" smtClean="0">
                <a:effectLst>
                  <a:outerShdw dir="2700000" algn="tl" rotWithShape="0">
                    <a:schemeClr val="bg1">
                      <a:alpha val="47000"/>
                    </a:schemeClr>
                  </a:outerShdw>
                </a:effectLst>
                <a:latin typeface="Franklin Gothic Medium" pitchFamily="-112" charset="0"/>
              </a:rPr>
              <a:t>: Stanford went from 1 to 8 Ruby savvy developers in one year (no new hires)</a:t>
            </a:r>
          </a:p>
          <a:p>
            <a:pPr marL="933450" lvl="1" indent="-306388" eaLnBrk="1" hangingPunct="1">
              <a:spcBef>
                <a:spcPts val="600"/>
              </a:spcBef>
            </a:pPr>
            <a:r>
              <a:rPr lang="en-US" sz="2400" dirty="0" smtClean="0">
                <a:effectLst>
                  <a:outerShdw dir="2700000" algn="tl" rotWithShape="0">
                    <a:schemeClr val="bg1">
                      <a:alpha val="47000"/>
                    </a:schemeClr>
                  </a:outerShdw>
                </a:effectLst>
                <a:latin typeface="Franklin Gothic Medium" pitchFamily="-112" charset="0"/>
              </a:rPr>
              <a:t>1 week learning curve to basic proficiency</a:t>
            </a:r>
          </a:p>
          <a:p>
            <a:pPr marL="533400" indent="-533400" eaLnBrk="1" hangingPunct="1">
              <a:spcBef>
                <a:spcPts val="600"/>
              </a:spcBef>
            </a:pPr>
            <a:endParaRPr lang="en-US" sz="2800" dirty="0" smtClean="0">
              <a:effectLst>
                <a:outerShdw dir="2700000" algn="tl" rotWithShape="0">
                  <a:schemeClr val="bg1">
                    <a:alpha val="47000"/>
                  </a:schemeClr>
                </a:outerShdw>
              </a:effectLst>
              <a:latin typeface="Franklin Gothic Medium" pitchFamily="-112" charset="0"/>
            </a:endParaRPr>
          </a:p>
          <a:p>
            <a:pPr marL="533400" indent="-533400" eaLnBrk="1" hangingPunct="1">
              <a:spcBef>
                <a:spcPts val="600"/>
              </a:spcBef>
              <a:buFontTx/>
              <a:buNone/>
            </a:pPr>
            <a:endParaRPr lang="en-US" sz="2800" dirty="0" smtClean="0">
              <a:effectLst>
                <a:outerShdw dir="2700000" algn="tl" rotWithShape="0">
                  <a:schemeClr val="bg1">
                    <a:alpha val="47000"/>
                  </a:schemeClr>
                </a:outerShdw>
              </a:effectLst>
              <a:latin typeface="Franklin Gothic Medium" pitchFamily="-112" charset="0"/>
            </a:endParaRPr>
          </a:p>
        </p:txBody>
      </p:sp>
    </p:spTree>
    <p:extLst>
      <p:ext uri="{BB962C8B-B14F-4D97-AF65-F5344CB8AC3E}">
        <p14:creationId xmlns:p14="http://schemas.microsoft.com/office/powerpoint/2010/main" val="33288744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15" name="TextBox 14"/>
          <p:cNvSpPr txBox="1"/>
          <p:nvPr/>
        </p:nvSpPr>
        <p:spPr>
          <a:xfrm>
            <a:off x="838200" y="4535269"/>
            <a:ext cx="3505200" cy="646331"/>
          </a:xfrm>
          <a:prstGeom prst="rect">
            <a:avLst/>
          </a:prstGeom>
          <a:noFill/>
        </p:spPr>
        <p:txBody>
          <a:bodyPr wrap="square" rtlCol="0">
            <a:spAutoFit/>
          </a:bodyPr>
          <a:lstStyle/>
          <a:p>
            <a:pPr algn="ctr"/>
            <a:r>
              <a:rPr lang="en-US" sz="1800" b="0" dirty="0" smtClean="0">
                <a:latin typeface="Lucida Sans"/>
                <a:cs typeface="Lucida Sans"/>
              </a:rPr>
              <a:t>Interact with Fedora with a </a:t>
            </a:r>
            <a:br>
              <a:rPr lang="en-US" sz="1800" b="0" dirty="0" smtClean="0">
                <a:latin typeface="Lucida Sans"/>
                <a:cs typeface="Lucida Sans"/>
              </a:rPr>
            </a:br>
            <a:r>
              <a:rPr lang="en-US" sz="1800" b="0" dirty="0" smtClean="0">
                <a:latin typeface="Lucida Sans"/>
                <a:cs typeface="Lucida Sans"/>
              </a:rPr>
              <a:t>Rails/</a:t>
            </a:r>
            <a:r>
              <a:rPr lang="en-US" sz="1800" b="0" dirty="0" err="1" smtClean="0">
                <a:latin typeface="Lucida Sans"/>
                <a:cs typeface="Lucida Sans"/>
              </a:rPr>
              <a:t>ActiveRecord</a:t>
            </a:r>
            <a:r>
              <a:rPr lang="en-US" sz="1800" b="0" dirty="0" smtClean="0">
                <a:latin typeface="Lucida Sans"/>
                <a:cs typeface="Lucida Sans"/>
              </a:rPr>
              <a:t> pattern</a:t>
            </a:r>
            <a:endParaRPr lang="en-US" sz="1800" b="0" dirty="0">
              <a:latin typeface="Lucida Sans"/>
              <a:cs typeface="Lucida Sans"/>
            </a:endParaRPr>
          </a:p>
        </p:txBody>
      </p:sp>
      <p:sp>
        <p:nvSpPr>
          <p:cNvPr id="21" name="Left-Right Arrow 20"/>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Tree>
    <p:extLst>
      <p:ext uri="{BB962C8B-B14F-4D97-AF65-F5344CB8AC3E}">
        <p14:creationId xmlns:p14="http://schemas.microsoft.com/office/powerpoint/2010/main" val="155915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8" name="TextBox 7"/>
          <p:cNvSpPr txBox="1"/>
          <p:nvPr/>
        </p:nvSpPr>
        <p:spPr>
          <a:xfrm>
            <a:off x="914400" y="3733800"/>
            <a:ext cx="3505200" cy="646331"/>
          </a:xfrm>
          <a:prstGeom prst="rect">
            <a:avLst/>
          </a:prstGeom>
          <a:noFill/>
        </p:spPr>
        <p:txBody>
          <a:bodyPr wrap="square" rtlCol="0">
            <a:spAutoFit/>
          </a:bodyPr>
          <a:lstStyle/>
          <a:p>
            <a:pPr algn="ctr"/>
            <a:r>
              <a:rPr lang="en-US" sz="1800" b="0" dirty="0" smtClean="0">
                <a:latin typeface="Lucida Sans"/>
                <a:cs typeface="Lucida Sans"/>
              </a:rPr>
              <a:t>Build digital objects using </a:t>
            </a:r>
            <a:br>
              <a:rPr lang="en-US" sz="1800" b="0" dirty="0" smtClean="0">
                <a:latin typeface="Lucida Sans"/>
                <a:cs typeface="Lucida Sans"/>
              </a:rPr>
            </a:br>
            <a:r>
              <a:rPr lang="en-US" sz="1800" b="0" dirty="0" smtClean="0">
                <a:latin typeface="Lucida Sans"/>
                <a:cs typeface="Lucida Sans"/>
              </a:rPr>
              <a:t>PCDM-based models</a:t>
            </a:r>
            <a:endParaRPr lang="en-US" sz="1800" b="0" dirty="0">
              <a:latin typeface="Lucida Sans"/>
              <a:cs typeface="Lucida Sans"/>
            </a:endParaRPr>
          </a:p>
        </p:txBody>
      </p:sp>
      <p:sp>
        <p:nvSpPr>
          <p:cNvPr id="12" name="Left-Right Arrow 11"/>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7" name="Rectangle 6"/>
          <p:cNvSpPr/>
          <p:nvPr/>
        </p:nvSpPr>
        <p:spPr bwMode="auto">
          <a:xfrm>
            <a:off x="4572000" y="37338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Hydra::PCDM</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Tree>
    <p:extLst>
      <p:ext uri="{BB962C8B-B14F-4D97-AF65-F5344CB8AC3E}">
        <p14:creationId xmlns:p14="http://schemas.microsoft.com/office/powerpoint/2010/main" val="46428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11" name="TextBox 10"/>
          <p:cNvSpPr txBox="1"/>
          <p:nvPr/>
        </p:nvSpPr>
        <p:spPr>
          <a:xfrm>
            <a:off x="1219200" y="2819400"/>
            <a:ext cx="3200400" cy="2693045"/>
          </a:xfrm>
          <a:prstGeom prst="rect">
            <a:avLst/>
          </a:prstGeom>
          <a:noFill/>
        </p:spPr>
        <p:txBody>
          <a:bodyPr wrap="square" rtlCol="0">
            <a:spAutoFit/>
          </a:bodyPr>
          <a:lstStyle/>
          <a:p>
            <a:pPr>
              <a:spcBef>
                <a:spcPts val="600"/>
              </a:spcBef>
            </a:pPr>
            <a:r>
              <a:rPr lang="en-US" sz="1800" b="0" dirty="0" smtClean="0">
                <a:latin typeface="Lucida Sans"/>
                <a:cs typeface="Lucida Sans"/>
              </a:rPr>
              <a:t>Work with files, like: </a:t>
            </a:r>
          </a:p>
          <a:p>
            <a:pPr marL="285750" indent="-285750">
              <a:spcBef>
                <a:spcPts val="600"/>
              </a:spcBef>
              <a:buFontTx/>
              <a:buChar char="•"/>
            </a:pPr>
            <a:r>
              <a:rPr lang="en-US" sz="1800" b="0" dirty="0" smtClean="0">
                <a:latin typeface="Lucida Sans"/>
                <a:cs typeface="Lucida Sans"/>
              </a:rPr>
              <a:t>Characterize</a:t>
            </a:r>
          </a:p>
          <a:p>
            <a:pPr marL="285750" indent="-285750">
              <a:spcBef>
                <a:spcPts val="600"/>
              </a:spcBef>
              <a:buFontTx/>
              <a:buChar char="•"/>
            </a:pPr>
            <a:r>
              <a:rPr lang="en-US" sz="1800" b="0" dirty="0" smtClean="0">
                <a:latin typeface="Lucida Sans"/>
                <a:cs typeface="Lucida Sans"/>
              </a:rPr>
              <a:t>Make derivatives</a:t>
            </a:r>
          </a:p>
          <a:p>
            <a:pPr marL="285750" indent="-285750">
              <a:spcBef>
                <a:spcPts val="600"/>
              </a:spcBef>
              <a:buFontTx/>
              <a:buChar char="•"/>
            </a:pPr>
            <a:r>
              <a:rPr lang="en-US" sz="1800" b="0" dirty="0" smtClean="0">
                <a:latin typeface="Lucida Sans"/>
                <a:cs typeface="Lucida Sans"/>
              </a:rPr>
              <a:t>Virus check</a:t>
            </a:r>
          </a:p>
          <a:p>
            <a:pPr marL="285750" indent="-285750">
              <a:spcBef>
                <a:spcPts val="600"/>
              </a:spcBef>
              <a:buFontTx/>
              <a:buChar char="•"/>
            </a:pPr>
            <a:r>
              <a:rPr lang="en-US" sz="1800" b="0" dirty="0" smtClean="0">
                <a:latin typeface="Lucida Sans"/>
                <a:cs typeface="Lucida Sans"/>
              </a:rPr>
              <a:t>Extract text</a:t>
            </a:r>
            <a:endParaRPr lang="en-US" sz="1800" b="0" dirty="0">
              <a:latin typeface="Lucida Sans"/>
              <a:cs typeface="Lucida Sans"/>
            </a:endParaRPr>
          </a:p>
          <a:p>
            <a:pPr>
              <a:spcBef>
                <a:spcPts val="600"/>
              </a:spcBef>
            </a:pPr>
            <a:r>
              <a:rPr lang="en-US" sz="1800" b="0" dirty="0" smtClean="0">
                <a:latin typeface="Lucida Sans"/>
                <a:cs typeface="Lucida Sans"/>
              </a:rPr>
              <a:t>Group them to create “works” (or complex objects)</a:t>
            </a:r>
            <a:endParaRPr lang="en-US" sz="1800" b="0" dirty="0">
              <a:latin typeface="Lucida Sans"/>
              <a:cs typeface="Lucida Sans"/>
            </a:endParaRPr>
          </a:p>
        </p:txBody>
      </p:sp>
      <p:sp>
        <p:nvSpPr>
          <p:cNvPr id="12" name="Left-Right Arrow 11"/>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7" name="Rectangle 6"/>
          <p:cNvSpPr/>
          <p:nvPr/>
        </p:nvSpPr>
        <p:spPr bwMode="auto">
          <a:xfrm>
            <a:off x="4572000" y="37338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Hydra::PCDM</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9" name="Rectangle 8"/>
          <p:cNvSpPr/>
          <p:nvPr/>
        </p:nvSpPr>
        <p:spPr bwMode="auto">
          <a:xfrm>
            <a:off x="4572000" y="28707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lang="en-US" b="0" dirty="0" smtClean="0">
                <a:ln>
                  <a:solidFill>
                    <a:schemeClr val="bg1"/>
                  </a:solidFill>
                </a:ln>
                <a:solidFill>
                  <a:schemeClr val="bg1"/>
                </a:solidFill>
                <a:latin typeface="Lucida Grande CY"/>
                <a:cs typeface="Lucida Grande CY"/>
              </a:rPr>
              <a:t>Hydra::Works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Tree>
    <p:extLst>
      <p:ext uri="{BB962C8B-B14F-4D97-AF65-F5344CB8AC3E}">
        <p14:creationId xmlns:p14="http://schemas.microsoft.com/office/powerpoint/2010/main" val="3860238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14" name="TextBox 13"/>
          <p:cNvSpPr txBox="1"/>
          <p:nvPr/>
        </p:nvSpPr>
        <p:spPr>
          <a:xfrm>
            <a:off x="762000" y="1981200"/>
            <a:ext cx="3505200" cy="3754875"/>
          </a:xfrm>
          <a:prstGeom prst="rect">
            <a:avLst/>
          </a:prstGeom>
          <a:noFill/>
        </p:spPr>
        <p:txBody>
          <a:bodyPr wrap="square" rtlCol="0">
            <a:spAutoFit/>
          </a:bodyPr>
          <a:lstStyle/>
          <a:p>
            <a:pPr>
              <a:spcBef>
                <a:spcPts val="600"/>
              </a:spcBef>
            </a:pPr>
            <a:r>
              <a:rPr lang="en-US" sz="1800" b="0" dirty="0" smtClean="0">
                <a:latin typeface="Lucida Sans"/>
                <a:cs typeface="Lucida Sans"/>
              </a:rPr>
              <a:t>Get basic Ruby on Rails views, and more shared features: </a:t>
            </a:r>
          </a:p>
          <a:p>
            <a:pPr marL="285750" indent="-285750">
              <a:spcBef>
                <a:spcPts val="600"/>
              </a:spcBef>
              <a:buFontTx/>
              <a:buChar char="•"/>
            </a:pPr>
            <a:r>
              <a:rPr lang="en-US" sz="1800" b="0" dirty="0" smtClean="0">
                <a:latin typeface="Lucida Sans"/>
                <a:cs typeface="Lucida Sans"/>
              </a:rPr>
              <a:t>Custom models</a:t>
            </a:r>
          </a:p>
          <a:p>
            <a:pPr marL="285750" indent="-285750">
              <a:spcBef>
                <a:spcPts val="600"/>
              </a:spcBef>
              <a:buFontTx/>
              <a:buChar char="•"/>
            </a:pPr>
            <a:r>
              <a:rPr lang="en-US" sz="1800" b="0" dirty="0" smtClean="0">
                <a:latin typeface="Lucida Sans"/>
                <a:cs typeface="Lucida Sans"/>
              </a:rPr>
              <a:t>Routing for CRUD</a:t>
            </a:r>
          </a:p>
          <a:p>
            <a:pPr marL="285750" indent="-285750">
              <a:spcBef>
                <a:spcPts val="600"/>
              </a:spcBef>
              <a:buFontTx/>
              <a:buChar char="•"/>
            </a:pPr>
            <a:r>
              <a:rPr lang="en-US" sz="1800" b="0" dirty="0" smtClean="0">
                <a:latin typeface="Lucida Sans"/>
                <a:cs typeface="Lucida Sans"/>
              </a:rPr>
              <a:t>File auditing</a:t>
            </a:r>
          </a:p>
          <a:p>
            <a:pPr marL="285750" indent="-285750">
              <a:spcBef>
                <a:spcPts val="600"/>
              </a:spcBef>
              <a:buFontTx/>
              <a:buChar char="•"/>
            </a:pPr>
            <a:r>
              <a:rPr lang="en-US" sz="1800" b="0" dirty="0">
                <a:latin typeface="Lucida Sans"/>
                <a:cs typeface="Lucida Sans"/>
              </a:rPr>
              <a:t>Versioning</a:t>
            </a:r>
          </a:p>
          <a:p>
            <a:pPr marL="285750" indent="-285750">
              <a:spcBef>
                <a:spcPts val="600"/>
              </a:spcBef>
              <a:buFontTx/>
              <a:buChar char="•"/>
            </a:pPr>
            <a:r>
              <a:rPr lang="en-US" sz="1800" b="0" dirty="0" smtClean="0">
                <a:latin typeface="Lucida Sans"/>
                <a:cs typeface="Lucida Sans"/>
              </a:rPr>
              <a:t>Single-use links</a:t>
            </a:r>
          </a:p>
          <a:p>
            <a:pPr marL="285750" indent="-285750">
              <a:spcBef>
                <a:spcPts val="600"/>
              </a:spcBef>
              <a:buFontTx/>
              <a:buChar char="•"/>
            </a:pPr>
            <a:r>
              <a:rPr lang="en-US" sz="1800" b="0" dirty="0" smtClean="0">
                <a:latin typeface="Lucida Sans"/>
                <a:cs typeface="Lucida Sans"/>
              </a:rPr>
              <a:t>Upload file sets</a:t>
            </a:r>
          </a:p>
          <a:p>
            <a:pPr marL="285750" indent="-285750">
              <a:spcBef>
                <a:spcPts val="600"/>
              </a:spcBef>
              <a:buFontTx/>
              <a:buChar char="•"/>
            </a:pPr>
            <a:r>
              <a:rPr lang="en-US" sz="1800" b="0" dirty="0" smtClean="0">
                <a:latin typeface="Lucida Sans"/>
                <a:cs typeface="Lucida Sans"/>
              </a:rPr>
              <a:t>Access controls</a:t>
            </a:r>
          </a:p>
          <a:p>
            <a:pPr marL="285750" indent="-285750">
              <a:spcBef>
                <a:spcPts val="600"/>
              </a:spcBef>
              <a:buFontTx/>
              <a:buChar char="•"/>
            </a:pPr>
            <a:r>
              <a:rPr lang="en-US" sz="1800" b="0" dirty="0" smtClean="0">
                <a:latin typeface="Lucida Sans"/>
                <a:cs typeface="Lucida Sans"/>
              </a:rPr>
              <a:t>Leases and embargoes</a:t>
            </a:r>
            <a:endParaRPr lang="en-US" sz="1800" b="0" dirty="0">
              <a:latin typeface="Lucida Sans"/>
              <a:cs typeface="Lucida Sans"/>
            </a:endParaRPr>
          </a:p>
        </p:txBody>
      </p:sp>
      <p:sp>
        <p:nvSpPr>
          <p:cNvPr id="15" name="Left-Right Arrow 14"/>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7" name="Rectangle 6"/>
          <p:cNvSpPr/>
          <p:nvPr/>
        </p:nvSpPr>
        <p:spPr bwMode="auto">
          <a:xfrm>
            <a:off x="4572000" y="37338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Hydra::PCDM</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9" name="Rectangle 8"/>
          <p:cNvSpPr/>
          <p:nvPr/>
        </p:nvSpPr>
        <p:spPr bwMode="auto">
          <a:xfrm>
            <a:off x="4572000" y="28707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lang="en-US" b="0" dirty="0" smtClean="0">
                <a:ln>
                  <a:solidFill>
                    <a:schemeClr val="bg1"/>
                  </a:solidFill>
                </a:ln>
                <a:solidFill>
                  <a:schemeClr val="bg1"/>
                </a:solidFill>
                <a:latin typeface="Lucida Grande CY"/>
                <a:cs typeface="Lucida Grande CY"/>
              </a:rPr>
              <a:t>Hydra::Works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12" name="Rectangle 11"/>
          <p:cNvSpPr/>
          <p:nvPr/>
        </p:nvSpPr>
        <p:spPr bwMode="auto">
          <a:xfrm>
            <a:off x="4572000" y="20325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CurationConcerns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Tree>
    <p:extLst>
      <p:ext uri="{BB962C8B-B14F-4D97-AF65-F5344CB8AC3E}">
        <p14:creationId xmlns:p14="http://schemas.microsoft.com/office/powerpoint/2010/main" val="201563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11" name="Cloud Callout 10"/>
          <p:cNvSpPr/>
          <p:nvPr/>
        </p:nvSpPr>
        <p:spPr bwMode="auto">
          <a:xfrm>
            <a:off x="3886200" y="152400"/>
            <a:ext cx="4648200" cy="1600200"/>
          </a:xfrm>
          <a:prstGeom prst="cloud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spcBef>
                <a:spcPts val="1200"/>
              </a:spcBef>
            </a:pPr>
            <a:r>
              <a:rPr lang="en-US" b="0" dirty="0" err="1" smtClean="0">
                <a:ln>
                  <a:solidFill>
                    <a:schemeClr val="bg1"/>
                  </a:solidFill>
                </a:ln>
                <a:solidFill>
                  <a:schemeClr val="bg1"/>
                </a:solidFill>
                <a:latin typeface="Lucida Grande CY"/>
                <a:cs typeface="Lucida Grande CY"/>
              </a:rPr>
              <a:t>Sufia</a:t>
            </a:r>
            <a:r>
              <a:rPr lang="en-US" b="0" dirty="0" smtClean="0">
                <a:ln>
                  <a:solidFill>
                    <a:schemeClr val="bg1"/>
                  </a:solidFill>
                </a:ln>
                <a:solidFill>
                  <a:schemeClr val="bg1"/>
                </a:solidFill>
                <a:latin typeface="Lucida Grande CY"/>
                <a:cs typeface="Lucida Grande CY"/>
              </a:rPr>
              <a:t>/Hydra App</a:t>
            </a:r>
            <a:endParaRPr lang="en-US" b="0" dirty="0">
              <a:ln>
                <a:solidFill>
                  <a:schemeClr val="bg1"/>
                </a:solidFill>
              </a:ln>
              <a:solidFill>
                <a:schemeClr val="bg1"/>
              </a:solidFill>
              <a:latin typeface="Lucida Grande CY"/>
              <a:ea typeface="+mn-ea"/>
              <a:cs typeface="Lucida Grande CY"/>
            </a:endParaRPr>
          </a:p>
        </p:txBody>
      </p:sp>
      <p:sp>
        <p:nvSpPr>
          <p:cNvPr id="15" name="TextBox 14"/>
          <p:cNvSpPr txBox="1"/>
          <p:nvPr/>
        </p:nvSpPr>
        <p:spPr>
          <a:xfrm>
            <a:off x="762000" y="1600200"/>
            <a:ext cx="3505200" cy="4108818"/>
          </a:xfrm>
          <a:prstGeom prst="rect">
            <a:avLst/>
          </a:prstGeom>
          <a:noFill/>
        </p:spPr>
        <p:txBody>
          <a:bodyPr wrap="square" rtlCol="0">
            <a:spAutoFit/>
          </a:bodyPr>
          <a:lstStyle/>
          <a:p>
            <a:pPr>
              <a:spcBef>
                <a:spcPts val="600"/>
              </a:spcBef>
            </a:pPr>
            <a:r>
              <a:rPr lang="en-US" sz="1800" b="0" dirty="0" smtClean="0">
                <a:latin typeface="Lucida Sans"/>
                <a:cs typeface="Lucida Sans"/>
              </a:rPr>
              <a:t>A fully functional repository application, with: </a:t>
            </a:r>
          </a:p>
          <a:p>
            <a:pPr marL="285750" indent="-285750">
              <a:spcBef>
                <a:spcPts val="600"/>
              </a:spcBef>
              <a:buFontTx/>
              <a:buChar char="•"/>
            </a:pPr>
            <a:r>
              <a:rPr lang="en-US" sz="1800" b="0" dirty="0" smtClean="0">
                <a:latin typeface="Lucida Sans"/>
                <a:cs typeface="Lucida Sans"/>
              </a:rPr>
              <a:t>Proxy deposit</a:t>
            </a:r>
          </a:p>
          <a:p>
            <a:pPr marL="285750" indent="-285750">
              <a:spcBef>
                <a:spcPts val="600"/>
              </a:spcBef>
              <a:buFontTx/>
              <a:buChar char="•"/>
            </a:pPr>
            <a:r>
              <a:rPr lang="en-US" sz="1800" b="0" dirty="0" smtClean="0">
                <a:latin typeface="Lucida Sans"/>
                <a:cs typeface="Lucida Sans"/>
              </a:rPr>
              <a:t>User dashboard</a:t>
            </a:r>
          </a:p>
          <a:p>
            <a:pPr marL="285750" indent="-285750">
              <a:spcBef>
                <a:spcPts val="600"/>
              </a:spcBef>
              <a:buFontTx/>
              <a:buChar char="•"/>
            </a:pPr>
            <a:r>
              <a:rPr lang="en-US" sz="1800" b="0" dirty="0" smtClean="0">
                <a:latin typeface="Lucida Sans"/>
                <a:cs typeface="Lucida Sans"/>
              </a:rPr>
              <a:t>User profile</a:t>
            </a:r>
          </a:p>
          <a:p>
            <a:pPr marL="285750" indent="-285750">
              <a:spcBef>
                <a:spcPts val="600"/>
              </a:spcBef>
              <a:buFontTx/>
              <a:buChar char="•"/>
            </a:pPr>
            <a:r>
              <a:rPr lang="en-US" sz="1800" b="0" dirty="0" smtClean="0">
                <a:latin typeface="Lucida Sans"/>
                <a:cs typeface="Lucida Sans"/>
              </a:rPr>
              <a:t>Featured works &amp; researchers</a:t>
            </a:r>
          </a:p>
          <a:p>
            <a:pPr marL="285750" indent="-285750">
              <a:spcBef>
                <a:spcPts val="600"/>
              </a:spcBef>
              <a:buFontTx/>
              <a:buChar char="•"/>
            </a:pPr>
            <a:r>
              <a:rPr lang="en-US" sz="1800" b="0" dirty="0" smtClean="0">
                <a:latin typeface="Lucida Sans"/>
                <a:cs typeface="Lucida Sans"/>
              </a:rPr>
              <a:t>Contact form</a:t>
            </a:r>
          </a:p>
          <a:p>
            <a:pPr marL="285750" indent="-285750">
              <a:spcBef>
                <a:spcPts val="600"/>
              </a:spcBef>
              <a:buFontTx/>
              <a:buChar char="•"/>
            </a:pPr>
            <a:r>
              <a:rPr lang="en-US" sz="1800" b="0" dirty="0" smtClean="0">
                <a:latin typeface="Lucida Sans"/>
                <a:cs typeface="Lucida Sans"/>
              </a:rPr>
              <a:t>WYSIWYG UI editing</a:t>
            </a:r>
          </a:p>
          <a:p>
            <a:pPr marL="285750" indent="-285750">
              <a:spcBef>
                <a:spcPts val="600"/>
              </a:spcBef>
              <a:buFontTx/>
              <a:buChar char="•"/>
            </a:pPr>
            <a:r>
              <a:rPr lang="en-US" sz="1800" b="0" dirty="0" smtClean="0">
                <a:latin typeface="Lucida Sans"/>
                <a:cs typeface="Lucida Sans"/>
              </a:rPr>
              <a:t>Activity streams</a:t>
            </a:r>
          </a:p>
          <a:p>
            <a:pPr marL="285750" indent="-285750">
              <a:spcBef>
                <a:spcPts val="600"/>
              </a:spcBef>
              <a:buFontTx/>
              <a:buChar char="•"/>
            </a:pPr>
            <a:r>
              <a:rPr lang="en-US" sz="1800" b="0" dirty="0" smtClean="0">
                <a:latin typeface="Lucida Sans"/>
                <a:cs typeface="Lucida Sans"/>
              </a:rPr>
              <a:t>Upload via cloud providers</a:t>
            </a:r>
          </a:p>
          <a:p>
            <a:pPr marL="285750" indent="-285750">
              <a:spcBef>
                <a:spcPts val="600"/>
              </a:spcBef>
              <a:buFontTx/>
              <a:buChar char="•"/>
            </a:pPr>
            <a:r>
              <a:rPr lang="en-US" sz="1800" b="0" dirty="0" smtClean="0">
                <a:latin typeface="Lucida Sans"/>
                <a:cs typeface="Lucida Sans"/>
              </a:rPr>
              <a:t>Integration with </a:t>
            </a:r>
            <a:r>
              <a:rPr lang="en-US" sz="1800" b="0" dirty="0" err="1" smtClean="0">
                <a:latin typeface="Lucida Sans"/>
                <a:cs typeface="Lucida Sans"/>
              </a:rPr>
              <a:t>Zotero</a:t>
            </a:r>
            <a:endParaRPr lang="en-US" sz="1800" b="0" dirty="0">
              <a:latin typeface="Lucida Sans"/>
              <a:cs typeface="Lucida Sans"/>
            </a:endParaRPr>
          </a:p>
        </p:txBody>
      </p:sp>
      <p:sp>
        <p:nvSpPr>
          <p:cNvPr id="16" name="Left-Right Arrow 15"/>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7" name="Rectangle 6"/>
          <p:cNvSpPr/>
          <p:nvPr/>
        </p:nvSpPr>
        <p:spPr bwMode="auto">
          <a:xfrm>
            <a:off x="4572000" y="37338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Hydra::PCDM</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9" name="Rectangle 8"/>
          <p:cNvSpPr/>
          <p:nvPr/>
        </p:nvSpPr>
        <p:spPr bwMode="auto">
          <a:xfrm>
            <a:off x="4572000" y="28707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lang="en-US" b="0" dirty="0" smtClean="0">
                <a:ln>
                  <a:solidFill>
                    <a:schemeClr val="bg1"/>
                  </a:solidFill>
                </a:ln>
                <a:solidFill>
                  <a:schemeClr val="bg1"/>
                </a:solidFill>
                <a:latin typeface="Lucida Grande CY"/>
                <a:cs typeface="Lucida Grande CY"/>
              </a:rPr>
              <a:t>Hydra::Works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12" name="Rectangle 11"/>
          <p:cNvSpPr/>
          <p:nvPr/>
        </p:nvSpPr>
        <p:spPr bwMode="auto">
          <a:xfrm>
            <a:off x="4572000" y="20325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CurationConcerns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Tree>
    <p:extLst>
      <p:ext uri="{BB962C8B-B14F-4D97-AF65-F5344CB8AC3E}">
        <p14:creationId xmlns:p14="http://schemas.microsoft.com/office/powerpoint/2010/main" val="418533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7696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What is Hydra?</a:t>
            </a:r>
            <a:endParaRPr lang="en-US" sz="3200" b="0" dirty="0">
              <a:latin typeface="Franklin Gothic Medium" charset="0"/>
            </a:endParaRPr>
          </a:p>
        </p:txBody>
      </p:sp>
      <p:sp>
        <p:nvSpPr>
          <p:cNvPr id="32" name="Rectangle 6"/>
          <p:cNvSpPr>
            <a:spLocks noChangeArrowheads="1"/>
          </p:cNvSpPr>
          <p:nvPr/>
        </p:nvSpPr>
        <p:spPr bwMode="auto">
          <a:xfrm>
            <a:off x="2743200" y="6343963"/>
            <a:ext cx="3581400" cy="361637"/>
          </a:xfrm>
          <a:prstGeom prst="rect">
            <a:avLst/>
          </a:prstGeom>
          <a:solidFill>
            <a:srgbClr val="FFFFFF"/>
          </a:solidFill>
          <a:ln w="9525">
            <a:noFill/>
            <a:miter lim="800000"/>
            <a:headEnd/>
            <a:tailEnd/>
          </a:ln>
        </p:spPr>
        <p:txBody>
          <a:bodyPr wrap="square" anchor="ctr">
            <a:prstTxWarp prst="textNoShape">
              <a:avLst/>
            </a:prstTxWarp>
            <a:spAutoFit/>
          </a:bodyPr>
          <a:lstStyle/>
          <a:p>
            <a:pP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Avalon for Media</a:t>
            </a:r>
          </a:p>
        </p:txBody>
      </p:sp>
      <p:sp>
        <p:nvSpPr>
          <p:cNvPr id="33" name="Rectangle 6"/>
          <p:cNvSpPr>
            <a:spLocks noChangeArrowheads="1"/>
          </p:cNvSpPr>
          <p:nvPr/>
        </p:nvSpPr>
        <p:spPr bwMode="auto">
          <a:xfrm>
            <a:off x="5184161" y="3080828"/>
            <a:ext cx="3121639" cy="361637"/>
          </a:xfrm>
          <a:prstGeom prst="rect">
            <a:avLst/>
          </a:prstGeom>
          <a:noFill/>
          <a:ln w="9525">
            <a:noFill/>
            <a:miter lim="800000"/>
            <a:headEnd/>
            <a:tailEnd/>
          </a:ln>
        </p:spPr>
        <p:txBody>
          <a:bodyPr wrap="square" anchor="ctr">
            <a:prstTxWarp prst="textNoShape">
              <a:avLst/>
            </a:prstTxWarp>
            <a:spAutoFit/>
          </a:bodyPr>
          <a:lstStyle/>
          <a:p>
            <a:pPr eaLnBrk="0" hangingPunct="0">
              <a:lnSpc>
                <a:spcPct val="85000"/>
              </a:lnSpc>
              <a:spcBef>
                <a:spcPts val="600"/>
              </a:spcBef>
              <a:defRPr/>
            </a:pPr>
            <a:r>
              <a:rPr lang="en-US" sz="2000" b="0" dirty="0" err="1" smtClean="0">
                <a:latin typeface="Franklin Gothic Medium" pitchFamily="-106" charset="0"/>
                <a:ea typeface="Franklin Gothic Medium" pitchFamily="-106" charset="0"/>
                <a:cs typeface="Franklin Gothic Medium" pitchFamily="-106" charset="0"/>
              </a:rPr>
              <a:t>ScholarSphere</a:t>
            </a:r>
            <a:r>
              <a:rPr lang="en-US" sz="2000" b="0" dirty="0" smtClean="0">
                <a:latin typeface="Franklin Gothic Medium" pitchFamily="-106" charset="0"/>
                <a:ea typeface="Franklin Gothic Medium" pitchFamily="-106" charset="0"/>
                <a:cs typeface="Franklin Gothic Medium" pitchFamily="-106" charset="0"/>
              </a:rPr>
              <a:t> / </a:t>
            </a:r>
            <a:r>
              <a:rPr lang="en-US" sz="2000" b="0" dirty="0" err="1" smtClean="0">
                <a:latin typeface="Franklin Gothic Medium" pitchFamily="-106" charset="0"/>
                <a:ea typeface="Franklin Gothic Medium" pitchFamily="-106" charset="0"/>
                <a:cs typeface="Franklin Gothic Medium" pitchFamily="-106" charset="0"/>
              </a:rPr>
              <a:t>Sufia</a:t>
            </a:r>
            <a:endParaRPr lang="en-US" sz="2000" b="0" dirty="0" smtClean="0">
              <a:latin typeface="Franklin Gothic Medium" pitchFamily="-106" charset="0"/>
              <a:ea typeface="Franklin Gothic Medium" pitchFamily="-106" charset="0"/>
              <a:cs typeface="Franklin Gothic Medium" pitchFamily="-106" charset="0"/>
            </a:endParaRPr>
          </a:p>
        </p:txBody>
      </p:sp>
      <p:sp>
        <p:nvSpPr>
          <p:cNvPr id="58" name="Rectangle 6"/>
          <p:cNvSpPr>
            <a:spLocks noChangeArrowheads="1"/>
          </p:cNvSpPr>
          <p:nvPr/>
        </p:nvSpPr>
        <p:spPr bwMode="auto">
          <a:xfrm>
            <a:off x="838200" y="3733800"/>
            <a:ext cx="3886200" cy="361637"/>
          </a:xfrm>
          <a:prstGeom prst="rect">
            <a:avLst/>
          </a:prstGeom>
          <a:noFill/>
          <a:ln w="9525">
            <a:noFill/>
            <a:miter lim="800000"/>
            <a:headEnd/>
            <a:tailEnd/>
          </a:ln>
        </p:spPr>
        <p:txBody>
          <a:bodyPr wrap="square" anchor="ctr">
            <a:prstTxWarp prst="textNoShape">
              <a:avLst/>
            </a:prstTxWarp>
            <a:spAutoFit/>
          </a:bodyPr>
          <a:lstStyle/>
          <a:p>
            <a:pPr eaLnBrk="0" hangingPunct="0">
              <a:lnSpc>
                <a:spcPct val="85000"/>
              </a:lnSpc>
              <a:spcBef>
                <a:spcPts val="600"/>
              </a:spcBef>
              <a:defRPr/>
            </a:pPr>
            <a:r>
              <a:rPr lang="en-US" sz="2000" b="0" dirty="0" smtClean="0">
                <a:latin typeface="Franklin Gothic Medium" pitchFamily="-106" charset="0"/>
                <a:ea typeface="Franklin Gothic Medium" pitchFamily="-106" charset="0"/>
                <a:cs typeface="Franklin Gothic Medium" pitchFamily="-106" charset="0"/>
              </a:rPr>
              <a:t>Hydra at Hull</a:t>
            </a:r>
          </a:p>
        </p:txBody>
      </p:sp>
      <p:pic>
        <p:nvPicPr>
          <p:cNvPr id="14" name="Picture 13"/>
          <p:cNvPicPr>
            <a:picLocks noChangeAspect="1"/>
          </p:cNvPicPr>
          <p:nvPr/>
        </p:nvPicPr>
        <p:blipFill>
          <a:blip r:embed="rId3"/>
          <a:stretch>
            <a:fillRect/>
          </a:stretch>
        </p:blipFill>
        <p:spPr>
          <a:xfrm>
            <a:off x="5181600" y="685800"/>
            <a:ext cx="3403853" cy="23622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a:stretch>
            <a:fillRect/>
          </a:stretch>
        </p:blipFill>
        <p:spPr>
          <a:xfrm>
            <a:off x="2743200" y="4267200"/>
            <a:ext cx="3532908" cy="2057399"/>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1219200"/>
            <a:ext cx="3124200" cy="2410640"/>
          </a:xfrm>
          <a:prstGeom prst="rect">
            <a:avLst/>
          </a:prstGeom>
          <a:ln w="19050" cmpd="sng">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22542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5"/>
          <p:cNvSpPr txBox="1">
            <a:spLocks noChangeArrowheads="1"/>
          </p:cNvSpPr>
          <p:nvPr/>
        </p:nvSpPr>
        <p:spPr bwMode="auto">
          <a:xfrm>
            <a:off x="533400" y="639763"/>
            <a:ext cx="3810000" cy="58420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Hydra’s Core Gems</a:t>
            </a:r>
            <a:endParaRPr lang="en-US" sz="3200" b="0" dirty="0">
              <a:latin typeface="Franklin Gothic Medium" charset="0"/>
            </a:endParaRPr>
          </a:p>
        </p:txBody>
      </p:sp>
      <p:sp>
        <p:nvSpPr>
          <p:cNvPr id="16" name="TextBox 15"/>
          <p:cNvSpPr txBox="1"/>
          <p:nvPr/>
        </p:nvSpPr>
        <p:spPr>
          <a:xfrm>
            <a:off x="762000" y="4572000"/>
            <a:ext cx="3505200" cy="584776"/>
          </a:xfrm>
          <a:prstGeom prst="rect">
            <a:avLst/>
          </a:prstGeom>
          <a:noFill/>
        </p:spPr>
        <p:txBody>
          <a:bodyPr wrap="square" rtlCol="0">
            <a:spAutoFit/>
          </a:bodyPr>
          <a:lstStyle/>
          <a:p>
            <a:pPr algn="r"/>
            <a:r>
              <a:rPr lang="en-US" sz="1600" b="0" i="1" dirty="0" smtClean="0">
                <a:latin typeface="Lucida Sans"/>
                <a:cs typeface="Lucida Sans"/>
              </a:rPr>
              <a:t>Interact with Fedora with a </a:t>
            </a:r>
            <a:br>
              <a:rPr lang="en-US" sz="1600" b="0" i="1" dirty="0" smtClean="0">
                <a:latin typeface="Lucida Sans"/>
                <a:cs typeface="Lucida Sans"/>
              </a:rPr>
            </a:br>
            <a:r>
              <a:rPr lang="en-US" sz="1600" b="0" i="1" dirty="0" smtClean="0">
                <a:latin typeface="Lucida Sans"/>
                <a:cs typeface="Lucida Sans"/>
              </a:rPr>
              <a:t>Rails/</a:t>
            </a:r>
            <a:r>
              <a:rPr lang="en-US" sz="1600" b="0" i="1" dirty="0" err="1" smtClean="0">
                <a:latin typeface="Lucida Sans"/>
                <a:cs typeface="Lucida Sans"/>
              </a:rPr>
              <a:t>ActiveRecord</a:t>
            </a:r>
            <a:r>
              <a:rPr lang="en-US" sz="1600" b="0" i="1" dirty="0" smtClean="0">
                <a:latin typeface="Lucida Sans"/>
                <a:cs typeface="Lucida Sans"/>
              </a:rPr>
              <a:t> pattern</a:t>
            </a:r>
            <a:endParaRPr lang="en-US" sz="1600" b="0" i="1" dirty="0">
              <a:latin typeface="Lucida Sans"/>
              <a:cs typeface="Lucida Sans"/>
            </a:endParaRPr>
          </a:p>
        </p:txBody>
      </p:sp>
      <p:sp>
        <p:nvSpPr>
          <p:cNvPr id="18" name="TextBox 17"/>
          <p:cNvSpPr txBox="1"/>
          <p:nvPr/>
        </p:nvSpPr>
        <p:spPr>
          <a:xfrm>
            <a:off x="762000" y="3733800"/>
            <a:ext cx="3505200" cy="584776"/>
          </a:xfrm>
          <a:prstGeom prst="rect">
            <a:avLst/>
          </a:prstGeom>
          <a:noFill/>
        </p:spPr>
        <p:txBody>
          <a:bodyPr wrap="square" rtlCol="0">
            <a:spAutoFit/>
          </a:bodyPr>
          <a:lstStyle/>
          <a:p>
            <a:pPr algn="r"/>
            <a:r>
              <a:rPr lang="en-US" sz="1600" b="0" i="1" dirty="0" smtClean="0">
                <a:latin typeface="Lucida Sans"/>
                <a:cs typeface="Lucida Sans"/>
              </a:rPr>
              <a:t>Build PCDM-based </a:t>
            </a:r>
            <a:br>
              <a:rPr lang="en-US" sz="1600" b="0" i="1" dirty="0" smtClean="0">
                <a:latin typeface="Lucida Sans"/>
                <a:cs typeface="Lucida Sans"/>
              </a:rPr>
            </a:br>
            <a:r>
              <a:rPr lang="en-US" sz="1600" b="0" i="1" dirty="0" smtClean="0">
                <a:latin typeface="Lucida Sans"/>
                <a:cs typeface="Lucida Sans"/>
              </a:rPr>
              <a:t>Models for Digital Objects</a:t>
            </a:r>
            <a:endParaRPr lang="en-US" sz="1600" b="0" i="1" dirty="0">
              <a:latin typeface="Lucida Sans"/>
              <a:cs typeface="Lucida Sans"/>
            </a:endParaRPr>
          </a:p>
        </p:txBody>
      </p:sp>
      <p:sp>
        <p:nvSpPr>
          <p:cNvPr id="19" name="TextBox 18"/>
          <p:cNvSpPr txBox="1"/>
          <p:nvPr/>
        </p:nvSpPr>
        <p:spPr>
          <a:xfrm>
            <a:off x="76200" y="2895600"/>
            <a:ext cx="4191000" cy="584776"/>
          </a:xfrm>
          <a:prstGeom prst="rect">
            <a:avLst/>
          </a:prstGeom>
          <a:noFill/>
        </p:spPr>
        <p:txBody>
          <a:bodyPr wrap="square" rtlCol="0">
            <a:spAutoFit/>
          </a:bodyPr>
          <a:lstStyle/>
          <a:p>
            <a:pPr algn="r"/>
            <a:r>
              <a:rPr lang="en-US" sz="1600" b="0" i="1" dirty="0" smtClean="0">
                <a:latin typeface="Lucida Sans"/>
                <a:cs typeface="Lucida Sans"/>
              </a:rPr>
              <a:t>Work with files;</a:t>
            </a:r>
            <a:br>
              <a:rPr lang="en-US" sz="1600" b="0" i="1" dirty="0" smtClean="0">
                <a:latin typeface="Lucida Sans"/>
                <a:cs typeface="Lucida Sans"/>
              </a:rPr>
            </a:br>
            <a:r>
              <a:rPr lang="en-US" sz="1600" b="0" i="1" dirty="0" smtClean="0">
                <a:latin typeface="Lucida Sans"/>
                <a:cs typeface="Lucida Sans"/>
              </a:rPr>
              <a:t> group them into digital objects</a:t>
            </a:r>
            <a:endParaRPr lang="en-US" sz="1600" b="0" i="1" dirty="0">
              <a:latin typeface="Lucida Sans"/>
              <a:cs typeface="Lucida Sans"/>
            </a:endParaRPr>
          </a:p>
        </p:txBody>
      </p:sp>
      <p:sp>
        <p:nvSpPr>
          <p:cNvPr id="20" name="TextBox 19"/>
          <p:cNvSpPr txBox="1"/>
          <p:nvPr/>
        </p:nvSpPr>
        <p:spPr>
          <a:xfrm>
            <a:off x="762000" y="2057400"/>
            <a:ext cx="3505200" cy="584776"/>
          </a:xfrm>
          <a:prstGeom prst="rect">
            <a:avLst/>
          </a:prstGeom>
          <a:noFill/>
        </p:spPr>
        <p:txBody>
          <a:bodyPr wrap="square" rtlCol="0">
            <a:spAutoFit/>
          </a:bodyPr>
          <a:lstStyle/>
          <a:p>
            <a:pPr algn="r"/>
            <a:r>
              <a:rPr lang="en-US" sz="1600" b="0" i="1" dirty="0" smtClean="0">
                <a:latin typeface="Lucida Sans"/>
                <a:cs typeface="Lucida Sans"/>
              </a:rPr>
              <a:t>Build basic Rails views &amp; shared features: custom models</a:t>
            </a:r>
            <a:endParaRPr lang="en-US" sz="1600" b="0" i="1" dirty="0">
              <a:latin typeface="Lucida Sans"/>
              <a:cs typeface="Lucida Sans"/>
            </a:endParaRPr>
          </a:p>
        </p:txBody>
      </p:sp>
      <p:sp>
        <p:nvSpPr>
          <p:cNvPr id="15" name="Rectangle 14"/>
          <p:cNvSpPr/>
          <p:nvPr/>
        </p:nvSpPr>
        <p:spPr bwMode="auto">
          <a:xfrm>
            <a:off x="4191000" y="5562600"/>
            <a:ext cx="4038600" cy="990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1" name="Cloud Callout 20"/>
          <p:cNvSpPr/>
          <p:nvPr/>
        </p:nvSpPr>
        <p:spPr bwMode="auto">
          <a:xfrm>
            <a:off x="3886200" y="152400"/>
            <a:ext cx="4648200" cy="1600200"/>
          </a:xfrm>
          <a:prstGeom prst="cloud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hangingPunct="0">
              <a:spcBef>
                <a:spcPts val="1200"/>
              </a:spcBef>
            </a:pPr>
            <a:r>
              <a:rPr lang="en-US" b="0" dirty="0" err="1" smtClean="0">
                <a:ln>
                  <a:solidFill>
                    <a:schemeClr val="bg1"/>
                  </a:solidFill>
                </a:ln>
                <a:solidFill>
                  <a:schemeClr val="bg1"/>
                </a:solidFill>
                <a:latin typeface="Lucida Grande CY"/>
                <a:cs typeface="Lucida Grande CY"/>
              </a:rPr>
              <a:t>Sufia</a:t>
            </a:r>
            <a:r>
              <a:rPr lang="en-US" b="0" dirty="0" smtClean="0">
                <a:ln>
                  <a:solidFill>
                    <a:schemeClr val="bg1"/>
                  </a:solidFill>
                </a:ln>
                <a:solidFill>
                  <a:schemeClr val="bg1"/>
                </a:solidFill>
                <a:latin typeface="Lucida Grande CY"/>
                <a:cs typeface="Lucida Grande CY"/>
              </a:rPr>
              <a:t>/Hydra App</a:t>
            </a:r>
            <a:endParaRPr lang="en-US" b="0" dirty="0">
              <a:ln>
                <a:solidFill>
                  <a:schemeClr val="bg1"/>
                </a:solidFill>
              </a:ln>
              <a:solidFill>
                <a:schemeClr val="bg1"/>
              </a:solidFill>
              <a:latin typeface="Lucida Grande CY"/>
              <a:ea typeface="+mn-ea"/>
              <a:cs typeface="Lucida Grande CY"/>
            </a:endParaRPr>
          </a:p>
        </p:txBody>
      </p:sp>
      <p:sp>
        <p:nvSpPr>
          <p:cNvPr id="22" name="Left-Right Arrow 21"/>
          <p:cNvSpPr/>
          <p:nvPr/>
        </p:nvSpPr>
        <p:spPr bwMode="auto">
          <a:xfrm rot="16200000">
            <a:off x="4229100" y="3390900"/>
            <a:ext cx="4114800" cy="533400"/>
          </a:xfrm>
          <a:prstGeom prst="leftRightArrow">
            <a:avLst/>
          </a:prstGeom>
          <a:solidFill>
            <a:schemeClr val="accent4">
              <a:lumMod val="65000"/>
              <a:lumOff val="35000"/>
            </a:schemeClr>
          </a:solidFill>
          <a:ln>
            <a:solidFill>
              <a:schemeClr val="accent3">
                <a:lumMod val="75000"/>
              </a:schemeClr>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3" name="Rectangle 22"/>
          <p:cNvSpPr/>
          <p:nvPr/>
        </p:nvSpPr>
        <p:spPr bwMode="auto">
          <a:xfrm>
            <a:off x="4572000" y="45720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ActiveFedora</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4" name="Rectangle 23"/>
          <p:cNvSpPr/>
          <p:nvPr/>
        </p:nvSpPr>
        <p:spPr bwMode="auto">
          <a:xfrm>
            <a:off x="4572000" y="3733800"/>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smtClean="0">
                <a:ln>
                  <a:solidFill>
                    <a:schemeClr val="bg1"/>
                  </a:solidFill>
                </a:ln>
                <a:solidFill>
                  <a:schemeClr val="bg1"/>
                </a:solidFill>
                <a:effectLst/>
                <a:latin typeface="Lucida Grande CY"/>
                <a:cs typeface="Lucida Grande CY"/>
              </a:rPr>
              <a:t>Hydra::PCDM</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5" name="Rectangle 24"/>
          <p:cNvSpPr/>
          <p:nvPr/>
        </p:nvSpPr>
        <p:spPr bwMode="auto">
          <a:xfrm>
            <a:off x="4572000" y="28707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lang="en-US" b="0" dirty="0" smtClean="0">
                <a:ln>
                  <a:solidFill>
                    <a:schemeClr val="bg1"/>
                  </a:solidFill>
                </a:ln>
                <a:solidFill>
                  <a:schemeClr val="bg1"/>
                </a:solidFill>
                <a:latin typeface="Lucida Grande CY"/>
                <a:cs typeface="Lucida Grande CY"/>
              </a:rPr>
              <a:t>Hydra::Works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6" name="Rectangle 25"/>
          <p:cNvSpPr/>
          <p:nvPr/>
        </p:nvSpPr>
        <p:spPr bwMode="auto">
          <a:xfrm>
            <a:off x="4572000" y="2032576"/>
            <a:ext cx="3429000" cy="6096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b="0" i="0" u="none" strike="noStrike" cap="none" normalizeH="0" baseline="0" dirty="0" err="1" smtClean="0">
                <a:ln>
                  <a:solidFill>
                    <a:schemeClr val="bg1"/>
                  </a:solidFill>
                </a:ln>
                <a:solidFill>
                  <a:schemeClr val="bg1"/>
                </a:solidFill>
                <a:effectLst/>
                <a:latin typeface="Lucida Grande CY"/>
                <a:cs typeface="Lucida Grande CY"/>
              </a:rPr>
              <a:t>CurationConcerns</a:t>
            </a:r>
            <a:endParaRPr kumimoji="0" lang="en-US" b="0" i="0" u="none" strike="noStrike" cap="none" normalizeH="0" baseline="0" dirty="0">
              <a:ln>
                <a:solidFill>
                  <a:schemeClr val="bg1"/>
                </a:solidFill>
              </a:ln>
              <a:solidFill>
                <a:schemeClr val="bg1"/>
              </a:solidFill>
              <a:effectLst/>
              <a:latin typeface="Lucida Grande CY"/>
              <a:cs typeface="Lucida Grande CY"/>
            </a:endParaRPr>
          </a:p>
        </p:txBody>
      </p:sp>
      <p:sp>
        <p:nvSpPr>
          <p:cNvPr id="2" name="Rectangle 1"/>
          <p:cNvSpPr/>
          <p:nvPr/>
        </p:nvSpPr>
        <p:spPr>
          <a:xfrm>
            <a:off x="914400" y="1320224"/>
            <a:ext cx="3200400" cy="584776"/>
          </a:xfrm>
          <a:prstGeom prst="rect">
            <a:avLst/>
          </a:prstGeom>
          <a:noFill/>
        </p:spPr>
        <p:txBody>
          <a:bodyPr wrap="square" rtlCol="0">
            <a:spAutoFit/>
          </a:bodyPr>
          <a:lstStyle/>
          <a:p>
            <a:pPr algn="r"/>
            <a:r>
              <a:rPr lang="en-US" sz="1600" b="0" i="1" dirty="0">
                <a:latin typeface="Lucida Sans"/>
                <a:cs typeface="Lucida Sans"/>
              </a:rPr>
              <a:t>A fully functional </a:t>
            </a:r>
            <a:r>
              <a:rPr lang="en-US" sz="1600" b="0" i="1" dirty="0" smtClean="0">
                <a:latin typeface="Lucida Sans"/>
                <a:cs typeface="Lucida Sans"/>
              </a:rPr>
              <a:t/>
            </a:r>
            <a:br>
              <a:rPr lang="en-US" sz="1600" b="0" i="1" dirty="0" smtClean="0">
                <a:latin typeface="Lucida Sans"/>
                <a:cs typeface="Lucida Sans"/>
              </a:rPr>
            </a:br>
            <a:r>
              <a:rPr lang="en-US" sz="1600" b="0" i="1" dirty="0" smtClean="0">
                <a:latin typeface="Lucida Sans"/>
                <a:cs typeface="Lucida Sans"/>
              </a:rPr>
              <a:t>repository application</a:t>
            </a:r>
            <a:endParaRPr lang="en-US" sz="1600" b="0" i="1" dirty="0">
              <a:latin typeface="Lucida Sans"/>
              <a:cs typeface="Lucida Sans"/>
            </a:endParaRPr>
          </a:p>
        </p:txBody>
      </p:sp>
    </p:spTree>
    <p:extLst>
      <p:ext uri="{BB962C8B-B14F-4D97-AF65-F5344CB8AC3E}">
        <p14:creationId xmlns:p14="http://schemas.microsoft.com/office/powerpoint/2010/main" val="194434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CustomShape 1"/>
          <p:cNvSpPr/>
          <p:nvPr/>
        </p:nvSpPr>
        <p:spPr>
          <a:xfrm>
            <a:off x="678600" y="2794320"/>
            <a:ext cx="7991640" cy="406368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Hyrax (formerly known as </a:t>
            </a:r>
            <a:r>
              <a:rPr lang="en-US" sz="2400" b="0" strike="noStrike" spc="-1" dirty="0" err="1">
                <a:solidFill>
                  <a:srgbClr val="000000"/>
                </a:solidFill>
                <a:uFill>
                  <a:solidFill>
                    <a:srgbClr val="FFFFFF"/>
                  </a:solidFill>
                </a:uFill>
                <a:latin typeface="Lato"/>
                <a:ea typeface="Lato"/>
              </a:rPr>
              <a:t>Sufia</a:t>
            </a:r>
            <a:r>
              <a:rPr lang="en-US" sz="2400" b="0" strike="noStrike" spc="-1" dirty="0">
                <a:solidFill>
                  <a:srgbClr val="000000"/>
                </a:solidFill>
                <a:uFill>
                  <a:solidFill>
                    <a:srgbClr val="FFFFFF"/>
                  </a:solidFill>
                </a:uFill>
                <a:latin typeface="Lato"/>
                <a:ea typeface="Lato"/>
              </a:rPr>
              <a:t> 7.x)</a:t>
            </a:r>
            <a:endParaRPr lang="en-US" sz="2400" b="0" strike="noStrike" spc="-1" dirty="0">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dirty="0">
                <a:solidFill>
                  <a:srgbClr val="000000"/>
                </a:solidFill>
                <a:uFill>
                  <a:solidFill>
                    <a:srgbClr val="FFFFFF"/>
                  </a:solidFill>
                </a:uFill>
                <a:latin typeface="Lato"/>
                <a:ea typeface="Lato"/>
              </a:rPr>
              <a:t>Lots of features already done</a:t>
            </a:r>
            <a:endParaRPr lang="en-US" sz="2400" b="0" strike="noStrike" spc="-1" dirty="0">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dirty="0">
                <a:solidFill>
                  <a:srgbClr val="000000"/>
                </a:solidFill>
                <a:uFill>
                  <a:solidFill>
                    <a:srgbClr val="FFFFFF"/>
                  </a:solidFill>
                </a:uFill>
                <a:latin typeface="Lato"/>
                <a:ea typeface="Lato"/>
              </a:rPr>
              <a:t>Complex objects based on PCDM in Fedora 4</a:t>
            </a:r>
            <a:endParaRPr lang="en-US" sz="2400" b="0" strike="noStrike" spc="-1" dirty="0">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dirty="0">
                <a:solidFill>
                  <a:srgbClr val="000000"/>
                </a:solidFill>
                <a:uFill>
                  <a:solidFill>
                    <a:srgbClr val="FFFFFF"/>
                  </a:solidFill>
                </a:uFill>
                <a:latin typeface="Lato"/>
                <a:ea typeface="Lato"/>
              </a:rPr>
              <a:t>Building on </a:t>
            </a:r>
            <a:r>
              <a:rPr lang="en-US" sz="2400" b="0" strike="noStrike" spc="-1" dirty="0" err="1">
                <a:solidFill>
                  <a:srgbClr val="000000"/>
                </a:solidFill>
                <a:uFill>
                  <a:solidFill>
                    <a:srgbClr val="FFFFFF"/>
                  </a:solidFill>
                </a:uFill>
                <a:latin typeface="Lato"/>
                <a:ea typeface="Lato"/>
              </a:rPr>
              <a:t>Sufia</a:t>
            </a:r>
            <a:r>
              <a:rPr lang="en-US" sz="2400" b="0" strike="noStrike" spc="-1" dirty="0">
                <a:solidFill>
                  <a:srgbClr val="000000"/>
                </a:solidFill>
                <a:uFill>
                  <a:solidFill>
                    <a:srgbClr val="FFFFFF"/>
                  </a:solidFill>
                </a:uFill>
                <a:latin typeface="Lato"/>
                <a:ea typeface="Lato"/>
              </a:rPr>
              <a:t>, one of most actively maintained and widely used Hydra gems</a:t>
            </a:r>
            <a:endParaRPr lang="en-US" sz="2400" b="0" strike="noStrike" spc="-1" dirty="0">
              <a:solidFill>
                <a:srgbClr val="000000"/>
              </a:solidFill>
              <a:uFill>
                <a:solidFill>
                  <a:srgbClr val="FFFFFF"/>
                </a:solidFill>
              </a:uFill>
              <a:latin typeface="Arial"/>
            </a:endParaRPr>
          </a:p>
        </p:txBody>
      </p:sp>
      <p:pic>
        <p:nvPicPr>
          <p:cNvPr id="583" name="Picture 582"/>
          <p:cNvPicPr/>
          <p:nvPr/>
        </p:nvPicPr>
        <p:blipFill>
          <a:blip r:embed="rId3"/>
          <a:stretch/>
        </p:blipFill>
        <p:spPr>
          <a:xfrm>
            <a:off x="457200" y="177840"/>
            <a:ext cx="7528560" cy="2514600"/>
          </a:xfrm>
          <a:prstGeom prst="rect">
            <a:avLst/>
          </a:prstGeom>
          <a:ln>
            <a:noFill/>
          </a:ln>
        </p:spPr>
      </p:pic>
    </p:spTree>
    <p:extLst>
      <p:ext uri="{BB962C8B-B14F-4D97-AF65-F5344CB8AC3E}">
        <p14:creationId xmlns:p14="http://schemas.microsoft.com/office/powerpoint/2010/main" val="10931749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951851"/>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 is </a:t>
            </a:r>
            <a:r>
              <a:rPr lang="en-US" sz="2800" b="0" dirty="0" err="1">
                <a:latin typeface="Franklin Gothic Medium"/>
                <a:cs typeface="Franklin Gothic Medium"/>
              </a:rPr>
              <a:t>Samvera</a:t>
            </a:r>
            <a:r>
              <a:rPr lang="en-US" sz="2800" b="0" dirty="0">
                <a:latin typeface="Franklin Gothic Medium"/>
                <a:cs typeface="Franklin Gothic Medium"/>
              </a:rPr>
              <a:t>?</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Technical Framework</a:t>
            </a:r>
            <a:endParaRPr lang="en-US" sz="2800" b="0" dirty="0">
              <a:latin typeface="Franklin Gothic Medium"/>
              <a:cs typeface="Franklin Gothic Medium"/>
            </a:endParaRPr>
          </a:p>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Data Modeling</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Getting </a:t>
            </a:r>
            <a:r>
              <a:rPr lang="en-US" sz="2800" b="0" dirty="0" smtClean="0">
                <a:latin typeface="Franklin Gothic Medium"/>
                <a:cs typeface="Franklin Gothic Medium"/>
              </a:rPr>
              <a:t>Started with </a:t>
            </a:r>
            <a:r>
              <a:rPr lang="en-US" sz="2800" b="0" dirty="0" err="1" smtClean="0">
                <a:latin typeface="Franklin Gothic Medium"/>
                <a:cs typeface="Franklin Gothic Medium"/>
              </a:rPr>
              <a:t>Samvera</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15400208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85800" y="710624"/>
            <a:ext cx="8001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PCDM = Portland Common Data Model</a:t>
            </a:r>
            <a:endParaRPr lang="en-US" sz="3200" b="0" dirty="0">
              <a:latin typeface="Franklin Gothic Medium" charset="0"/>
            </a:endParaRPr>
          </a:p>
        </p:txBody>
      </p:sp>
      <p:sp>
        <p:nvSpPr>
          <p:cNvPr id="3" name="Rectangle 6"/>
          <p:cNvSpPr>
            <a:spLocks noChangeArrowheads="1"/>
          </p:cNvSpPr>
          <p:nvPr/>
        </p:nvSpPr>
        <p:spPr bwMode="auto">
          <a:xfrm>
            <a:off x="990600" y="1942743"/>
            <a:ext cx="7010400" cy="523220"/>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US" sz="2800" b="0" dirty="0" smtClean="0">
                <a:latin typeface="Franklin Gothic Medium" charset="0"/>
                <a:ea typeface="Franklin Gothic Medium" charset="0"/>
                <a:cs typeface="Franklin Gothic Medium" charset="0"/>
              </a:rPr>
              <a:t>x</a:t>
            </a:r>
            <a:endParaRPr lang="en-GB" sz="2800" b="0" dirty="0" smtClean="0">
              <a:latin typeface="Franklin Gothic Medium" charset="0"/>
              <a:ea typeface="Franklin Gothic Medium" charset="0"/>
              <a:cs typeface="Franklin Gothic Medium" charset="0"/>
            </a:endParaRPr>
          </a:p>
        </p:txBody>
      </p:sp>
      <p:pic>
        <p:nvPicPr>
          <p:cNvPr id="2" name="Picture 1" descr="coll-object-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28800"/>
            <a:ext cx="8141110" cy="3886200"/>
          </a:xfrm>
          <a:prstGeom prst="rect">
            <a:avLst/>
          </a:prstGeom>
        </p:spPr>
      </p:pic>
    </p:spTree>
    <p:extLst>
      <p:ext uri="{BB962C8B-B14F-4D97-AF65-F5344CB8AC3E}">
        <p14:creationId xmlns:p14="http://schemas.microsoft.com/office/powerpoint/2010/main" val="92341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7315200" y="228600"/>
            <a:ext cx="1371600" cy="523220"/>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US" sz="2800" b="0" dirty="0" smtClean="0">
                <a:latin typeface="Franklin Gothic Medium" charset="0"/>
                <a:ea typeface="Franklin Gothic Medium" charset="0"/>
                <a:cs typeface="Franklin Gothic Medium" charset="0"/>
              </a:rPr>
              <a:t>Book</a:t>
            </a:r>
            <a:endParaRPr lang="en-GB" sz="2800" b="0" dirty="0" smtClean="0">
              <a:latin typeface="Franklin Gothic Medium" charset="0"/>
              <a:ea typeface="Franklin Gothic Medium" charset="0"/>
              <a:cs typeface="Franklin Gothic Medium" charset="0"/>
            </a:endParaRPr>
          </a:p>
        </p:txBody>
      </p:sp>
      <p:pic>
        <p:nvPicPr>
          <p:cNvPr id="5" name="Picture 4" descr="MultiPageText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91570"/>
            <a:ext cx="9001358" cy="6314030"/>
          </a:xfrm>
          <a:prstGeom prst="rect">
            <a:avLst/>
          </a:prstGeom>
        </p:spPr>
      </p:pic>
    </p:spTree>
    <p:extLst>
      <p:ext uri="{BB962C8B-B14F-4D97-AF65-F5344CB8AC3E}">
        <p14:creationId xmlns:p14="http://schemas.microsoft.com/office/powerpoint/2010/main" val="297133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85800" y="710624"/>
            <a:ext cx="8001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Why PCDM? </a:t>
            </a:r>
            <a:endParaRPr lang="en-US" sz="3200" b="0" dirty="0">
              <a:latin typeface="Franklin Gothic Medium" charset="0"/>
            </a:endParaRPr>
          </a:p>
        </p:txBody>
      </p:sp>
      <p:sp>
        <p:nvSpPr>
          <p:cNvPr id="3" name="Rectangle 6"/>
          <p:cNvSpPr>
            <a:spLocks noChangeArrowheads="1"/>
          </p:cNvSpPr>
          <p:nvPr/>
        </p:nvSpPr>
        <p:spPr bwMode="auto">
          <a:xfrm>
            <a:off x="990600" y="1660029"/>
            <a:ext cx="7010400" cy="1692771"/>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US" sz="2800" b="0" dirty="0" smtClean="0">
                <a:latin typeface="Franklin Gothic Medium" charset="0"/>
                <a:ea typeface="Franklin Gothic Medium" charset="0"/>
                <a:cs typeface="Franklin Gothic Medium" charset="0"/>
              </a:rPr>
              <a:t>1.) Best practices in data modeling</a:t>
            </a:r>
          </a:p>
          <a:p>
            <a:pPr marL="114300">
              <a:spcBef>
                <a:spcPts val="1200"/>
              </a:spcBef>
            </a:pPr>
            <a:r>
              <a:rPr lang="en-US" sz="2800" b="0" dirty="0" smtClean="0">
                <a:latin typeface="Franklin Gothic Medium" charset="0"/>
                <a:ea typeface="Franklin Gothic Medium" charset="0"/>
                <a:cs typeface="Franklin Gothic Medium" charset="0"/>
              </a:rPr>
              <a:t>2.) Code interoperability</a:t>
            </a:r>
          </a:p>
          <a:p>
            <a:pPr marL="114300">
              <a:spcBef>
                <a:spcPts val="1200"/>
              </a:spcBef>
            </a:pPr>
            <a:r>
              <a:rPr lang="en-US" sz="2800" b="0" dirty="0">
                <a:latin typeface="Franklin Gothic Medium" charset="0"/>
                <a:ea typeface="Franklin Gothic Medium" charset="0"/>
                <a:cs typeface="Franklin Gothic Medium" charset="0"/>
              </a:rPr>
              <a:t>3</a:t>
            </a:r>
            <a:r>
              <a:rPr lang="en-US" sz="2800" b="0" dirty="0" smtClean="0">
                <a:latin typeface="Franklin Gothic Medium" charset="0"/>
                <a:ea typeface="Franklin Gothic Medium" charset="0"/>
                <a:cs typeface="Franklin Gothic Medium" charset="0"/>
              </a:rPr>
              <a:t>.) Data interoperability</a:t>
            </a:r>
            <a:endParaRPr lang="en-GB" sz="2800" b="0" dirty="0" smtClean="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2064222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951851"/>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 is </a:t>
            </a:r>
            <a:r>
              <a:rPr lang="en-US" sz="2800" b="0" dirty="0" err="1">
                <a:latin typeface="Franklin Gothic Medium"/>
                <a:cs typeface="Franklin Gothic Medium"/>
              </a:rPr>
              <a:t>Samvera</a:t>
            </a:r>
            <a:r>
              <a:rPr lang="en-US" sz="2800" b="0" dirty="0">
                <a:latin typeface="Franklin Gothic Medium"/>
                <a:cs typeface="Franklin Gothic Medium"/>
              </a:rPr>
              <a:t>?</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Technical Framework</a:t>
            </a:r>
            <a:endParaRPr lang="en-US" sz="2800" b="0" dirty="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Data Modeling</a:t>
            </a:r>
          </a:p>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Getting Started with </a:t>
            </a:r>
            <a:r>
              <a:rPr lang="en-US" sz="3600" b="0" i="1" dirty="0" err="1">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Samvera</a:t>
            </a:r>
            <a:endPar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endParaRP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384630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stomShape 1"/>
          <p:cNvSpPr/>
          <p:nvPr/>
        </p:nvSpPr>
        <p:spPr>
          <a:xfrm>
            <a:off x="716760" y="2682000"/>
            <a:ext cx="4403520" cy="2490120"/>
          </a:xfrm>
          <a:prstGeom prst="rect">
            <a:avLst/>
          </a:prstGeom>
          <a:noFill/>
          <a:ln>
            <a:noFill/>
          </a:ln>
        </p:spPr>
        <p:style>
          <a:lnRef idx="0">
            <a:scrgbClr r="0" g="0" b="0"/>
          </a:lnRef>
          <a:fillRef idx="0">
            <a:scrgbClr r="0" g="0" b="0"/>
          </a:fillRef>
          <a:effectRef idx="0">
            <a:scrgbClr r="0" g="0" b="0"/>
          </a:effectRef>
          <a:fontRef idx="minor"/>
        </p:style>
        <p:txBody>
          <a:bodyPr lIns="24480" tIns="24480" rIns="24480" bIns="24480"/>
          <a:lstStyle/>
          <a:p>
            <a:r>
              <a:rPr lang="en-US" sz="4800" b="0" strike="noStrike" spc="-1">
                <a:solidFill>
                  <a:srgbClr val="000000"/>
                </a:solidFill>
                <a:uFill>
                  <a:solidFill>
                    <a:srgbClr val="FFFFFF"/>
                  </a:solidFill>
                </a:uFill>
                <a:latin typeface="Lato"/>
                <a:ea typeface="Lato"/>
              </a:rPr>
              <a:t>Hydra-in-a-Box</a:t>
            </a:r>
            <a:endParaRPr lang="en-US" sz="2400" b="0" strike="noStrike" spc="-1">
              <a:solidFill>
                <a:srgbClr val="000000"/>
              </a:solidFill>
              <a:uFill>
                <a:solidFill>
                  <a:srgbClr val="FFFFFF"/>
                </a:solidFill>
              </a:uFill>
              <a:latin typeface="Arial"/>
            </a:endParaRPr>
          </a:p>
          <a:p>
            <a:pPr algn="ctr">
              <a:lnSpc>
                <a:spcPct val="100000"/>
              </a:lnSpc>
            </a:pPr>
            <a:endParaRPr lang="en-US" sz="2400" b="0" strike="noStrike" spc="-1">
              <a:solidFill>
                <a:srgbClr val="000000"/>
              </a:solidFill>
              <a:uFill>
                <a:solidFill>
                  <a:srgbClr val="FFFFFF"/>
                </a:solidFill>
              </a:uFill>
              <a:latin typeface="Arial"/>
            </a:endParaRPr>
          </a:p>
        </p:txBody>
      </p:sp>
      <p:pic>
        <p:nvPicPr>
          <p:cNvPr id="555" name="Shape 75"/>
          <p:cNvPicPr/>
          <p:nvPr/>
        </p:nvPicPr>
        <p:blipFill>
          <a:blip r:embed="rId2"/>
          <a:stretch/>
        </p:blipFill>
        <p:spPr>
          <a:xfrm>
            <a:off x="5488560" y="1562400"/>
            <a:ext cx="2724120" cy="3183840"/>
          </a:xfrm>
          <a:prstGeom prst="rect">
            <a:avLst/>
          </a:prstGeom>
          <a:ln>
            <a:noFill/>
          </a:ln>
        </p:spPr>
      </p:pic>
    </p:spTree>
    <p:extLst>
      <p:ext uri="{BB962C8B-B14F-4D97-AF65-F5344CB8AC3E}">
        <p14:creationId xmlns:p14="http://schemas.microsoft.com/office/powerpoint/2010/main" val="14744425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CustomShape 1"/>
          <p:cNvSpPr/>
          <p:nvPr/>
        </p:nvSpPr>
        <p:spPr>
          <a:xfrm>
            <a:off x="303120" y="1159920"/>
            <a:ext cx="836712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57"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Project Background</a:t>
            </a:r>
            <a:r>
              <a:rPr lang="en-US" sz="2700" b="0" strike="noStrike" spc="-1">
                <a:solidFill>
                  <a:srgbClr val="424242"/>
                </a:solidFill>
                <a:uFill>
                  <a:solidFill>
                    <a:srgbClr val="FFFFFF"/>
                  </a:solidFill>
                </a:uFill>
                <a:latin typeface="Lato"/>
                <a:ea typeface="Lato"/>
              </a:rPr>
              <a:t>	</a:t>
            </a:r>
            <a:endParaRPr lang="en-US" sz="2400" b="0" strike="noStrike" spc="-1">
              <a:solidFill>
                <a:srgbClr val="000000"/>
              </a:solidFill>
              <a:uFill>
                <a:solidFill>
                  <a:srgbClr val="FFFFFF"/>
                </a:solidFill>
              </a:uFill>
              <a:latin typeface="Arial"/>
            </a:endParaRPr>
          </a:p>
        </p:txBody>
      </p:sp>
      <p:sp>
        <p:nvSpPr>
          <p:cNvPr id="558" name="CustomShape 3"/>
          <p:cNvSpPr/>
          <p:nvPr/>
        </p:nvSpPr>
        <p:spPr>
          <a:xfrm>
            <a:off x="285840" y="1580760"/>
            <a:ext cx="5136480" cy="503604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r>
              <a:rPr lang="en-US" sz="2400" b="0" strike="noStrike" spc="-1">
                <a:solidFill>
                  <a:srgbClr val="000000"/>
                </a:solidFill>
                <a:uFill>
                  <a:solidFill>
                    <a:srgbClr val="FFFFFF"/>
                  </a:solidFill>
                </a:uFill>
                <a:latin typeface="Lato"/>
                <a:ea typeface="Lato"/>
              </a:rPr>
              <a:t>30 month National Leadership Grant from IMLS</a:t>
            </a:r>
            <a:endParaRPr lang="en-US" sz="2400" b="0" strike="noStrike" spc="-1">
              <a:solidFill>
                <a:srgbClr val="000000"/>
              </a:solidFill>
              <a:uFill>
                <a:solidFill>
                  <a:srgbClr val="FFFFFF"/>
                </a:solidFill>
              </a:uFill>
              <a:latin typeface="Arial"/>
            </a:endParaRPr>
          </a:p>
          <a:p>
            <a:pPr>
              <a:lnSpc>
                <a:spcPct val="100000"/>
              </a:lnSpc>
            </a:pPr>
            <a:r>
              <a:rPr lang="en-US" sz="800" b="0" strike="noStrike" spc="-1">
                <a:solidFill>
                  <a:srgbClr val="000000"/>
                </a:solidFill>
                <a:uFill>
                  <a:solidFill>
                    <a:srgbClr val="FFFFFF"/>
                  </a:solidFill>
                </a:uFill>
                <a:latin typeface="Lato"/>
                <a:ea typeface="Lato"/>
              </a:rPr>
              <a:t> </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Foster a national digital platform through community-based repository infrastructure</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1400" b="0" strike="noStrike" spc="-1">
                <a:solidFill>
                  <a:srgbClr val="000000"/>
                </a:solidFill>
                <a:uFill>
                  <a:solidFill>
                    <a:srgbClr val="FFFFFF"/>
                  </a:solidFill>
                </a:uFill>
                <a:latin typeface="Lato"/>
                <a:ea typeface="Lato"/>
              </a:rPr>
              <a:t> </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Leverage &amp; contribute to Hydra, both in code and community</a:t>
            </a:r>
            <a:endParaRPr lang="en-US" sz="2400" b="0" strike="noStrike" spc="-1">
              <a:solidFill>
                <a:srgbClr val="000000"/>
              </a:solidFill>
              <a:uFill>
                <a:solidFill>
                  <a:srgbClr val="FFFFFF"/>
                </a:solidFill>
              </a:uFill>
              <a:latin typeface="Arial"/>
            </a:endParaRPr>
          </a:p>
        </p:txBody>
      </p:sp>
      <p:pic>
        <p:nvPicPr>
          <p:cNvPr id="559" name="Shape 83"/>
          <p:cNvPicPr/>
          <p:nvPr/>
        </p:nvPicPr>
        <p:blipFill>
          <a:blip r:embed="rId3"/>
          <a:stretch/>
        </p:blipFill>
        <p:spPr>
          <a:xfrm>
            <a:off x="5423040" y="1549080"/>
            <a:ext cx="1188360" cy="1584720"/>
          </a:xfrm>
          <a:prstGeom prst="rect">
            <a:avLst/>
          </a:prstGeom>
          <a:ln>
            <a:noFill/>
          </a:ln>
        </p:spPr>
      </p:pic>
      <p:pic>
        <p:nvPicPr>
          <p:cNvPr id="560" name="Shape 84"/>
          <p:cNvPicPr/>
          <p:nvPr/>
        </p:nvPicPr>
        <p:blipFill>
          <a:blip r:embed="rId4"/>
          <a:stretch/>
        </p:blipFill>
        <p:spPr>
          <a:xfrm>
            <a:off x="6919920" y="1684440"/>
            <a:ext cx="1621800" cy="1254240"/>
          </a:xfrm>
          <a:prstGeom prst="rect">
            <a:avLst/>
          </a:prstGeom>
          <a:ln>
            <a:noFill/>
          </a:ln>
        </p:spPr>
      </p:pic>
      <p:pic>
        <p:nvPicPr>
          <p:cNvPr id="561" name="Shape 85"/>
          <p:cNvPicPr/>
          <p:nvPr/>
        </p:nvPicPr>
        <p:blipFill>
          <a:blip r:embed="rId5"/>
          <a:stretch/>
        </p:blipFill>
        <p:spPr>
          <a:xfrm>
            <a:off x="5783400" y="3436920"/>
            <a:ext cx="2377440" cy="1055520"/>
          </a:xfrm>
          <a:prstGeom prst="rect">
            <a:avLst/>
          </a:prstGeom>
          <a:ln>
            <a:noFill/>
          </a:ln>
        </p:spPr>
      </p:pic>
      <p:pic>
        <p:nvPicPr>
          <p:cNvPr id="562" name="Shape 86"/>
          <p:cNvPicPr/>
          <p:nvPr/>
        </p:nvPicPr>
        <p:blipFill>
          <a:blip r:embed="rId6"/>
          <a:stretch/>
        </p:blipFill>
        <p:spPr>
          <a:xfrm>
            <a:off x="5499000" y="4595040"/>
            <a:ext cx="1950120" cy="1182240"/>
          </a:xfrm>
          <a:prstGeom prst="rect">
            <a:avLst/>
          </a:prstGeom>
          <a:ln>
            <a:noFill/>
          </a:ln>
        </p:spPr>
      </p:pic>
      <p:pic>
        <p:nvPicPr>
          <p:cNvPr id="563" name="Shape 87"/>
          <p:cNvPicPr/>
          <p:nvPr/>
        </p:nvPicPr>
        <p:blipFill>
          <a:blip r:embed="rId7"/>
          <a:stretch/>
        </p:blipFill>
        <p:spPr>
          <a:xfrm>
            <a:off x="7134120" y="5018040"/>
            <a:ext cx="1577160" cy="1681920"/>
          </a:xfrm>
          <a:prstGeom prst="rect">
            <a:avLst/>
          </a:prstGeom>
          <a:ln>
            <a:noFill/>
          </a:ln>
        </p:spPr>
      </p:pic>
    </p:spTree>
    <p:extLst>
      <p:ext uri="{BB962C8B-B14F-4D97-AF65-F5344CB8AC3E}">
        <p14:creationId xmlns:p14="http://schemas.microsoft.com/office/powerpoint/2010/main" val="11420510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303120" y="1159920"/>
            <a:ext cx="836712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65" name="CustomShape 2"/>
          <p:cNvSpPr/>
          <p:nvPr/>
        </p:nvSpPr>
        <p:spPr>
          <a:xfrm>
            <a:off x="303120" y="660240"/>
            <a:ext cx="870660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Project Goals</a:t>
            </a:r>
            <a:endParaRPr lang="en-US" sz="2400" b="0" strike="noStrike" spc="-1">
              <a:solidFill>
                <a:srgbClr val="000000"/>
              </a:solidFill>
              <a:uFill>
                <a:solidFill>
                  <a:srgbClr val="FFFFFF"/>
                </a:solidFill>
              </a:uFill>
              <a:latin typeface="Arial"/>
            </a:endParaRPr>
          </a:p>
        </p:txBody>
      </p:sp>
      <p:sp>
        <p:nvSpPr>
          <p:cNvPr id="566" name="CustomShape 3"/>
          <p:cNvSpPr/>
          <p:nvPr/>
        </p:nvSpPr>
        <p:spPr>
          <a:xfrm>
            <a:off x="285840" y="1580760"/>
            <a:ext cx="8307360" cy="425340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marL="774720" lvl="1" indent="-386640">
              <a:lnSpc>
                <a:spcPct val="100000"/>
              </a:lnSpc>
              <a:buClr>
                <a:srgbClr val="000000"/>
              </a:buClr>
              <a:buFont typeface="Lato"/>
              <a:buAutoNum type="arabicPeriod"/>
            </a:pPr>
            <a:r>
              <a:rPr lang="en-US" sz="2400" b="0" strike="noStrike" spc="-1">
                <a:solidFill>
                  <a:srgbClr val="000000"/>
                </a:solidFill>
                <a:uFill>
                  <a:solidFill>
                    <a:srgbClr val="FFFFFF"/>
                  </a:solidFill>
                </a:uFill>
                <a:latin typeface="Lato"/>
                <a:ea typeface="Lato"/>
              </a:rPr>
              <a:t>Develop turnkey, Hydra-based application that leverages and improves on core code components</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AutoNum type="arabicPeriod"/>
            </a:pPr>
            <a:r>
              <a:rPr lang="en-US" sz="2400" b="0" strike="noStrike" spc="-1">
                <a:solidFill>
                  <a:srgbClr val="000000"/>
                </a:solidFill>
                <a:uFill>
                  <a:solidFill>
                    <a:srgbClr val="FFFFFF"/>
                  </a:solidFill>
                </a:uFill>
                <a:latin typeface="Lato"/>
                <a:ea typeface="Lato"/>
              </a:rPr>
              <a:t>Develop metadata aggregation &amp; enrichment tools</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AutoNum type="arabicPeriod"/>
            </a:pPr>
            <a:r>
              <a:rPr lang="en-US" sz="2400" b="0" strike="noStrike" spc="-1">
                <a:solidFill>
                  <a:srgbClr val="000000"/>
                </a:solidFill>
                <a:uFill>
                  <a:solidFill>
                    <a:srgbClr val="FFFFFF"/>
                  </a:solidFill>
                </a:uFill>
                <a:latin typeface="Lato"/>
                <a:ea typeface="Lato"/>
              </a:rPr>
              <a:t>Work toward a hosted service</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AutoNum type="arabicPeriod"/>
            </a:pPr>
            <a:r>
              <a:rPr lang="en-US" sz="2400" b="0" strike="noStrike" spc="-1">
                <a:solidFill>
                  <a:srgbClr val="000000"/>
                </a:solidFill>
                <a:uFill>
                  <a:solidFill>
                    <a:srgbClr val="FFFFFF"/>
                  </a:solidFill>
                </a:uFill>
                <a:latin typeface="Lato"/>
                <a:ea typeface="Lato"/>
              </a:rPr>
              <a:t>Connect components with DPLA hubs, current Hydra partners &amp; prospective Hydra adopters</a:t>
            </a: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8581158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5"/>
          <p:cNvSpPr txBox="1">
            <a:spLocks noChangeArrowheads="1"/>
          </p:cNvSpPr>
          <p:nvPr/>
        </p:nvSpPr>
        <p:spPr bwMode="auto">
          <a:xfrm>
            <a:off x="533400" y="639763"/>
            <a:ext cx="7848600" cy="584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What Is Hydra?</a:t>
            </a:r>
            <a:endParaRPr lang="en-US" sz="3200" b="0" dirty="0">
              <a:latin typeface="Franklin Gothic Medium" charset="0"/>
            </a:endParaRPr>
          </a:p>
        </p:txBody>
      </p:sp>
      <p:sp>
        <p:nvSpPr>
          <p:cNvPr id="7" name="Rectangle 6"/>
          <p:cNvSpPr>
            <a:spLocks noChangeArrowheads="1"/>
          </p:cNvSpPr>
          <p:nvPr/>
        </p:nvSpPr>
        <p:spPr bwMode="auto">
          <a:xfrm>
            <a:off x="762000" y="1464707"/>
            <a:ext cx="7467600" cy="5075235"/>
          </a:xfrm>
          <a:prstGeom prst="rect">
            <a:avLst/>
          </a:prstGeom>
          <a:solidFill>
            <a:schemeClr val="bg1"/>
          </a:solidFill>
          <a:ln w="9525">
            <a:noFill/>
            <a:miter lim="800000"/>
            <a:headEnd/>
            <a:tailEnd/>
          </a:ln>
        </p:spPr>
        <p:txBody>
          <a:bodyPr wrap="square">
            <a:prstTxWarp prst="textNoShape">
              <a:avLst/>
            </a:prstTxWarp>
            <a:spAutoFit/>
          </a:bodyPr>
          <a:lstStyle/>
          <a:p>
            <a:pPr marL="514350" indent="-514350" eaLnBrk="0" hangingPunct="0">
              <a:lnSpc>
                <a:spcPct val="85000"/>
              </a:lnSpc>
              <a:spcBef>
                <a:spcPts val="1200"/>
              </a:spcBef>
              <a:buFont typeface="+mj-lt"/>
              <a:buAutoNum type="arabicPeriod"/>
              <a:defRPr/>
            </a:pPr>
            <a:r>
              <a:rPr lang="en-US" sz="2800" b="0" dirty="0" smtClean="0">
                <a:latin typeface="Franklin Gothic Medium" pitchFamily="-106" charset="0"/>
                <a:ea typeface="Franklin Gothic Medium" pitchFamily="-106" charset="0"/>
                <a:cs typeface="Franklin Gothic Medium" pitchFamily="-106" charset="0"/>
              </a:rPr>
              <a:t>A robust repository fronted by feature-rich, tailored applications and workflows (“heads”) </a:t>
            </a:r>
            <a:endParaRPr lang="en-US" sz="2800" b="0" dirty="0">
              <a:latin typeface="Franklin Gothic Medium" pitchFamily="-106" charset="0"/>
              <a:ea typeface="Franklin Gothic Medium" pitchFamily="-106" charset="0"/>
              <a:cs typeface="Franklin Gothic Medium" pitchFamily="-106" charset="0"/>
            </a:endParaRPr>
          </a:p>
          <a:p>
            <a:pPr marL="914400" lvl="1" indent="-457200" eaLnBrk="0" hangingPunct="0">
              <a:lnSpc>
                <a:spcPct val="85000"/>
              </a:lnSpc>
              <a:spcBef>
                <a:spcPts val="1200"/>
              </a:spcBef>
              <a:buFont typeface="Lucida Grande"/>
              <a:buChar char="➭"/>
              <a:defRPr/>
            </a:pPr>
            <a:r>
              <a:rPr lang="en-US" sz="2800" b="0" i="1" dirty="0" smtClean="0">
                <a:latin typeface="Franklin Gothic Medium" pitchFamily="-106" charset="0"/>
                <a:ea typeface="Franklin Gothic Medium" pitchFamily="-106" charset="0"/>
                <a:cs typeface="Franklin Gothic Medium" pitchFamily="-106" charset="0"/>
              </a:rPr>
              <a:t>One </a:t>
            </a:r>
            <a:r>
              <a:rPr lang="en-US" sz="2800" b="0" i="1" dirty="0">
                <a:latin typeface="Franklin Gothic Medium" pitchFamily="-106" charset="0"/>
                <a:ea typeface="Franklin Gothic Medium" pitchFamily="-106" charset="0"/>
                <a:cs typeface="Franklin Gothic Medium" pitchFamily="-106" charset="0"/>
              </a:rPr>
              <a:t>body, many </a:t>
            </a:r>
            <a:r>
              <a:rPr lang="en-US" sz="2800" b="0" i="1" dirty="0" smtClean="0">
                <a:latin typeface="Franklin Gothic Medium" pitchFamily="-106" charset="0"/>
                <a:ea typeface="Franklin Gothic Medium" pitchFamily="-106" charset="0"/>
                <a:cs typeface="Franklin Gothic Medium" pitchFamily="-106" charset="0"/>
              </a:rPr>
              <a:t>heads</a:t>
            </a:r>
            <a:endParaRPr lang="en-US" sz="2800" b="0" dirty="0" smtClean="0">
              <a:latin typeface="Franklin Gothic Medium" pitchFamily="-106" charset="0"/>
              <a:ea typeface="Franklin Gothic Medium" pitchFamily="-106" charset="0"/>
              <a:cs typeface="Franklin Gothic Medium" pitchFamily="-106" charset="0"/>
            </a:endParaRPr>
          </a:p>
          <a:p>
            <a:pPr marL="514350" indent="-514350" eaLnBrk="0" hangingPunct="0">
              <a:lnSpc>
                <a:spcPct val="85000"/>
              </a:lnSpc>
              <a:spcBef>
                <a:spcPts val="1800"/>
              </a:spcBef>
              <a:buFont typeface="+mj-lt"/>
              <a:buAutoNum type="arabicPeriod"/>
              <a:defRPr/>
            </a:pPr>
            <a:r>
              <a:rPr lang="en-US" sz="2800" b="0" dirty="0" smtClean="0">
                <a:latin typeface="Franklin Gothic Medium" pitchFamily="-106" charset="0"/>
                <a:ea typeface="Franklin Gothic Medium" pitchFamily="-106" charset="0"/>
                <a:cs typeface="Franklin Gothic Medium" pitchFamily="-106" charset="0"/>
              </a:rPr>
              <a:t>Collaboratively built “solution bundles” that can be adapted and modified to suit local needs.</a:t>
            </a:r>
          </a:p>
          <a:p>
            <a:pPr marL="514350" indent="-514350" eaLnBrk="0" hangingPunct="0">
              <a:lnSpc>
                <a:spcPct val="85000"/>
              </a:lnSpc>
              <a:spcBef>
                <a:spcPts val="1800"/>
              </a:spcBef>
              <a:buFont typeface="+mj-lt"/>
              <a:buAutoNum type="arabicPeriod"/>
              <a:defRPr/>
            </a:pPr>
            <a:r>
              <a:rPr lang="en-US" sz="2800" b="0" dirty="0" smtClean="0">
                <a:latin typeface="Franklin Gothic Medium" pitchFamily="-106" charset="0"/>
                <a:ea typeface="Franklin Gothic Medium" pitchFamily="-106" charset="0"/>
                <a:cs typeface="Franklin Gothic Medium" pitchFamily="-106" charset="0"/>
              </a:rPr>
              <a:t>A community of developers and adopters extending and enhancing the core</a:t>
            </a:r>
          </a:p>
          <a:p>
            <a:pPr marL="914400" lvl="1" indent="-457200" eaLnBrk="0" hangingPunct="0">
              <a:lnSpc>
                <a:spcPct val="85000"/>
              </a:lnSpc>
              <a:spcBef>
                <a:spcPts val="1200"/>
              </a:spcBef>
              <a:buFont typeface="Lucida Grande"/>
              <a:buChar char="➭"/>
              <a:defRPr/>
            </a:pPr>
            <a:r>
              <a:rPr lang="en-US" sz="2800" b="0" i="1" dirty="0" smtClean="0">
                <a:latin typeface="Franklin Gothic Medium" pitchFamily="-106" charset="0"/>
                <a:ea typeface="Franklin Gothic Medium" pitchFamily="-106" charset="0"/>
                <a:cs typeface="Franklin Gothic Medium" pitchFamily="-106" charset="0"/>
              </a:rPr>
              <a:t>If you want to go fast, go alone. If you want to go far, go together. </a:t>
            </a:r>
          </a:p>
          <a:p>
            <a:pPr marL="800100" lvl="1" indent="-342900" eaLnBrk="0" hangingPunct="0">
              <a:defRPr/>
            </a:pPr>
            <a:endParaRPr lang="en-US" sz="1200" b="0" i="1" dirty="0" smtClean="0">
              <a:latin typeface="Franklin Gothic Medium" pitchFamily="-106" charset="0"/>
              <a:ea typeface="Franklin Gothic Medium" pitchFamily="-106" charset="0"/>
              <a:cs typeface="Franklin Gothic Medium" pitchFamily="-106" charset="0"/>
            </a:endParaRPr>
          </a:p>
        </p:txBody>
      </p:sp>
    </p:spTree>
    <p:extLst>
      <p:ext uri="{BB962C8B-B14F-4D97-AF65-F5344CB8AC3E}">
        <p14:creationId xmlns:p14="http://schemas.microsoft.com/office/powerpoint/2010/main" val="11814216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68"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Work Accomplished to Date</a:t>
            </a:r>
            <a:endParaRPr lang="en-US" sz="2400" b="0" strike="noStrike" spc="-1">
              <a:solidFill>
                <a:srgbClr val="000000"/>
              </a:solidFill>
              <a:uFill>
                <a:solidFill>
                  <a:srgbClr val="FFFFFF"/>
                </a:solidFill>
              </a:uFill>
              <a:latin typeface="Arial"/>
            </a:endParaRPr>
          </a:p>
        </p:txBody>
      </p:sp>
      <p:sp>
        <p:nvSpPr>
          <p:cNvPr id="569" name="CustomShape 3"/>
          <p:cNvSpPr/>
          <p:nvPr/>
        </p:nvSpPr>
        <p:spPr>
          <a:xfrm>
            <a:off x="523800" y="1580760"/>
            <a:ext cx="8128800" cy="527544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nSpc>
                <a:spcPct val="100000"/>
              </a:lnSpc>
            </a:pPr>
            <a:r>
              <a:rPr lang="en-US" sz="2400" b="0" strike="noStrike" spc="-1">
                <a:solidFill>
                  <a:srgbClr val="000000"/>
                </a:solidFill>
                <a:uFill>
                  <a:solidFill>
                    <a:srgbClr val="FFFFFF"/>
                  </a:solidFill>
                </a:uFill>
                <a:latin typeface="Lato"/>
                <a:ea typeface="Lato"/>
              </a:rPr>
              <a:t>Repository Product</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Design Research (Jun 2015 - Jun 2016)</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Two Development Work Cycles (Mar 2016 - present)</a:t>
            </a:r>
            <a:endParaRPr lang="en-US" sz="2400" b="0" strike="noStrike" spc="-1">
              <a:solidFill>
                <a:srgbClr val="000000"/>
              </a:solidFill>
              <a:uFill>
                <a:solidFill>
                  <a:srgbClr val="FFFFFF"/>
                </a:solidFill>
              </a:uFill>
              <a:latin typeface="Arial"/>
            </a:endParaRPr>
          </a:p>
          <a:p>
            <a:pPr>
              <a:lnSpc>
                <a:spcPct val="100000"/>
              </a:lnSpc>
            </a:pPr>
            <a:endParaRPr lang="en-US" sz="2400" b="0" strike="noStrike" spc="-1">
              <a:solidFill>
                <a:srgbClr val="000000"/>
              </a:solidFill>
              <a:uFill>
                <a:solidFill>
                  <a:srgbClr val="FFFFFF"/>
                </a:solidFill>
              </a:uFill>
              <a:latin typeface="Arial"/>
            </a:endParaRPr>
          </a:p>
          <a:p>
            <a:pPr>
              <a:lnSpc>
                <a:spcPct val="100000"/>
              </a:lnSpc>
            </a:pPr>
            <a:r>
              <a:rPr lang="en-US" sz="2400" b="0" strike="noStrike" spc="-1">
                <a:solidFill>
                  <a:srgbClr val="000000"/>
                </a:solidFill>
                <a:uFill>
                  <a:solidFill>
                    <a:srgbClr val="FFFFFF"/>
                  </a:solidFill>
                </a:uFill>
                <a:latin typeface="Lato"/>
                <a:ea typeface="Lato"/>
              </a:rPr>
              <a:t>Hosted Service</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Technical implementation in hand</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Business planning underway</a:t>
            </a:r>
            <a:endParaRPr lang="en-US" sz="2400" b="0" strike="noStrike" spc="-1">
              <a:solidFill>
                <a:srgbClr val="000000"/>
              </a:solidFill>
              <a:uFill>
                <a:solidFill>
                  <a:srgbClr val="FFFFFF"/>
                </a:solidFill>
              </a:uFill>
              <a:latin typeface="Arial"/>
            </a:endParaRPr>
          </a:p>
          <a:p>
            <a:pPr>
              <a:lnSpc>
                <a:spcPct val="100000"/>
              </a:lnSpc>
            </a:pPr>
            <a:endParaRPr lang="en-US" sz="2400" b="0" strike="noStrike" spc="-1">
              <a:solidFill>
                <a:srgbClr val="000000"/>
              </a:solidFill>
              <a:uFill>
                <a:solidFill>
                  <a:srgbClr val="FFFFFF"/>
                </a:solidFill>
              </a:uFill>
              <a:latin typeface="Arial"/>
            </a:endParaRPr>
          </a:p>
          <a:p>
            <a:pPr>
              <a:lnSpc>
                <a:spcPct val="100000"/>
              </a:lnSpc>
            </a:pPr>
            <a:r>
              <a:rPr lang="en-US" sz="2400" b="0" strike="noStrike" spc="-1">
                <a:solidFill>
                  <a:srgbClr val="000000"/>
                </a:solidFill>
                <a:uFill>
                  <a:solidFill>
                    <a:srgbClr val="FFFFFF"/>
                  </a:solidFill>
                </a:uFill>
                <a:latin typeface="Lato"/>
                <a:ea typeface="Lato"/>
              </a:rPr>
              <a:t>Aggregation Tooling</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Requirements and prototyping</a:t>
            </a:r>
            <a:endParaRPr lang="en-US" sz="2400" b="0" strike="noStrike" spc="-1">
              <a:solidFill>
                <a:srgbClr val="000000"/>
              </a:solidFill>
              <a:uFill>
                <a:solidFill>
                  <a:srgbClr val="FFFFFF"/>
                </a:solidFill>
              </a:uFill>
              <a:latin typeface="Arial"/>
            </a:endParaRPr>
          </a:p>
          <a:p>
            <a:pPr>
              <a:lnSpc>
                <a:spcPct val="100000"/>
              </a:lnSpc>
            </a:pP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075652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71"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Design Research - User Interviews</a:t>
            </a:r>
            <a:endParaRPr lang="en-US" sz="2400" b="0" strike="noStrike" spc="-1">
              <a:solidFill>
                <a:srgbClr val="000000"/>
              </a:solidFill>
              <a:uFill>
                <a:solidFill>
                  <a:srgbClr val="FFFFFF"/>
                </a:solidFill>
              </a:uFill>
              <a:latin typeface="Arial"/>
            </a:endParaRPr>
          </a:p>
        </p:txBody>
      </p:sp>
      <p:sp>
        <p:nvSpPr>
          <p:cNvPr id="572" name="CustomShape 3"/>
          <p:cNvSpPr/>
          <p:nvPr/>
        </p:nvSpPr>
        <p:spPr>
          <a:xfrm>
            <a:off x="523800" y="1580760"/>
            <a:ext cx="4316760" cy="527544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nSpc>
                <a:spcPct val="100000"/>
              </a:lnSpc>
            </a:pPr>
            <a:r>
              <a:rPr lang="en-US" sz="2400" b="0" strike="noStrike" spc="-1">
                <a:solidFill>
                  <a:srgbClr val="000000"/>
                </a:solidFill>
                <a:uFill>
                  <a:solidFill>
                    <a:srgbClr val="FFFFFF"/>
                  </a:solidFill>
                </a:uFill>
                <a:latin typeface="Lato"/>
                <a:ea typeface="Lato"/>
              </a:rPr>
              <a:t>Methodology</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22 interviews, 4 focus groups</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55 people in total, from 46 institutions</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All interviews audio-recorded</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and transcribed</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Developed coding scheme</a:t>
            </a:r>
            <a:endParaRPr lang="en-US" sz="2400" b="0" strike="noStrike" spc="-1">
              <a:solidFill>
                <a:srgbClr val="000000"/>
              </a:solidFill>
              <a:uFill>
                <a:solidFill>
                  <a:srgbClr val="FFFFFF"/>
                </a:solidFill>
              </a:uFill>
              <a:latin typeface="Arial"/>
            </a:endParaRPr>
          </a:p>
          <a:p>
            <a:pPr marL="457200" indent="-342360">
              <a:lnSpc>
                <a:spcPct val="115000"/>
              </a:lnSpc>
              <a:buClr>
                <a:srgbClr val="000000"/>
              </a:buClr>
              <a:buFont typeface="Lato"/>
              <a:buChar char="•"/>
            </a:pPr>
            <a:r>
              <a:rPr lang="en-US" sz="1800" b="0" strike="noStrike" spc="-1">
                <a:solidFill>
                  <a:srgbClr val="000000"/>
                </a:solidFill>
                <a:uFill>
                  <a:solidFill>
                    <a:srgbClr val="FFFFFF"/>
                  </a:solidFill>
                </a:uFill>
                <a:latin typeface="Lato"/>
                <a:ea typeface="Lato"/>
              </a:rPr>
              <a:t>Total of 93 codes applied to 1258 passages from 49 transcripts</a:t>
            </a:r>
            <a:endParaRPr lang="en-US" sz="2400" b="0" strike="noStrike" spc="-1">
              <a:solidFill>
                <a:srgbClr val="000000"/>
              </a:solidFill>
              <a:uFill>
                <a:solidFill>
                  <a:srgbClr val="FFFFFF"/>
                </a:solidFill>
              </a:uFill>
              <a:latin typeface="Arial"/>
            </a:endParaRPr>
          </a:p>
          <a:p>
            <a:pPr>
              <a:lnSpc>
                <a:spcPct val="100000"/>
              </a:lnSpc>
            </a:pPr>
            <a:endParaRPr lang="en-US" sz="2400" b="0" strike="noStrike" spc="-1">
              <a:solidFill>
                <a:srgbClr val="000000"/>
              </a:solidFill>
              <a:uFill>
                <a:solidFill>
                  <a:srgbClr val="FFFFFF"/>
                </a:solidFill>
              </a:uFill>
              <a:latin typeface="Arial"/>
            </a:endParaRPr>
          </a:p>
        </p:txBody>
      </p:sp>
      <p:sp>
        <p:nvSpPr>
          <p:cNvPr id="573" name="CustomShape 4"/>
          <p:cNvSpPr/>
          <p:nvPr/>
        </p:nvSpPr>
        <p:spPr>
          <a:xfrm>
            <a:off x="5088600" y="6399000"/>
            <a:ext cx="3455640" cy="36720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gn="ctr">
              <a:lnSpc>
                <a:spcPct val="117000"/>
              </a:lnSpc>
            </a:pPr>
            <a:r>
              <a:rPr lang="en-US" sz="1400" b="0" strike="noStrike" spc="-1">
                <a:solidFill>
                  <a:srgbClr val="53585F"/>
                </a:solidFill>
                <a:uFill>
                  <a:solidFill>
                    <a:srgbClr val="FFFFFF"/>
                  </a:solidFill>
                </a:uFill>
                <a:latin typeface="Helvetica Neue"/>
                <a:ea typeface="Helvetica Neue"/>
              </a:rPr>
              <a:t>Dedoose content analysis tool</a:t>
            </a:r>
            <a:endParaRPr lang="en-US" sz="2400" b="0" strike="noStrike" spc="-1">
              <a:solidFill>
                <a:srgbClr val="000000"/>
              </a:solidFill>
              <a:uFill>
                <a:solidFill>
                  <a:srgbClr val="FFFFFF"/>
                </a:solidFill>
              </a:uFill>
              <a:latin typeface="Arial"/>
            </a:endParaRPr>
          </a:p>
        </p:txBody>
      </p:sp>
      <p:pic>
        <p:nvPicPr>
          <p:cNvPr id="574" name="Shape 110"/>
          <p:cNvPicPr/>
          <p:nvPr/>
        </p:nvPicPr>
        <p:blipFill>
          <a:blip r:embed="rId3"/>
          <a:stretch/>
        </p:blipFill>
        <p:spPr>
          <a:xfrm>
            <a:off x="5448600" y="1375560"/>
            <a:ext cx="2724120" cy="2570760"/>
          </a:xfrm>
          <a:prstGeom prst="rect">
            <a:avLst/>
          </a:prstGeom>
          <a:ln w="9360">
            <a:solidFill>
              <a:srgbClr val="999999"/>
            </a:solidFill>
            <a:miter/>
          </a:ln>
        </p:spPr>
      </p:pic>
      <p:pic>
        <p:nvPicPr>
          <p:cNvPr id="575" name="Shape 111"/>
          <p:cNvPicPr/>
          <p:nvPr/>
        </p:nvPicPr>
        <p:blipFill>
          <a:blip r:embed="rId4"/>
          <a:stretch/>
        </p:blipFill>
        <p:spPr>
          <a:xfrm>
            <a:off x="5453640" y="4185720"/>
            <a:ext cx="2724120" cy="2160720"/>
          </a:xfrm>
          <a:prstGeom prst="rect">
            <a:avLst/>
          </a:prstGeom>
          <a:ln w="9360">
            <a:solidFill>
              <a:srgbClr val="999999"/>
            </a:solidFill>
            <a:miter/>
          </a:ln>
        </p:spPr>
      </p:pic>
    </p:spTree>
    <p:extLst>
      <p:ext uri="{BB962C8B-B14F-4D97-AF65-F5344CB8AC3E}">
        <p14:creationId xmlns:p14="http://schemas.microsoft.com/office/powerpoint/2010/main" val="14169852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CustomShape 1"/>
          <p:cNvSpPr/>
          <p:nvPr/>
        </p:nvSpPr>
        <p:spPr>
          <a:xfrm>
            <a:off x="303120" y="1159920"/>
            <a:ext cx="836712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77" name="CustomShape 2"/>
          <p:cNvSpPr/>
          <p:nvPr/>
        </p:nvSpPr>
        <p:spPr>
          <a:xfrm>
            <a:off x="303120" y="660240"/>
            <a:ext cx="940464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Design Research, Survey Data Online</a:t>
            </a:r>
            <a:endParaRPr lang="en-US" sz="2400" b="0" strike="noStrike" spc="-1">
              <a:solidFill>
                <a:srgbClr val="000000"/>
              </a:solidFill>
              <a:uFill>
                <a:solidFill>
                  <a:srgbClr val="FFFFFF"/>
                </a:solidFill>
              </a:uFill>
              <a:latin typeface="Arial"/>
            </a:endParaRPr>
          </a:p>
        </p:txBody>
      </p:sp>
      <p:sp>
        <p:nvSpPr>
          <p:cNvPr id="578" name="CustomShape 3"/>
          <p:cNvSpPr/>
          <p:nvPr/>
        </p:nvSpPr>
        <p:spPr>
          <a:xfrm>
            <a:off x="190440" y="6002640"/>
            <a:ext cx="8762400" cy="66996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r>
              <a:rPr lang="en-US" sz="1400" b="0" strike="noStrike" spc="-1">
                <a:solidFill>
                  <a:srgbClr val="53585F"/>
                </a:solidFill>
                <a:uFill>
                  <a:solidFill>
                    <a:srgbClr val="FFFFFF"/>
                  </a:solidFill>
                </a:uFill>
                <a:latin typeface="Helvetica Neue"/>
                <a:ea typeface="Helvetica Neue"/>
              </a:rPr>
              <a:t>All available on the project wiki:</a:t>
            </a:r>
            <a:endParaRPr lang="en-US" sz="2400" b="0" strike="noStrike" spc="-1">
              <a:solidFill>
                <a:srgbClr val="000000"/>
              </a:solidFill>
              <a:uFill>
                <a:solidFill>
                  <a:srgbClr val="FFFFFF"/>
                </a:solidFill>
              </a:uFill>
              <a:latin typeface="Arial"/>
            </a:endParaRPr>
          </a:p>
          <a:p>
            <a:pPr algn="ctr">
              <a:lnSpc>
                <a:spcPct val="118000"/>
              </a:lnSpc>
            </a:pPr>
            <a:r>
              <a:rPr lang="en-US" sz="1400" b="0" u="sng" strike="noStrike" spc="-1">
                <a:solidFill>
                  <a:srgbClr val="0000FF"/>
                </a:solidFill>
                <a:uFill>
                  <a:solidFill>
                    <a:srgbClr val="FFFFFF"/>
                  </a:solidFill>
                </a:uFill>
                <a:latin typeface="Arial"/>
                <a:ea typeface="Arial"/>
                <a:hlinkClick r:id="rId3"/>
              </a:rPr>
              <a:t>http://bit.ly/hybox-design-docs</a:t>
            </a:r>
            <a:endParaRPr lang="en-US" sz="2400" b="0" strike="noStrike" spc="-1">
              <a:solidFill>
                <a:srgbClr val="000000"/>
              </a:solidFill>
              <a:uFill>
                <a:solidFill>
                  <a:srgbClr val="FFFFFF"/>
                </a:solidFill>
              </a:uFill>
              <a:latin typeface="Arial"/>
            </a:endParaRPr>
          </a:p>
        </p:txBody>
      </p:sp>
      <p:pic>
        <p:nvPicPr>
          <p:cNvPr id="579" name="Shape 119"/>
          <p:cNvPicPr/>
          <p:nvPr/>
        </p:nvPicPr>
        <p:blipFill>
          <a:blip r:embed="rId4"/>
          <a:stretch/>
        </p:blipFill>
        <p:spPr>
          <a:xfrm>
            <a:off x="432000" y="1338480"/>
            <a:ext cx="3483720" cy="4483800"/>
          </a:xfrm>
          <a:prstGeom prst="rect">
            <a:avLst/>
          </a:prstGeom>
          <a:ln w="9360">
            <a:solidFill>
              <a:srgbClr val="777777"/>
            </a:solidFill>
            <a:round/>
          </a:ln>
        </p:spPr>
      </p:pic>
      <p:pic>
        <p:nvPicPr>
          <p:cNvPr id="580" name="Shape 120"/>
          <p:cNvPicPr/>
          <p:nvPr/>
        </p:nvPicPr>
        <p:blipFill>
          <a:blip r:embed="rId5"/>
          <a:stretch/>
        </p:blipFill>
        <p:spPr>
          <a:xfrm>
            <a:off x="2161800" y="1404360"/>
            <a:ext cx="4276080" cy="4352760"/>
          </a:xfrm>
          <a:prstGeom prst="rect">
            <a:avLst/>
          </a:prstGeom>
          <a:ln w="9360">
            <a:solidFill>
              <a:srgbClr val="777777"/>
            </a:solidFill>
            <a:miter/>
          </a:ln>
        </p:spPr>
      </p:pic>
      <p:pic>
        <p:nvPicPr>
          <p:cNvPr id="581" name="Shape 121"/>
          <p:cNvPicPr/>
          <p:nvPr/>
        </p:nvPicPr>
        <p:blipFill>
          <a:blip r:embed="rId6"/>
          <a:stretch/>
        </p:blipFill>
        <p:spPr>
          <a:xfrm>
            <a:off x="4394160" y="1518120"/>
            <a:ext cx="4276080" cy="4124880"/>
          </a:xfrm>
          <a:prstGeom prst="rect">
            <a:avLst/>
          </a:prstGeom>
          <a:ln w="9360">
            <a:solidFill>
              <a:srgbClr val="999999"/>
            </a:solidFill>
            <a:round/>
          </a:ln>
        </p:spPr>
      </p:pic>
    </p:spTree>
    <p:extLst>
      <p:ext uri="{BB962C8B-B14F-4D97-AF65-F5344CB8AC3E}">
        <p14:creationId xmlns:p14="http://schemas.microsoft.com/office/powerpoint/2010/main" val="9257529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85"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Repository in a Nutshell</a:t>
            </a:r>
            <a:endParaRPr lang="en-US" sz="2400" b="0" strike="noStrike" spc="-1">
              <a:solidFill>
                <a:srgbClr val="000000"/>
              </a:solidFill>
              <a:uFill>
                <a:solidFill>
                  <a:srgbClr val="FFFFFF"/>
                </a:solidFill>
              </a:uFill>
              <a:latin typeface="Arial"/>
            </a:endParaRPr>
          </a:p>
        </p:txBody>
      </p:sp>
      <p:sp>
        <p:nvSpPr>
          <p:cNvPr id="586" name="CustomShape 3"/>
          <p:cNvSpPr/>
          <p:nvPr/>
        </p:nvSpPr>
        <p:spPr>
          <a:xfrm>
            <a:off x="388080" y="1279800"/>
            <a:ext cx="8366760" cy="527544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nSpc>
                <a:spcPct val="100000"/>
              </a:lnSpc>
            </a:pP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Can be deployed to AWS - but does </a:t>
            </a:r>
            <a:r>
              <a:rPr lang="en-US" sz="2400" b="1" strike="noStrike" spc="-1">
                <a:solidFill>
                  <a:srgbClr val="000000"/>
                </a:solidFill>
                <a:uFill>
                  <a:solidFill>
                    <a:srgbClr val="FFFFFF"/>
                  </a:solidFill>
                </a:uFill>
                <a:latin typeface="Lato"/>
                <a:ea typeface="Lato"/>
              </a:rPr>
              <a:t>not</a:t>
            </a:r>
            <a:r>
              <a:rPr lang="en-US" sz="2400" b="0" strike="noStrike" spc="-1">
                <a:solidFill>
                  <a:srgbClr val="000000"/>
                </a:solidFill>
                <a:uFill>
                  <a:solidFill>
                    <a:srgbClr val="FFFFFF"/>
                  </a:solidFill>
                </a:uFill>
                <a:latin typeface="Lato"/>
                <a:ea typeface="Lato"/>
              </a:rPr>
              <a:t> depend on AWS</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Multi-tenant - one installation, many separate instances</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Settings UI - configure it in the UI, not in code</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IIIF - Image API, Presentation API, Universal Viewer</a:t>
            </a:r>
            <a:endParaRPr lang="en-US" sz="2400" b="0" strike="noStrike" spc="-1">
              <a:solidFill>
                <a:srgbClr val="000000"/>
              </a:solidFill>
              <a:uFill>
                <a:solidFill>
                  <a:srgbClr val="FFFFFF"/>
                </a:solidFill>
              </a:uFill>
              <a:latin typeface="Arial"/>
            </a:endParaRPr>
          </a:p>
        </p:txBody>
      </p:sp>
      <p:pic>
        <p:nvPicPr>
          <p:cNvPr id="587" name="Shape 136"/>
          <p:cNvPicPr/>
          <p:nvPr/>
        </p:nvPicPr>
        <p:blipFill>
          <a:blip r:embed="rId3"/>
          <a:stretch/>
        </p:blipFill>
        <p:spPr>
          <a:xfrm>
            <a:off x="790560" y="4669560"/>
            <a:ext cx="2405520" cy="1204920"/>
          </a:xfrm>
          <a:prstGeom prst="rect">
            <a:avLst/>
          </a:prstGeom>
          <a:ln>
            <a:noFill/>
          </a:ln>
        </p:spPr>
      </p:pic>
      <p:pic>
        <p:nvPicPr>
          <p:cNvPr id="588" name="Shape 137"/>
          <p:cNvPicPr/>
          <p:nvPr/>
        </p:nvPicPr>
        <p:blipFill>
          <a:blip r:embed="rId4"/>
          <a:stretch/>
        </p:blipFill>
        <p:spPr>
          <a:xfrm>
            <a:off x="6710400" y="4444920"/>
            <a:ext cx="1240200" cy="1653840"/>
          </a:xfrm>
          <a:prstGeom prst="rect">
            <a:avLst/>
          </a:prstGeom>
          <a:ln>
            <a:noFill/>
          </a:ln>
        </p:spPr>
      </p:pic>
      <p:pic>
        <p:nvPicPr>
          <p:cNvPr id="589" name="Shape 138"/>
          <p:cNvPicPr/>
          <p:nvPr/>
        </p:nvPicPr>
        <p:blipFill>
          <a:blip r:embed="rId5"/>
          <a:stretch/>
        </p:blipFill>
        <p:spPr>
          <a:xfrm>
            <a:off x="4303800" y="4669560"/>
            <a:ext cx="1132920" cy="1510560"/>
          </a:xfrm>
          <a:prstGeom prst="rect">
            <a:avLst/>
          </a:prstGeom>
          <a:ln>
            <a:noFill/>
          </a:ln>
        </p:spPr>
      </p:pic>
    </p:spTree>
    <p:extLst>
      <p:ext uri="{BB962C8B-B14F-4D97-AF65-F5344CB8AC3E}">
        <p14:creationId xmlns:p14="http://schemas.microsoft.com/office/powerpoint/2010/main" val="15649187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91"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Features of Note</a:t>
            </a:r>
            <a:endParaRPr lang="en-US" sz="2400" b="0" strike="noStrike" spc="-1">
              <a:solidFill>
                <a:srgbClr val="000000"/>
              </a:solidFill>
              <a:uFill>
                <a:solidFill>
                  <a:srgbClr val="FFFFFF"/>
                </a:solidFill>
              </a:uFill>
              <a:latin typeface="Arial"/>
            </a:endParaRPr>
          </a:p>
        </p:txBody>
      </p:sp>
      <p:sp>
        <p:nvSpPr>
          <p:cNvPr id="592" name="CustomShape 3"/>
          <p:cNvSpPr/>
          <p:nvPr/>
        </p:nvSpPr>
        <p:spPr>
          <a:xfrm>
            <a:off x="285840" y="1580760"/>
            <a:ext cx="8314920" cy="491508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Batch import, batch metadata editing</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Administrative dashboard</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ResourceSync for harvesting</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Import/export Bags from Fedora</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Complex objects re-ordering</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Multi-step deposit workflow</a:t>
            </a:r>
            <a:endParaRPr lang="en-US" sz="2400" b="0" strike="noStrike" spc="-1">
              <a:solidFill>
                <a:srgbClr val="000000"/>
              </a:solidFill>
              <a:uFill>
                <a:solidFill>
                  <a:srgbClr val="FFFFFF"/>
                </a:solidFill>
              </a:uFill>
              <a:latin typeface="Arial"/>
            </a:endParaRPr>
          </a:p>
          <a:p>
            <a:pPr marL="457200" indent="-380160">
              <a:lnSpc>
                <a:spcPct val="119000"/>
              </a:lnSpc>
              <a:buClr>
                <a:srgbClr val="000000"/>
              </a:buClr>
              <a:buFont typeface="Lato"/>
              <a:buChar char="•"/>
            </a:pPr>
            <a:r>
              <a:rPr lang="en-US" sz="2400" b="0" strike="noStrike" spc="-1">
                <a:solidFill>
                  <a:srgbClr val="000000"/>
                </a:solidFill>
                <a:uFill>
                  <a:solidFill>
                    <a:srgbClr val="FFFFFF"/>
                  </a:solidFill>
                </a:uFill>
                <a:latin typeface="Lato"/>
                <a:ea typeface="Lato"/>
              </a:rPr>
              <a:t>“Administrative Sets”</a:t>
            </a: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044673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94"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Repository Elevator Pitch</a:t>
            </a:r>
            <a:endParaRPr lang="en-US" sz="2400" b="0" strike="noStrike" spc="-1">
              <a:solidFill>
                <a:srgbClr val="000000"/>
              </a:solidFill>
              <a:uFill>
                <a:solidFill>
                  <a:srgbClr val="FFFFFF"/>
                </a:solidFill>
              </a:uFill>
              <a:latin typeface="Arial"/>
            </a:endParaRPr>
          </a:p>
        </p:txBody>
      </p:sp>
      <p:sp>
        <p:nvSpPr>
          <p:cNvPr id="595" name="CustomShape 3"/>
          <p:cNvSpPr/>
          <p:nvPr/>
        </p:nvSpPr>
        <p:spPr>
          <a:xfrm>
            <a:off x="388080" y="1279800"/>
            <a:ext cx="8366760" cy="527544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nSpc>
                <a:spcPct val="100000"/>
              </a:lnSpc>
            </a:pP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A (new) way to manage digital content</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The best of Hydra in an easy-to-install, easy-to-configure, feature-rich solution</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Reducing barriers to effective asset management</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&amp; preservation</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For collections and content types of many kinds</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Supports next-generation web technologies</a:t>
            </a:r>
            <a:endParaRPr lang="en-US" sz="2400" b="0" strike="noStrike" spc="-1">
              <a:solidFill>
                <a:srgbClr val="000000"/>
              </a:solidFill>
              <a:uFill>
                <a:solidFill>
                  <a:srgbClr val="FFFFFF"/>
                </a:solidFill>
              </a:uFill>
              <a:latin typeface="Arial"/>
            </a:endParaRPr>
          </a:p>
          <a:p>
            <a:pPr marL="457200" indent="-380160">
              <a:lnSpc>
                <a:spcPct val="115000"/>
              </a:lnSpc>
              <a:buClr>
                <a:srgbClr val="000000"/>
              </a:buClr>
              <a:buFont typeface="Lato"/>
              <a:buChar char="•"/>
            </a:pPr>
            <a:r>
              <a:rPr lang="en-US" sz="2400" b="0" strike="noStrike" spc="-1">
                <a:solidFill>
                  <a:srgbClr val="000000"/>
                </a:solidFill>
                <a:uFill>
                  <a:solidFill>
                    <a:srgbClr val="FFFFFF"/>
                  </a:solidFill>
                </a:uFill>
                <a:latin typeface="Lato"/>
                <a:ea typeface="Lato"/>
              </a:rPr>
              <a:t>Is supported by a vibrant and ever-growing open source community.</a:t>
            </a: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058175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598"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Community Sprints</a:t>
            </a:r>
            <a:endParaRPr lang="en-US" sz="2400" b="0" strike="noStrike" spc="-1">
              <a:solidFill>
                <a:srgbClr val="000000"/>
              </a:solidFill>
              <a:uFill>
                <a:solidFill>
                  <a:srgbClr val="FFFFFF"/>
                </a:solidFill>
              </a:uFill>
              <a:latin typeface="Arial"/>
            </a:endParaRPr>
          </a:p>
        </p:txBody>
      </p:sp>
      <p:sp>
        <p:nvSpPr>
          <p:cNvPr id="599" name="CustomShape 3"/>
          <p:cNvSpPr/>
          <p:nvPr/>
        </p:nvSpPr>
        <p:spPr>
          <a:xfrm>
            <a:off x="303120" y="1249560"/>
            <a:ext cx="8706960" cy="560700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a:lnSpc>
                <a:spcPct val="100000"/>
              </a:lnSpc>
            </a:pP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1" strike="noStrike" spc="-1">
                <a:solidFill>
                  <a:srgbClr val="000000"/>
                </a:solidFill>
                <a:uFill>
                  <a:solidFill>
                    <a:srgbClr val="FFFFFF"/>
                  </a:solidFill>
                </a:uFill>
                <a:latin typeface="Lato"/>
                <a:ea typeface="Lato"/>
              </a:rPr>
              <a:t>Complex objects - </a:t>
            </a:r>
            <a:r>
              <a:rPr lang="en-US" sz="2400" b="0" strike="noStrike" spc="-1">
                <a:solidFill>
                  <a:srgbClr val="000000"/>
                </a:solidFill>
                <a:uFill>
                  <a:solidFill>
                    <a:srgbClr val="FFFFFF"/>
                  </a:solidFill>
                </a:uFill>
                <a:latin typeface="Lato"/>
                <a:ea typeface="Lato"/>
              </a:rPr>
              <a:t>Princeton, Oregon State, Chemical Heritage Foundation</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1" strike="noStrike" spc="-1">
                <a:solidFill>
                  <a:srgbClr val="000000"/>
                </a:solidFill>
                <a:uFill>
                  <a:solidFill>
                    <a:srgbClr val="FFFFFF"/>
                  </a:solidFill>
                </a:uFill>
                <a:latin typeface="Lato"/>
                <a:ea typeface="Lato"/>
              </a:rPr>
              <a:t>Mediated deposit - </a:t>
            </a:r>
            <a:r>
              <a:rPr lang="en-US" sz="2400" b="0" strike="noStrike" spc="-1">
                <a:solidFill>
                  <a:srgbClr val="000000"/>
                </a:solidFill>
                <a:uFill>
                  <a:solidFill>
                    <a:srgbClr val="FFFFFF"/>
                  </a:solidFill>
                </a:uFill>
                <a:latin typeface="Lato"/>
                <a:ea typeface="Lato"/>
              </a:rPr>
              <a:t>Oregon State, Cincinnati, Indiana, Michigan, Cal State, Penn State, Notre Dame</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1" strike="noStrike" spc="-1">
                <a:solidFill>
                  <a:srgbClr val="000000"/>
                </a:solidFill>
                <a:uFill>
                  <a:solidFill>
                    <a:srgbClr val="FFFFFF"/>
                  </a:solidFill>
                </a:uFill>
                <a:latin typeface="Lato"/>
                <a:ea typeface="Lato"/>
              </a:rPr>
              <a:t>Admin dashboard</a:t>
            </a:r>
            <a:r>
              <a:rPr lang="en-US" sz="2400" b="0" strike="noStrike" spc="-1">
                <a:solidFill>
                  <a:srgbClr val="000000"/>
                </a:solidFill>
                <a:uFill>
                  <a:solidFill>
                    <a:srgbClr val="FFFFFF"/>
                  </a:solidFill>
                </a:uFill>
                <a:latin typeface="Lato"/>
                <a:ea typeface="Lato"/>
              </a:rPr>
              <a:t> - Princeton, Penn State, Cincinnati, Cornell</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1" strike="noStrike" spc="-1">
                <a:solidFill>
                  <a:srgbClr val="000000"/>
                </a:solidFill>
                <a:uFill>
                  <a:solidFill>
                    <a:srgbClr val="FFFFFF"/>
                  </a:solidFill>
                </a:uFill>
                <a:latin typeface="Lato"/>
                <a:ea typeface="Lato"/>
              </a:rPr>
              <a:t>Fedora Import/Export</a:t>
            </a:r>
            <a:r>
              <a:rPr lang="en-US" sz="2400" b="0" strike="noStrike" spc="-1">
                <a:solidFill>
                  <a:srgbClr val="000000"/>
                </a:solidFill>
                <a:uFill>
                  <a:solidFill>
                    <a:srgbClr val="FFFFFF"/>
                  </a:solidFill>
                </a:uFill>
                <a:latin typeface="Lato"/>
                <a:ea typeface="Lato"/>
              </a:rPr>
              <a:t> - York, Columbia, Princeton, UVa, Penn State, DuraSpace</a:t>
            </a:r>
            <a:endParaRPr lang="en-US" sz="2400" b="0" strike="noStrike" spc="-1">
              <a:solidFill>
                <a:srgbClr val="000000"/>
              </a:solidFill>
              <a:uFill>
                <a:solidFill>
                  <a:srgbClr val="FFFFFF"/>
                </a:solidFill>
              </a:uFill>
              <a:latin typeface="Arial"/>
            </a:endParaRPr>
          </a:p>
          <a:p>
            <a:pPr marL="457200" indent="-380160">
              <a:lnSpc>
                <a:spcPct val="100000"/>
              </a:lnSpc>
              <a:buClr>
                <a:srgbClr val="000000"/>
              </a:buClr>
              <a:buFont typeface="Lato"/>
              <a:buChar char="•"/>
            </a:pPr>
            <a:r>
              <a:rPr lang="en-US" sz="2400" b="1" strike="noStrike" spc="-1">
                <a:solidFill>
                  <a:srgbClr val="000000"/>
                </a:solidFill>
                <a:uFill>
                  <a:solidFill>
                    <a:srgbClr val="FFFFFF"/>
                  </a:solidFill>
                </a:uFill>
                <a:latin typeface="Lato"/>
                <a:ea typeface="Lato"/>
              </a:rPr>
              <a:t>FileSets</a:t>
            </a:r>
            <a:r>
              <a:rPr lang="en-US" sz="2400" b="0" strike="noStrike" spc="-1">
                <a:solidFill>
                  <a:srgbClr val="000000"/>
                </a:solidFill>
                <a:uFill>
                  <a:solidFill>
                    <a:srgbClr val="FFFFFF"/>
                  </a:solidFill>
                </a:uFill>
                <a:latin typeface="Lato"/>
                <a:ea typeface="Lato"/>
              </a:rPr>
              <a:t> - Art Institute of Chicago and others</a:t>
            </a: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632390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601"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User Interface Designs</a:t>
            </a:r>
            <a:r>
              <a:rPr lang="en-US" sz="2700" b="0" strike="noStrike" spc="-1">
                <a:solidFill>
                  <a:srgbClr val="424242"/>
                </a:solidFill>
                <a:uFill>
                  <a:solidFill>
                    <a:srgbClr val="FFFFFF"/>
                  </a:solidFill>
                </a:uFill>
                <a:latin typeface="Lato"/>
                <a:ea typeface="Lato"/>
              </a:rPr>
              <a:t> </a:t>
            </a:r>
            <a:endParaRPr lang="en-US" sz="2400" b="0" strike="noStrike" spc="-1">
              <a:solidFill>
                <a:srgbClr val="000000"/>
              </a:solidFill>
              <a:uFill>
                <a:solidFill>
                  <a:srgbClr val="FFFFFF"/>
                </a:solidFill>
              </a:uFill>
              <a:latin typeface="Arial"/>
            </a:endParaRPr>
          </a:p>
        </p:txBody>
      </p:sp>
      <p:pic>
        <p:nvPicPr>
          <p:cNvPr id="602" name="Shape 171"/>
          <p:cNvPicPr/>
          <p:nvPr/>
        </p:nvPicPr>
        <p:blipFill>
          <a:blip r:embed="rId3"/>
          <a:stretch/>
        </p:blipFill>
        <p:spPr>
          <a:xfrm>
            <a:off x="303120" y="1464840"/>
            <a:ext cx="4645800" cy="4549320"/>
          </a:xfrm>
          <a:prstGeom prst="rect">
            <a:avLst/>
          </a:prstGeom>
          <a:ln w="9360">
            <a:solidFill>
              <a:schemeClr val="dk2"/>
            </a:solidFill>
            <a:round/>
          </a:ln>
        </p:spPr>
      </p:pic>
      <p:pic>
        <p:nvPicPr>
          <p:cNvPr id="603" name="Shape 172"/>
          <p:cNvPicPr/>
          <p:nvPr/>
        </p:nvPicPr>
        <p:blipFill>
          <a:blip r:embed="rId4"/>
          <a:stretch/>
        </p:blipFill>
        <p:spPr>
          <a:xfrm>
            <a:off x="3614040" y="1905480"/>
            <a:ext cx="5208480" cy="4549320"/>
          </a:xfrm>
          <a:prstGeom prst="rect">
            <a:avLst/>
          </a:prstGeom>
          <a:ln w="9360">
            <a:solidFill>
              <a:schemeClr val="dk2"/>
            </a:solidFill>
            <a:round/>
          </a:ln>
        </p:spPr>
      </p:pic>
    </p:spTree>
    <p:extLst>
      <p:ext uri="{BB962C8B-B14F-4D97-AF65-F5344CB8AC3E}">
        <p14:creationId xmlns:p14="http://schemas.microsoft.com/office/powerpoint/2010/main" val="5140630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additive="repl">
                                        <p:cTn id="7"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CustomShape 1"/>
          <p:cNvSpPr/>
          <p:nvPr/>
        </p:nvSpPr>
        <p:spPr>
          <a:xfrm>
            <a:off x="303120" y="1159920"/>
            <a:ext cx="8366760" cy="360"/>
          </a:xfrm>
          <a:custGeom>
            <a:avLst/>
            <a:gdLst/>
            <a:ahLst/>
            <a:cxnLst/>
            <a:rect l="l" t="t" r="r" b="b"/>
            <a:pathLst>
              <a:path w="21600" h="21600">
                <a:moveTo>
                  <a:pt x="0" y="0"/>
                </a:moveTo>
                <a:lnTo>
                  <a:pt x="21600" y="21600"/>
                </a:lnTo>
              </a:path>
            </a:pathLst>
          </a:custGeom>
          <a:noFill/>
          <a:ln w="9360">
            <a:solidFill>
              <a:srgbClr val="A9A9A9"/>
            </a:solidFill>
            <a:miter/>
          </a:ln>
        </p:spPr>
        <p:style>
          <a:lnRef idx="0">
            <a:scrgbClr r="0" g="0" b="0"/>
          </a:lnRef>
          <a:fillRef idx="0">
            <a:scrgbClr r="0" g="0" b="0"/>
          </a:fillRef>
          <a:effectRef idx="0">
            <a:scrgbClr r="0" g="0" b="0"/>
          </a:effectRef>
          <a:fontRef idx="minor"/>
        </p:style>
      </p:sp>
      <p:sp>
        <p:nvSpPr>
          <p:cNvPr id="605" name="CustomShape 2"/>
          <p:cNvSpPr/>
          <p:nvPr/>
        </p:nvSpPr>
        <p:spPr>
          <a:xfrm>
            <a:off x="303120" y="660240"/>
            <a:ext cx="8706960" cy="525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600" b="0" strike="noStrike" spc="-1">
                <a:solidFill>
                  <a:srgbClr val="424242"/>
                </a:solidFill>
                <a:uFill>
                  <a:solidFill>
                    <a:srgbClr val="FFFFFF"/>
                  </a:solidFill>
                </a:uFill>
                <a:latin typeface="Lato"/>
                <a:ea typeface="Lato"/>
              </a:rPr>
              <a:t>2017 Plans</a:t>
            </a:r>
            <a:r>
              <a:rPr lang="en-US" sz="2700" b="0" strike="noStrike" spc="-1">
                <a:solidFill>
                  <a:srgbClr val="424242"/>
                </a:solidFill>
                <a:uFill>
                  <a:solidFill>
                    <a:srgbClr val="FFFFFF"/>
                  </a:solidFill>
                </a:uFill>
                <a:latin typeface="Lato"/>
                <a:ea typeface="Lato"/>
              </a:rPr>
              <a:t> </a:t>
            </a:r>
            <a:endParaRPr lang="en-US" sz="2400" b="0" strike="noStrike" spc="-1">
              <a:solidFill>
                <a:srgbClr val="000000"/>
              </a:solidFill>
              <a:uFill>
                <a:solidFill>
                  <a:srgbClr val="FFFFFF"/>
                </a:solidFill>
              </a:uFill>
              <a:latin typeface="Arial"/>
            </a:endParaRPr>
          </a:p>
        </p:txBody>
      </p:sp>
      <p:sp>
        <p:nvSpPr>
          <p:cNvPr id="606" name="CustomShape 3"/>
          <p:cNvSpPr/>
          <p:nvPr/>
        </p:nvSpPr>
        <p:spPr>
          <a:xfrm>
            <a:off x="285840" y="1580760"/>
            <a:ext cx="8366760" cy="4872600"/>
          </a:xfrm>
          <a:prstGeom prst="rect">
            <a:avLst/>
          </a:prstGeom>
          <a:noFill/>
          <a:ln>
            <a:noFill/>
          </a:ln>
        </p:spPr>
        <p:style>
          <a:lnRef idx="0">
            <a:scrgbClr r="0" g="0" b="0"/>
          </a:lnRef>
          <a:fillRef idx="0">
            <a:scrgbClr r="0" g="0" b="0"/>
          </a:fillRef>
          <a:effectRef idx="0">
            <a:scrgbClr r="0" g="0" b="0"/>
          </a:effectRef>
          <a:fontRef idx="minor"/>
        </p:style>
        <p:txBody>
          <a:bodyPr lIns="32760" tIns="32760" rIns="32760" bIns="32760"/>
          <a:lstStyle/>
          <a:p>
            <a:pPr marL="216000" indent="-11880">
              <a:lnSpc>
                <a:spcPct val="150000"/>
              </a:lnSpc>
              <a:buClr>
                <a:srgbClr val="000000"/>
              </a:buClr>
              <a:buFont typeface="Lato"/>
              <a:buChar char="•"/>
            </a:pPr>
            <a:r>
              <a:rPr lang="en-US" sz="2400" b="0" strike="noStrike" spc="-1">
                <a:solidFill>
                  <a:srgbClr val="000000"/>
                </a:solidFill>
                <a:uFill>
                  <a:solidFill>
                    <a:srgbClr val="FFFFFF"/>
                  </a:solidFill>
                </a:uFill>
                <a:latin typeface="Lato"/>
                <a:ea typeface="Lato"/>
              </a:rPr>
              <a:t>Features, features, features</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Content type support</a:t>
            </a:r>
            <a:endParaRPr lang="en-US" sz="2400" b="0" strike="noStrike" spc="-1">
              <a:solidFill>
                <a:srgbClr val="000000"/>
              </a:solidFill>
              <a:uFill>
                <a:solidFill>
                  <a:srgbClr val="FFFFFF"/>
                </a:solidFill>
              </a:uFill>
              <a:latin typeface="Arial"/>
            </a:endParaRPr>
          </a:p>
          <a:p>
            <a:pPr marL="774720" lvl="1" indent="-367560">
              <a:lnSpc>
                <a:spcPct val="100000"/>
              </a:lnSpc>
              <a:buClr>
                <a:srgbClr val="000000"/>
              </a:buClr>
              <a:buSzPct val="87000"/>
              <a:buFont typeface="Lato"/>
              <a:buChar char="–"/>
            </a:pPr>
            <a:r>
              <a:rPr lang="en-US" sz="2400" b="0" strike="noStrike" spc="-1">
                <a:solidFill>
                  <a:srgbClr val="000000"/>
                </a:solidFill>
                <a:uFill>
                  <a:solidFill>
                    <a:srgbClr val="FFFFFF"/>
                  </a:solidFill>
                </a:uFill>
                <a:latin typeface="Lato"/>
                <a:ea typeface="Lato"/>
              </a:rPr>
              <a:t>APIs</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Exhibits</a:t>
            </a:r>
            <a:endParaRPr lang="en-US" sz="2400" b="0" strike="noStrike" spc="-1">
              <a:solidFill>
                <a:srgbClr val="000000"/>
              </a:solidFill>
              <a:uFill>
                <a:solidFill>
                  <a:srgbClr val="FFFFFF"/>
                </a:solidFill>
              </a:uFill>
              <a:latin typeface="Arial"/>
            </a:endParaRPr>
          </a:p>
          <a:p>
            <a:pPr>
              <a:lnSpc>
                <a:spcPct val="100000"/>
              </a:lnSpc>
            </a:pPr>
            <a:endParaRPr lang="en-US" sz="2400" b="0" strike="noStrike" spc="-1">
              <a:solidFill>
                <a:srgbClr val="000000"/>
              </a:solidFill>
              <a:uFill>
                <a:solidFill>
                  <a:srgbClr val="FFFFFF"/>
                </a:solidFill>
              </a:uFill>
              <a:latin typeface="Arial"/>
            </a:endParaRPr>
          </a:p>
          <a:p>
            <a:pPr marL="216000" indent="-11880">
              <a:lnSpc>
                <a:spcPct val="150000"/>
              </a:lnSpc>
              <a:buClr>
                <a:srgbClr val="000000"/>
              </a:buClr>
              <a:buFont typeface="Lato"/>
              <a:buChar char="•"/>
            </a:pPr>
            <a:r>
              <a:rPr lang="en-US" sz="2400" b="0" strike="noStrike" spc="-1">
                <a:solidFill>
                  <a:srgbClr val="000000"/>
                </a:solidFill>
                <a:uFill>
                  <a:solidFill>
                    <a:srgbClr val="FFFFFF"/>
                  </a:solidFill>
                </a:uFill>
                <a:latin typeface="Lato"/>
                <a:ea typeface="Lato"/>
              </a:rPr>
              <a:t>Pilots</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Locally-installed repository</a:t>
            </a:r>
            <a:endParaRPr lang="en-US" sz="2400" b="0" strike="noStrike" spc="-1">
              <a:solidFill>
                <a:srgbClr val="000000"/>
              </a:solidFill>
              <a:uFill>
                <a:solidFill>
                  <a:srgbClr val="FFFFFF"/>
                </a:solidFill>
              </a:uFill>
              <a:latin typeface="Arial"/>
            </a:endParaRPr>
          </a:p>
          <a:p>
            <a:pPr marL="774720" lvl="1" indent="-386640">
              <a:lnSpc>
                <a:spcPct val="100000"/>
              </a:lnSpc>
              <a:buClr>
                <a:srgbClr val="000000"/>
              </a:buClr>
              <a:buFont typeface="Lato"/>
              <a:buChar char="–"/>
            </a:pPr>
            <a:r>
              <a:rPr lang="en-US" sz="2400" b="0" strike="noStrike" spc="-1">
                <a:solidFill>
                  <a:srgbClr val="000000"/>
                </a:solidFill>
                <a:uFill>
                  <a:solidFill>
                    <a:srgbClr val="FFFFFF"/>
                  </a:solidFill>
                </a:uFill>
                <a:latin typeface="Lato"/>
                <a:ea typeface="Lato"/>
              </a:rPr>
              <a:t>Hosted service pilot</a:t>
            </a: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514736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Why </a:t>
            </a:r>
            <a:r>
              <a:rPr lang="en-US" sz="3200" dirty="0" err="1" smtClean="0">
                <a:latin typeface="Franklin Gothic Medium"/>
                <a:cs typeface="Franklin Gothic Medium"/>
              </a:rPr>
              <a:t>Samvera</a:t>
            </a:r>
            <a:r>
              <a:rPr lang="en-US" sz="3200" dirty="0" smtClean="0">
                <a:latin typeface="Franklin Gothic Medium"/>
                <a:cs typeface="Franklin Gothic Medium"/>
              </a:rPr>
              <a:t>? </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556070"/>
            <a:ext cx="7995017" cy="4997130"/>
          </a:xfrm>
        </p:spPr>
        <p:txBody>
          <a:bodyPr>
            <a:normAutofit/>
          </a:bodyPr>
          <a:lstStyle/>
          <a:p>
            <a:pPr>
              <a:lnSpc>
                <a:spcPct val="90000"/>
              </a:lnSpc>
              <a:spcBef>
                <a:spcPts val="1200"/>
              </a:spcBef>
              <a:spcAft>
                <a:spcPts val="0"/>
              </a:spcAft>
            </a:pPr>
            <a:r>
              <a:rPr lang="en-US" sz="2800" dirty="0">
                <a:latin typeface="Franklin Gothic Medium"/>
                <a:cs typeface="Franklin Gothic Medium"/>
              </a:rPr>
              <a:t>Need a flexible, rich, robust </a:t>
            </a:r>
            <a:r>
              <a:rPr lang="en-US" sz="2800" dirty="0" smtClean="0">
                <a:latin typeface="Franklin Gothic Medium"/>
                <a:cs typeface="Franklin Gothic Medium"/>
              </a:rPr>
              <a:t>repository</a:t>
            </a:r>
            <a:r>
              <a:rPr lang="en-US" sz="2800" dirty="0">
                <a:latin typeface="Franklin Gothic Medium"/>
                <a:cs typeface="Franklin Gothic Medium"/>
              </a:rPr>
              <a:t> </a:t>
            </a:r>
            <a:r>
              <a:rPr lang="en-US" sz="2800" dirty="0" smtClean="0">
                <a:latin typeface="Franklin Gothic Medium"/>
                <a:cs typeface="Franklin Gothic Medium"/>
              </a:rPr>
              <a:t>solution</a:t>
            </a:r>
          </a:p>
          <a:p>
            <a:pPr>
              <a:lnSpc>
                <a:spcPct val="90000"/>
              </a:lnSpc>
              <a:spcBef>
                <a:spcPts val="1200"/>
              </a:spcBef>
              <a:spcAft>
                <a:spcPts val="0"/>
              </a:spcAft>
            </a:pPr>
            <a:r>
              <a:rPr lang="en-US" sz="2800" dirty="0">
                <a:latin typeface="Franklin Gothic Medium"/>
                <a:cs typeface="Franklin Gothic Medium"/>
              </a:rPr>
              <a:t>Be part of a community</a:t>
            </a:r>
          </a:p>
          <a:p>
            <a:pPr lvl="1">
              <a:lnSpc>
                <a:spcPct val="90000"/>
              </a:lnSpc>
              <a:spcBef>
                <a:spcPts val="600"/>
              </a:spcBef>
              <a:spcAft>
                <a:spcPts val="0"/>
              </a:spcAft>
            </a:pPr>
            <a:r>
              <a:rPr lang="en-US" sz="2400" dirty="0">
                <a:latin typeface="Franklin Gothic Medium"/>
                <a:cs typeface="Franklin Gothic Medium"/>
              </a:rPr>
              <a:t>Shared resources, shared risk, shared </a:t>
            </a:r>
            <a:r>
              <a:rPr lang="en-US" sz="2400" dirty="0" smtClean="0">
                <a:latin typeface="Franklin Gothic Medium"/>
                <a:cs typeface="Franklin Gothic Medium"/>
              </a:rPr>
              <a:t>advances</a:t>
            </a:r>
            <a:endParaRPr lang="en-US" sz="2800" dirty="0">
              <a:latin typeface="Franklin Gothic Medium"/>
              <a:cs typeface="Franklin Gothic Medium"/>
            </a:endParaRPr>
          </a:p>
          <a:p>
            <a:pPr>
              <a:lnSpc>
                <a:spcPct val="90000"/>
              </a:lnSpc>
              <a:spcBef>
                <a:spcPts val="1200"/>
              </a:spcBef>
              <a:spcAft>
                <a:spcPts val="0"/>
              </a:spcAft>
            </a:pPr>
            <a:r>
              <a:rPr lang="en-US" sz="2800" dirty="0" smtClean="0">
                <a:latin typeface="Franklin Gothic Medium"/>
                <a:cs typeface="Franklin Gothic Medium"/>
              </a:rPr>
              <a:t>“We” is smarter than “me”</a:t>
            </a:r>
          </a:p>
          <a:p>
            <a:pPr lvl="1">
              <a:lnSpc>
                <a:spcPct val="90000"/>
              </a:lnSpc>
              <a:spcBef>
                <a:spcPts val="600"/>
              </a:spcBef>
              <a:spcAft>
                <a:spcPts val="0"/>
              </a:spcAft>
            </a:pPr>
            <a:r>
              <a:rPr lang="en-US" sz="2400" dirty="0" smtClean="0">
                <a:latin typeface="Franklin Gothic Medium"/>
                <a:cs typeface="Franklin Gothic Medium"/>
              </a:rPr>
              <a:t>Especially in this crowd</a:t>
            </a:r>
          </a:p>
          <a:p>
            <a:pPr>
              <a:lnSpc>
                <a:spcPct val="90000"/>
              </a:lnSpc>
              <a:spcBef>
                <a:spcPts val="1200"/>
              </a:spcBef>
              <a:spcAft>
                <a:spcPts val="0"/>
              </a:spcAft>
            </a:pPr>
            <a:r>
              <a:rPr lang="en-US" sz="2800" dirty="0" smtClean="0">
                <a:latin typeface="Franklin Gothic Medium"/>
                <a:cs typeface="Franklin Gothic Medium"/>
              </a:rPr>
              <a:t>Control your own destiny</a:t>
            </a:r>
          </a:p>
          <a:p>
            <a:pPr>
              <a:lnSpc>
                <a:spcPct val="90000"/>
              </a:lnSpc>
              <a:spcBef>
                <a:spcPts val="1200"/>
              </a:spcBef>
              <a:spcAft>
                <a:spcPts val="0"/>
              </a:spcAft>
            </a:pPr>
            <a:r>
              <a:rPr lang="en-US" sz="2800" dirty="0" smtClean="0">
                <a:latin typeface="Franklin Gothic Medium"/>
                <a:cs typeface="Franklin Gothic Medium"/>
              </a:rPr>
              <a:t>Build institutional capacity</a:t>
            </a:r>
          </a:p>
          <a:p>
            <a:pPr>
              <a:lnSpc>
                <a:spcPct val="90000"/>
              </a:lnSpc>
              <a:spcBef>
                <a:spcPts val="1200"/>
              </a:spcBef>
              <a:spcAft>
                <a:spcPts val="0"/>
              </a:spcAft>
            </a:pPr>
            <a:r>
              <a:rPr lang="en-US" sz="2800" dirty="0" smtClean="0">
                <a:latin typeface="Franklin Gothic Medium"/>
                <a:cs typeface="Franklin Gothic Medium"/>
              </a:rPr>
              <a:t>Practice best practices</a:t>
            </a:r>
          </a:p>
          <a:p>
            <a:pPr>
              <a:lnSpc>
                <a:spcPct val="90000"/>
              </a:lnSpc>
              <a:spcBef>
                <a:spcPts val="1200"/>
              </a:spcBef>
              <a:spcAft>
                <a:spcPts val="0"/>
              </a:spcAft>
            </a:pPr>
            <a:r>
              <a:rPr lang="en-US" sz="2800" dirty="0" smtClean="0">
                <a:latin typeface="Franklin Gothic Medium"/>
                <a:cs typeface="Franklin Gothic Medium"/>
              </a:rPr>
              <a:t>The way work is getting done now</a:t>
            </a:r>
          </a:p>
          <a:p>
            <a:pPr>
              <a:lnSpc>
                <a:spcPct val="90000"/>
              </a:lnSpc>
              <a:spcBef>
                <a:spcPts val="600"/>
              </a:spcBef>
              <a:spcAft>
                <a:spcPts val="0"/>
              </a:spcAft>
            </a:pPr>
            <a:endParaRPr lang="en-US" dirty="0" smtClean="0">
              <a:latin typeface="Franklin Gothic Medium"/>
              <a:cs typeface="Franklin Gothic Medium"/>
            </a:endParaRPr>
          </a:p>
        </p:txBody>
      </p:sp>
    </p:spTree>
    <p:extLst>
      <p:ext uri="{BB962C8B-B14F-4D97-AF65-F5344CB8AC3E}">
        <p14:creationId xmlns:p14="http://schemas.microsoft.com/office/powerpoint/2010/main" val="244277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85800" y="710624"/>
            <a:ext cx="8001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Fundamental Assumption #1</a:t>
            </a:r>
            <a:endParaRPr lang="en-US" sz="3200" b="0" dirty="0">
              <a:latin typeface="Franklin Gothic Medium" charset="0"/>
            </a:endParaRPr>
          </a:p>
        </p:txBody>
      </p:sp>
      <p:sp>
        <p:nvSpPr>
          <p:cNvPr id="3" name="Rectangle 6"/>
          <p:cNvSpPr>
            <a:spLocks noChangeArrowheads="1"/>
          </p:cNvSpPr>
          <p:nvPr/>
        </p:nvSpPr>
        <p:spPr bwMode="auto">
          <a:xfrm>
            <a:off x="990600" y="2171343"/>
            <a:ext cx="7010400" cy="2400657"/>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GB" sz="2800" b="0" dirty="0" smtClean="0">
                <a:latin typeface="Franklin Gothic Medium" charset="0"/>
                <a:ea typeface="Franklin Gothic Medium" charset="0"/>
                <a:cs typeface="Franklin Gothic Medium" charset="0"/>
              </a:rPr>
              <a:t>No single system can provide the full range of repository-based solutions for a given institution’s needs,</a:t>
            </a:r>
          </a:p>
          <a:p>
            <a:pPr marL="114300" algn="r">
              <a:spcBef>
                <a:spcPts val="1200"/>
              </a:spcBef>
            </a:pPr>
            <a:r>
              <a:rPr lang="en-US" sz="2800" b="0" dirty="0" smtClean="0">
                <a:latin typeface="Franklin Gothic Medium" charset="0"/>
                <a:ea typeface="Franklin Gothic Medium" charset="0"/>
                <a:cs typeface="Franklin Gothic Medium" charset="0"/>
              </a:rPr>
              <a:t>…yet sustainable solutions require a </a:t>
            </a:r>
            <a:br>
              <a:rPr lang="en-US" sz="2800" b="0" dirty="0" smtClean="0">
                <a:latin typeface="Franklin Gothic Medium" charset="0"/>
                <a:ea typeface="Franklin Gothic Medium" charset="0"/>
                <a:cs typeface="Franklin Gothic Medium" charset="0"/>
              </a:rPr>
            </a:br>
            <a:r>
              <a:rPr lang="en-US" sz="2800" b="0" dirty="0" smtClean="0">
                <a:latin typeface="Franklin Gothic Medium" charset="0"/>
                <a:ea typeface="Franklin Gothic Medium" charset="0"/>
                <a:cs typeface="Franklin Gothic Medium" charset="0"/>
              </a:rPr>
              <a:t>common repository infrastructure.</a:t>
            </a:r>
            <a:endParaRPr lang="en-GB" sz="2800" b="0" dirty="0" smtClean="0">
              <a:latin typeface="Franklin Gothic Medium" charset="0"/>
              <a:ea typeface="Franklin Gothic Medium" charset="0"/>
              <a:cs typeface="Franklin Gothic Medium" charset="0"/>
            </a:endParaRPr>
          </a:p>
        </p:txBody>
      </p:sp>
    </p:spTree>
    <p:extLst>
      <p:ext uri="{BB962C8B-B14F-4D97-AF65-F5344CB8AC3E}">
        <p14:creationId xmlns:p14="http://schemas.microsoft.com/office/powerpoint/2010/main" val="11615415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066800" y="1447800"/>
            <a:ext cx="6781800" cy="609600"/>
          </a:xfrm>
          <a:prstGeom prst="rect">
            <a:avLst/>
          </a:prstGeom>
          <a:solidFill>
            <a:srgbClr val="FF66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18439" name="Text Box 13"/>
          <p:cNvSpPr txBox="1">
            <a:spLocks noChangeArrowheads="1"/>
          </p:cNvSpPr>
          <p:nvPr/>
        </p:nvSpPr>
        <p:spPr bwMode="auto">
          <a:xfrm>
            <a:off x="685800" y="710624"/>
            <a:ext cx="80010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Getting Started</a:t>
            </a:r>
            <a:endParaRPr lang="en-US" sz="3200" b="0" dirty="0">
              <a:latin typeface="Franklin Gothic Medium" charset="0"/>
            </a:endParaRPr>
          </a:p>
        </p:txBody>
      </p:sp>
      <p:sp>
        <p:nvSpPr>
          <p:cNvPr id="3" name="Rectangle 6"/>
          <p:cNvSpPr>
            <a:spLocks noChangeArrowheads="1"/>
          </p:cNvSpPr>
          <p:nvPr/>
        </p:nvSpPr>
        <p:spPr bwMode="auto">
          <a:xfrm>
            <a:off x="1447800" y="1549400"/>
            <a:ext cx="7010400" cy="369332"/>
          </a:xfrm>
          <a:prstGeom prst="rect">
            <a:avLst/>
          </a:prstGeom>
          <a:noFill/>
          <a:ln w="9525">
            <a:noFill/>
            <a:miter lim="800000"/>
            <a:headEnd/>
            <a:tailEnd/>
          </a:ln>
        </p:spPr>
        <p:txBody>
          <a:bodyPr wrap="square">
            <a:prstTxWarp prst="textNoShape">
              <a:avLst/>
            </a:prstTxWarp>
            <a:spAutoFit/>
          </a:bodyPr>
          <a:lstStyle/>
          <a:p>
            <a:pPr marL="114300">
              <a:spcBef>
                <a:spcPts val="1200"/>
              </a:spcBef>
            </a:pPr>
            <a:r>
              <a:rPr lang="en-US" sz="1800" b="0" dirty="0">
                <a:latin typeface="Franklin Gothic Medium" charset="0"/>
                <a:ea typeface="Franklin Gothic Medium" charset="0"/>
                <a:cs typeface="Franklin Gothic Medium" charset="0"/>
              </a:rPr>
              <a:t>https://</a:t>
            </a:r>
            <a:r>
              <a:rPr lang="en-US" sz="1800" b="0" dirty="0" err="1">
                <a:latin typeface="Franklin Gothic Medium" charset="0"/>
                <a:ea typeface="Franklin Gothic Medium" charset="0"/>
                <a:cs typeface="Franklin Gothic Medium" charset="0"/>
              </a:rPr>
              <a:t>wiki.duraspace.org</a:t>
            </a:r>
            <a:r>
              <a:rPr lang="en-US" sz="1800" b="0" dirty="0">
                <a:latin typeface="Franklin Gothic Medium" charset="0"/>
                <a:ea typeface="Franklin Gothic Medium" charset="0"/>
                <a:cs typeface="Franklin Gothic Medium" charset="0"/>
              </a:rPr>
              <a:t>/display/hydra/Developers</a:t>
            </a:r>
            <a:endParaRPr lang="en-GB" sz="1800" b="0" dirty="0" smtClean="0">
              <a:latin typeface="Franklin Gothic Medium" charset="0"/>
              <a:ea typeface="Franklin Gothic Medium" charset="0"/>
              <a:cs typeface="Franklin Gothic Medium" charset="0"/>
            </a:endParaRPr>
          </a:p>
        </p:txBody>
      </p:sp>
      <p:pic>
        <p:nvPicPr>
          <p:cNvPr id="2" name="Picture 1"/>
          <p:cNvPicPr>
            <a:picLocks noChangeAspect="1"/>
          </p:cNvPicPr>
          <p:nvPr/>
        </p:nvPicPr>
        <p:blipFill>
          <a:blip r:embed="rId3"/>
          <a:stretch>
            <a:fillRect/>
          </a:stretch>
        </p:blipFill>
        <p:spPr>
          <a:xfrm>
            <a:off x="533400" y="2209800"/>
            <a:ext cx="9144000" cy="4376311"/>
          </a:xfrm>
          <a:prstGeom prst="rect">
            <a:avLst/>
          </a:prstGeom>
        </p:spPr>
      </p:pic>
    </p:spTree>
    <p:extLst>
      <p:ext uri="{BB962C8B-B14F-4D97-AF65-F5344CB8AC3E}">
        <p14:creationId xmlns:p14="http://schemas.microsoft.com/office/powerpoint/2010/main" val="3445624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Technical Engagement</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556070"/>
            <a:ext cx="7995017" cy="4997130"/>
          </a:xfrm>
          <a:solidFill>
            <a:srgbClr val="FFFFFF"/>
          </a:solidFill>
        </p:spPr>
        <p:txBody>
          <a:bodyPr>
            <a:normAutofit/>
          </a:bodyPr>
          <a:lstStyle/>
          <a:p>
            <a:pPr>
              <a:lnSpc>
                <a:spcPct val="90000"/>
              </a:lnSpc>
              <a:spcBef>
                <a:spcPts val="1800"/>
              </a:spcBef>
              <a:spcAft>
                <a:spcPts val="0"/>
              </a:spcAft>
            </a:pPr>
            <a:r>
              <a:rPr lang="en-US" sz="2800" dirty="0" smtClean="0">
                <a:latin typeface="Franklin Gothic Medium"/>
                <a:cs typeface="Franklin Gothic Medium"/>
              </a:rPr>
              <a:t>Software: </a:t>
            </a:r>
            <a:r>
              <a:rPr lang="en-US" sz="2400" dirty="0" smtClean="0">
                <a:latin typeface="Franklin Gothic Medium"/>
                <a:cs typeface="Franklin Gothic Medium"/>
                <a:hlinkClick r:id="rId2"/>
              </a:rPr>
              <a:t>https</a:t>
            </a:r>
            <a:r>
              <a:rPr lang="en-US" sz="2400" dirty="0">
                <a:latin typeface="Franklin Gothic Medium"/>
                <a:cs typeface="Franklin Gothic Medium"/>
                <a:hlinkClick r:id="rId2"/>
              </a:rPr>
              <a:t>://github.com/</a:t>
            </a:r>
            <a:r>
              <a:rPr lang="en-US" sz="2400" dirty="0" smtClean="0">
                <a:latin typeface="Franklin Gothic Medium"/>
                <a:cs typeface="Franklin Gothic Medium"/>
                <a:hlinkClick r:id="rId2"/>
              </a:rPr>
              <a:t>projecthydra</a:t>
            </a:r>
            <a:endParaRPr lang="en-US" sz="2400" dirty="0" smtClean="0">
              <a:latin typeface="Franklin Gothic Medium"/>
              <a:cs typeface="Franklin Gothic Medium"/>
            </a:endParaRPr>
          </a:p>
          <a:p>
            <a:pPr lvl="1">
              <a:lnSpc>
                <a:spcPct val="90000"/>
              </a:lnSpc>
              <a:spcBef>
                <a:spcPts val="600"/>
              </a:spcBef>
              <a:spcAft>
                <a:spcPts val="0"/>
              </a:spcAft>
            </a:pPr>
            <a:r>
              <a:rPr lang="en-US" sz="2400" dirty="0" smtClean="0">
                <a:latin typeface="Franklin Gothic Medium"/>
                <a:cs typeface="Franklin Gothic Medium"/>
              </a:rPr>
              <a:t>Developers should start here: </a:t>
            </a:r>
            <a:br>
              <a:rPr lang="en-US" sz="2400" dirty="0" smtClean="0">
                <a:latin typeface="Franklin Gothic Medium"/>
                <a:cs typeface="Franklin Gothic Medium"/>
              </a:rPr>
            </a:br>
            <a:r>
              <a:rPr lang="en-US" sz="2400" dirty="0" smtClean="0">
                <a:latin typeface="Franklin Gothic Medium"/>
                <a:cs typeface="Franklin Gothic Medium"/>
                <a:hlinkClick r:id="rId3"/>
              </a:rPr>
              <a:t>https</a:t>
            </a:r>
            <a:r>
              <a:rPr lang="en-US" sz="2400" dirty="0">
                <a:latin typeface="Franklin Gothic Medium"/>
                <a:cs typeface="Franklin Gothic Medium"/>
                <a:hlinkClick r:id="rId3"/>
              </a:rPr>
              <a:t>://github.com/projecthydra/hydra-head/</a:t>
            </a:r>
            <a:r>
              <a:rPr lang="en-US" sz="2400" dirty="0" smtClean="0">
                <a:latin typeface="Franklin Gothic Medium"/>
                <a:cs typeface="Franklin Gothic Medium"/>
                <a:hlinkClick r:id="rId3"/>
              </a:rPr>
              <a:t>wiki</a:t>
            </a:r>
            <a:endParaRPr lang="en-US" sz="2400" dirty="0" smtClean="0">
              <a:latin typeface="Franklin Gothic Medium"/>
              <a:cs typeface="Franklin Gothic Medium"/>
            </a:endParaRPr>
          </a:p>
          <a:p>
            <a:pPr>
              <a:lnSpc>
                <a:spcPct val="90000"/>
              </a:lnSpc>
              <a:spcBef>
                <a:spcPts val="1800"/>
              </a:spcBef>
              <a:spcAft>
                <a:spcPts val="0"/>
              </a:spcAft>
            </a:pPr>
            <a:r>
              <a:rPr lang="en-US" sz="2800" dirty="0" smtClean="0">
                <a:latin typeface="Franklin Gothic Medium"/>
                <a:cs typeface="Franklin Gothic Medium"/>
              </a:rPr>
              <a:t>Note: Most sites start from </a:t>
            </a:r>
            <a:r>
              <a:rPr lang="en-US" sz="2800" dirty="0" err="1" smtClean="0">
                <a:latin typeface="Franklin Gothic Medium"/>
                <a:cs typeface="Franklin Gothic Medium"/>
              </a:rPr>
              <a:t>Sufia</a:t>
            </a:r>
            <a:r>
              <a:rPr lang="en-US" sz="2800" dirty="0" smtClean="0">
                <a:latin typeface="Franklin Gothic Medium"/>
                <a:cs typeface="Franklin Gothic Medium"/>
              </a:rPr>
              <a:t> on Fedora 4 </a:t>
            </a:r>
            <a:br>
              <a:rPr lang="en-US" sz="2800" dirty="0" smtClean="0">
                <a:latin typeface="Franklin Gothic Medium"/>
                <a:cs typeface="Franklin Gothic Medium"/>
              </a:rPr>
            </a:br>
            <a:r>
              <a:rPr lang="en-US" sz="2800" dirty="0" smtClean="0">
                <a:latin typeface="Franklin Gothic Medium"/>
                <a:cs typeface="Franklin Gothic Medium"/>
              </a:rPr>
              <a:t>at this point</a:t>
            </a:r>
          </a:p>
          <a:p>
            <a:pPr>
              <a:lnSpc>
                <a:spcPct val="90000"/>
              </a:lnSpc>
              <a:spcBef>
                <a:spcPts val="1800"/>
              </a:spcBef>
              <a:spcAft>
                <a:spcPts val="0"/>
              </a:spcAft>
            </a:pPr>
            <a:r>
              <a:rPr lang="en-US" sz="2800" dirty="0" smtClean="0">
                <a:latin typeface="Franklin Gothic Medium"/>
                <a:cs typeface="Franklin Gothic Medium"/>
                <a:hlinkClick r:id="rId4"/>
              </a:rPr>
              <a:t>samvera-tech@googlegroups.com</a:t>
            </a:r>
            <a:r>
              <a:rPr lang="en-US" sz="2800" dirty="0" smtClean="0">
                <a:latin typeface="Franklin Gothic Medium"/>
                <a:cs typeface="Franklin Gothic Medium"/>
              </a:rPr>
              <a:t>, </a:t>
            </a:r>
            <a:r>
              <a:rPr lang="en-US" sz="2800" dirty="0" smtClean="0">
                <a:latin typeface="Franklin Gothic Medium"/>
                <a:cs typeface="Franklin Gothic Medium"/>
              </a:rPr>
              <a:t>Slack and </a:t>
            </a:r>
            <a:r>
              <a:rPr lang="en-US" sz="2800" dirty="0" smtClean="0">
                <a:latin typeface="Franklin Gothic Medium"/>
                <a:cs typeface="Franklin Gothic Medium"/>
              </a:rPr>
              <a:t>weekly tech phone calls = best channels for tech support</a:t>
            </a:r>
          </a:p>
          <a:p>
            <a:pPr>
              <a:lnSpc>
                <a:spcPct val="90000"/>
              </a:lnSpc>
              <a:spcBef>
                <a:spcPts val="1800"/>
              </a:spcBef>
              <a:spcAft>
                <a:spcPts val="0"/>
              </a:spcAft>
            </a:pPr>
            <a:r>
              <a:rPr lang="en-US" sz="2800" dirty="0" smtClean="0">
                <a:latin typeface="Franklin Gothic Medium"/>
                <a:cs typeface="Franklin Gothic Medium"/>
              </a:rPr>
              <a:t>Ask questions. Seek help. Commit back. </a:t>
            </a:r>
          </a:p>
          <a:p>
            <a:pPr lvl="1">
              <a:lnSpc>
                <a:spcPct val="90000"/>
              </a:lnSpc>
              <a:spcBef>
                <a:spcPts val="600"/>
              </a:spcBef>
              <a:spcAft>
                <a:spcPts val="0"/>
              </a:spcAft>
            </a:pPr>
            <a:r>
              <a:rPr lang="en-US" sz="2400" dirty="0" smtClean="0">
                <a:latin typeface="Franklin Gothic Medium"/>
                <a:cs typeface="Franklin Gothic Medium"/>
              </a:rPr>
              <a:t>Professional social coding norms apply: Respect, courtesy, code review, consensus</a:t>
            </a:r>
          </a:p>
          <a:p>
            <a:pPr>
              <a:lnSpc>
                <a:spcPct val="90000"/>
              </a:lnSpc>
              <a:spcBef>
                <a:spcPts val="1200"/>
              </a:spcBef>
              <a:spcAft>
                <a:spcPts val="0"/>
              </a:spcAft>
            </a:pPr>
            <a:endParaRPr lang="en-US" dirty="0" smtClean="0">
              <a:latin typeface="Franklin Gothic Medium"/>
              <a:cs typeface="Franklin Gothic Medium"/>
            </a:endParaRPr>
          </a:p>
          <a:p>
            <a:pPr>
              <a:lnSpc>
                <a:spcPct val="90000"/>
              </a:lnSpc>
              <a:spcBef>
                <a:spcPts val="1200"/>
              </a:spcBef>
              <a:spcAft>
                <a:spcPts val="0"/>
              </a:spcAft>
            </a:pPr>
            <a:endParaRPr lang="en-US" dirty="0" smtClean="0">
              <a:latin typeface="Franklin Gothic Medium"/>
              <a:cs typeface="Franklin Gothic Medium"/>
            </a:endParaRPr>
          </a:p>
          <a:p>
            <a:pPr>
              <a:lnSpc>
                <a:spcPct val="90000"/>
              </a:lnSpc>
              <a:spcBef>
                <a:spcPts val="600"/>
              </a:spcBef>
              <a:spcAft>
                <a:spcPts val="0"/>
              </a:spcAft>
            </a:pPr>
            <a:endParaRPr lang="en-US" dirty="0" smtClean="0">
              <a:latin typeface="Franklin Gothic Medium"/>
              <a:cs typeface="Franklin Gothic Medium"/>
            </a:endParaRPr>
          </a:p>
        </p:txBody>
      </p:sp>
    </p:spTree>
    <p:extLst>
      <p:ext uri="{BB962C8B-B14F-4D97-AF65-F5344CB8AC3E}">
        <p14:creationId xmlns:p14="http://schemas.microsoft.com/office/powerpoint/2010/main" val="119216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Typical Staffing</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479870"/>
            <a:ext cx="7995017" cy="5073330"/>
          </a:xfrm>
          <a:solidFill>
            <a:srgbClr val="FFFFFF"/>
          </a:solidFill>
        </p:spPr>
        <p:txBody>
          <a:bodyPr>
            <a:normAutofit/>
          </a:bodyPr>
          <a:lstStyle/>
          <a:p>
            <a:pPr>
              <a:lnSpc>
                <a:spcPct val="90000"/>
              </a:lnSpc>
              <a:spcBef>
                <a:spcPts val="1800"/>
              </a:spcBef>
              <a:spcAft>
                <a:spcPts val="0"/>
              </a:spcAft>
            </a:pPr>
            <a:r>
              <a:rPr lang="en-US" sz="2800" dirty="0">
                <a:latin typeface="Franklin Gothic Medium"/>
                <a:cs typeface="Franklin Gothic Medium"/>
              </a:rPr>
              <a:t>Repository Manager</a:t>
            </a:r>
          </a:p>
          <a:p>
            <a:pPr lvl="1">
              <a:lnSpc>
                <a:spcPct val="90000"/>
              </a:lnSpc>
              <a:spcBef>
                <a:spcPts val="600"/>
              </a:spcBef>
              <a:spcAft>
                <a:spcPts val="0"/>
              </a:spcAft>
            </a:pPr>
            <a:r>
              <a:rPr lang="en-US" sz="2400" dirty="0">
                <a:latin typeface="Franklin Gothic Medium"/>
                <a:cs typeface="Franklin Gothic Medium"/>
              </a:rPr>
              <a:t>Typically serves as product owner &amp; service manager. Essential to defining service goals, running service and working with users after set up</a:t>
            </a:r>
          </a:p>
          <a:p>
            <a:pPr>
              <a:lnSpc>
                <a:spcPct val="90000"/>
              </a:lnSpc>
              <a:spcBef>
                <a:spcPts val="1200"/>
              </a:spcBef>
              <a:spcAft>
                <a:spcPts val="0"/>
              </a:spcAft>
            </a:pPr>
            <a:r>
              <a:rPr lang="en-US" sz="2800" dirty="0" smtClean="0">
                <a:latin typeface="Franklin Gothic Medium"/>
                <a:cs typeface="Franklin Gothic Medium"/>
              </a:rPr>
              <a:t>Developers: numbers ranges from </a:t>
            </a:r>
          </a:p>
          <a:p>
            <a:pPr lvl="1">
              <a:lnSpc>
                <a:spcPct val="90000"/>
              </a:lnSpc>
              <a:spcBef>
                <a:spcPts val="600"/>
              </a:spcBef>
              <a:spcAft>
                <a:spcPts val="0"/>
              </a:spcAft>
            </a:pPr>
            <a:r>
              <a:rPr lang="en-US" sz="2400" dirty="0" smtClean="0">
                <a:latin typeface="Franklin Gothic Medium"/>
                <a:cs typeface="Franklin Gothic Medium"/>
              </a:rPr>
              <a:t>0: borrowed or contracted</a:t>
            </a:r>
          </a:p>
          <a:p>
            <a:pPr lvl="1">
              <a:lnSpc>
                <a:spcPct val="90000"/>
              </a:lnSpc>
              <a:spcBef>
                <a:spcPts val="600"/>
              </a:spcBef>
              <a:spcAft>
                <a:spcPts val="0"/>
              </a:spcAft>
            </a:pPr>
            <a:r>
              <a:rPr lang="en-US" sz="2400" dirty="0" smtClean="0">
                <a:latin typeface="Franklin Gothic Medium"/>
                <a:cs typeface="Franklin Gothic Medium"/>
              </a:rPr>
              <a:t>1: many sites have a single </a:t>
            </a:r>
            <a:r>
              <a:rPr lang="en-US" sz="2400" dirty="0" err="1" smtClean="0">
                <a:latin typeface="Franklin Gothic Medium"/>
                <a:cs typeface="Franklin Gothic Medium"/>
              </a:rPr>
              <a:t>dev</a:t>
            </a:r>
            <a:endParaRPr lang="en-US" sz="2400" dirty="0" smtClean="0">
              <a:latin typeface="Franklin Gothic Medium"/>
              <a:cs typeface="Franklin Gothic Medium"/>
            </a:endParaRPr>
          </a:p>
          <a:p>
            <a:pPr lvl="1">
              <a:lnSpc>
                <a:spcPct val="90000"/>
              </a:lnSpc>
              <a:spcBef>
                <a:spcPts val="600"/>
              </a:spcBef>
              <a:spcAft>
                <a:spcPts val="0"/>
              </a:spcAft>
            </a:pPr>
            <a:r>
              <a:rPr lang="en-US" sz="2400" dirty="0" smtClean="0">
                <a:latin typeface="Franklin Gothic Medium"/>
                <a:cs typeface="Franklin Gothic Medium"/>
              </a:rPr>
              <a:t>2-4: most Hydra teams don’t get above 4 developers, usually on sprints rather than dedicated full time</a:t>
            </a:r>
            <a:endParaRPr lang="en-US" sz="2400" dirty="0">
              <a:latin typeface="Franklin Gothic Medium"/>
              <a:cs typeface="Franklin Gothic Medium"/>
            </a:endParaRPr>
          </a:p>
          <a:p>
            <a:pPr>
              <a:lnSpc>
                <a:spcPct val="90000"/>
              </a:lnSpc>
              <a:spcBef>
                <a:spcPts val="1800"/>
              </a:spcBef>
              <a:spcAft>
                <a:spcPts val="0"/>
              </a:spcAft>
            </a:pPr>
            <a:r>
              <a:rPr lang="en-US" sz="2800" dirty="0" smtClean="0">
                <a:latin typeface="Franklin Gothic Medium"/>
                <a:cs typeface="Franklin Gothic Medium"/>
              </a:rPr>
              <a:t>Optional:</a:t>
            </a:r>
            <a:endParaRPr lang="en-US" sz="2800" dirty="0">
              <a:latin typeface="Franklin Gothic Medium"/>
              <a:cs typeface="Franklin Gothic Medium"/>
            </a:endParaRPr>
          </a:p>
          <a:p>
            <a:pPr lvl="1">
              <a:lnSpc>
                <a:spcPct val="90000"/>
              </a:lnSpc>
              <a:spcBef>
                <a:spcPts val="600"/>
              </a:spcBef>
              <a:spcAft>
                <a:spcPts val="0"/>
              </a:spcAft>
            </a:pPr>
            <a:r>
              <a:rPr lang="en-US" sz="2400" dirty="0">
                <a:latin typeface="Franklin Gothic Medium"/>
                <a:cs typeface="Franklin Gothic Medium"/>
              </a:rPr>
              <a:t>UX </a:t>
            </a:r>
            <a:r>
              <a:rPr lang="en-US" sz="2400" dirty="0" smtClean="0">
                <a:latin typeface="Franklin Gothic Medium"/>
                <a:cs typeface="Franklin Gothic Medium"/>
              </a:rPr>
              <a:t>Design, </a:t>
            </a:r>
            <a:r>
              <a:rPr lang="en-US" sz="2400" dirty="0">
                <a:latin typeface="Franklin Gothic Medium"/>
                <a:cs typeface="Franklin Gothic Medium"/>
              </a:rPr>
              <a:t>doing interface </a:t>
            </a:r>
            <a:r>
              <a:rPr lang="en-US" sz="2400" dirty="0" smtClean="0">
                <a:latin typeface="Franklin Gothic Medium"/>
                <a:cs typeface="Franklin Gothic Medium"/>
              </a:rPr>
              <a:t>design / user studies</a:t>
            </a:r>
          </a:p>
          <a:p>
            <a:pPr lvl="1">
              <a:lnSpc>
                <a:spcPct val="90000"/>
              </a:lnSpc>
              <a:spcBef>
                <a:spcPts val="600"/>
              </a:spcBef>
              <a:spcAft>
                <a:spcPts val="0"/>
              </a:spcAft>
            </a:pPr>
            <a:r>
              <a:rPr lang="en-US" sz="2400" dirty="0" err="1" smtClean="0">
                <a:latin typeface="Franklin Gothic Medium"/>
                <a:cs typeface="Franklin Gothic Medium"/>
              </a:rPr>
              <a:t>DevOps</a:t>
            </a:r>
            <a:r>
              <a:rPr lang="en-US" sz="2400" dirty="0" smtClean="0">
                <a:latin typeface="Franklin Gothic Medium"/>
                <a:cs typeface="Franklin Gothic Medium"/>
              </a:rPr>
              <a:t>, doing system deploys &amp; production support</a:t>
            </a:r>
            <a:endParaRPr lang="en-US" sz="2400" dirty="0">
              <a:latin typeface="Franklin Gothic Medium"/>
              <a:cs typeface="Franklin Gothic Medium"/>
            </a:endParaRPr>
          </a:p>
          <a:p>
            <a:pPr lvl="1">
              <a:lnSpc>
                <a:spcPct val="90000"/>
              </a:lnSpc>
              <a:spcBef>
                <a:spcPts val="600"/>
              </a:spcBef>
              <a:spcAft>
                <a:spcPts val="0"/>
              </a:spcAft>
            </a:pPr>
            <a:endParaRPr lang="en-US" dirty="0" smtClean="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lvl="1">
              <a:lnSpc>
                <a:spcPct val="90000"/>
              </a:lnSpc>
              <a:spcBef>
                <a:spcPts val="600"/>
              </a:spcBef>
              <a:spcAft>
                <a:spcPts val="0"/>
              </a:spcAft>
            </a:pPr>
            <a:endParaRPr lang="en-US" sz="2400" dirty="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a:lnSpc>
                <a:spcPct val="90000"/>
              </a:lnSpc>
              <a:spcBef>
                <a:spcPts val="1200"/>
              </a:spcBef>
              <a:spcAft>
                <a:spcPts val="0"/>
              </a:spcAft>
            </a:pPr>
            <a:endParaRPr lang="en-US" dirty="0" smtClean="0">
              <a:latin typeface="Franklin Gothic Medium"/>
              <a:cs typeface="Franklin Gothic Medium"/>
            </a:endParaRPr>
          </a:p>
          <a:p>
            <a:pPr>
              <a:lnSpc>
                <a:spcPct val="90000"/>
              </a:lnSpc>
              <a:spcBef>
                <a:spcPts val="600"/>
              </a:spcBef>
              <a:spcAft>
                <a:spcPts val="0"/>
              </a:spcAft>
            </a:pPr>
            <a:endParaRPr lang="en-US" dirty="0" smtClean="0">
              <a:latin typeface="Franklin Gothic Medium"/>
              <a:cs typeface="Franklin Gothic Medium"/>
            </a:endParaRPr>
          </a:p>
        </p:txBody>
      </p:sp>
    </p:spTree>
    <p:extLst>
      <p:ext uri="{BB962C8B-B14F-4D97-AF65-F5344CB8AC3E}">
        <p14:creationId xmlns:p14="http://schemas.microsoft.com/office/powerpoint/2010/main" val="238781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Skills &amp; Training</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295400"/>
            <a:ext cx="7995017" cy="5378130"/>
          </a:xfrm>
          <a:solidFill>
            <a:srgbClr val="FFFFFF"/>
          </a:solidFill>
        </p:spPr>
        <p:txBody>
          <a:bodyPr>
            <a:normAutofit fontScale="92500" lnSpcReduction="10000"/>
          </a:bodyPr>
          <a:lstStyle/>
          <a:p>
            <a:pPr>
              <a:lnSpc>
                <a:spcPct val="90000"/>
              </a:lnSpc>
              <a:spcBef>
                <a:spcPts val="1800"/>
              </a:spcBef>
              <a:spcAft>
                <a:spcPts val="0"/>
              </a:spcAft>
            </a:pPr>
            <a:r>
              <a:rPr lang="en-US" sz="2800" dirty="0" smtClean="0">
                <a:latin typeface="Franklin Gothic Medium"/>
                <a:cs typeface="Franklin Gothic Medium"/>
              </a:rPr>
              <a:t>Technical Skills</a:t>
            </a:r>
            <a:endParaRPr lang="en-US" sz="2800" dirty="0">
              <a:latin typeface="Franklin Gothic Medium"/>
              <a:cs typeface="Franklin Gothic Medium"/>
            </a:endParaRPr>
          </a:p>
          <a:p>
            <a:pPr lvl="1">
              <a:spcBef>
                <a:spcPts val="600"/>
              </a:spcBef>
              <a:spcAft>
                <a:spcPts val="0"/>
              </a:spcAft>
            </a:pPr>
            <a:r>
              <a:rPr lang="en-US" sz="2400" dirty="0" smtClean="0">
                <a:latin typeface="Franklin Gothic Medium"/>
                <a:cs typeface="Franklin Gothic Medium"/>
              </a:rPr>
              <a:t>Agile &amp; social </a:t>
            </a:r>
            <a:r>
              <a:rPr lang="en-US" sz="2400" dirty="0">
                <a:latin typeface="Franklin Gothic Medium"/>
                <a:cs typeface="Franklin Gothic Medium"/>
              </a:rPr>
              <a:t>c</a:t>
            </a:r>
            <a:r>
              <a:rPr lang="en-US" sz="2400" dirty="0" smtClean="0">
                <a:latin typeface="Franklin Gothic Medium"/>
                <a:cs typeface="Franklin Gothic Medium"/>
              </a:rPr>
              <a:t>oding: </a:t>
            </a:r>
            <a:r>
              <a:rPr lang="en-US" sz="2400" dirty="0" err="1" smtClean="0">
                <a:latin typeface="Franklin Gothic Medium"/>
                <a:cs typeface="Franklin Gothic Medium"/>
              </a:rPr>
              <a:t>Git</a:t>
            </a:r>
            <a:r>
              <a:rPr lang="en-US" sz="2400" dirty="0" smtClean="0">
                <a:latin typeface="Franklin Gothic Medium"/>
                <a:cs typeface="Franklin Gothic Medium"/>
              </a:rPr>
              <a:t>, pull requests &amp; code review, continuous integration are standard.</a:t>
            </a:r>
          </a:p>
          <a:p>
            <a:pPr lvl="1">
              <a:spcBef>
                <a:spcPts val="600"/>
              </a:spcBef>
              <a:spcAft>
                <a:spcPts val="0"/>
              </a:spcAft>
            </a:pPr>
            <a:r>
              <a:rPr lang="en-US" sz="2400" dirty="0" smtClean="0">
                <a:latin typeface="Franklin Gothic Medium"/>
                <a:cs typeface="Franklin Gothic Medium"/>
              </a:rPr>
              <a:t>Ruby on Rails: eminently learnable. Rails Bridge is a good starting point if developers are new to Rails.</a:t>
            </a:r>
          </a:p>
          <a:p>
            <a:pPr lvl="1">
              <a:spcBef>
                <a:spcPts val="600"/>
              </a:spcBef>
              <a:spcAft>
                <a:spcPts val="0"/>
              </a:spcAft>
            </a:pPr>
            <a:r>
              <a:rPr lang="en-US" sz="2400" dirty="0" err="1" smtClean="0">
                <a:latin typeface="Franklin Gothic Medium"/>
                <a:cs typeface="Franklin Gothic Medium"/>
              </a:rPr>
              <a:t>DevOps</a:t>
            </a:r>
            <a:r>
              <a:rPr lang="en-US" sz="2400" dirty="0" smtClean="0">
                <a:latin typeface="Franklin Gothic Medium"/>
                <a:cs typeface="Franklin Gothic Medium"/>
              </a:rPr>
              <a:t> &amp; Sys Admins: growing coterie of Hydra users leveraging each others’ skills for deployment and operations</a:t>
            </a:r>
            <a:endParaRPr lang="en-US" sz="2400" dirty="0">
              <a:latin typeface="Franklin Gothic Medium"/>
              <a:cs typeface="Franklin Gothic Medium"/>
            </a:endParaRPr>
          </a:p>
          <a:p>
            <a:pPr>
              <a:lnSpc>
                <a:spcPct val="90000"/>
              </a:lnSpc>
              <a:spcBef>
                <a:spcPts val="1800"/>
              </a:spcBef>
              <a:spcAft>
                <a:spcPts val="0"/>
              </a:spcAft>
            </a:pPr>
            <a:r>
              <a:rPr lang="en-US" sz="2800" dirty="0">
                <a:latin typeface="Franklin Gothic Medium"/>
                <a:cs typeface="Franklin Gothic Medium"/>
              </a:rPr>
              <a:t>Hydra Camps</a:t>
            </a:r>
          </a:p>
          <a:p>
            <a:pPr lvl="1">
              <a:lnSpc>
                <a:spcPct val="110000"/>
              </a:lnSpc>
              <a:spcBef>
                <a:spcPts val="600"/>
              </a:spcBef>
              <a:spcAft>
                <a:spcPts val="0"/>
              </a:spcAft>
            </a:pPr>
            <a:r>
              <a:rPr lang="en-US" sz="2400" dirty="0" smtClean="0">
                <a:latin typeface="Franklin Gothic Medium"/>
                <a:cs typeface="Franklin Gothic Medium"/>
              </a:rPr>
              <a:t>Typically organize a camp </a:t>
            </a:r>
            <a:r>
              <a:rPr lang="en-US" sz="2400" dirty="0">
                <a:latin typeface="Franklin Gothic Medium"/>
                <a:cs typeface="Franklin Gothic Medium"/>
              </a:rPr>
              <a:t>2-3 times a year</a:t>
            </a:r>
          </a:p>
          <a:p>
            <a:pPr lvl="1">
              <a:lnSpc>
                <a:spcPct val="110000"/>
              </a:lnSpc>
              <a:spcBef>
                <a:spcPts val="600"/>
              </a:spcBef>
              <a:spcAft>
                <a:spcPts val="0"/>
              </a:spcAft>
            </a:pPr>
            <a:r>
              <a:rPr lang="en-US" sz="2400" dirty="0">
                <a:latin typeface="Franklin Gothic Medium"/>
                <a:cs typeface="Franklin Gothic Medium"/>
              </a:rPr>
              <a:t>Many sites host one as a way to bootstrap rapid </a:t>
            </a:r>
            <a:r>
              <a:rPr lang="en-US" sz="2400" dirty="0" smtClean="0">
                <a:latin typeface="Franklin Gothic Medium"/>
                <a:cs typeface="Franklin Gothic Medium"/>
              </a:rPr>
              <a:t>development</a:t>
            </a:r>
          </a:p>
          <a:p>
            <a:pPr lvl="1">
              <a:lnSpc>
                <a:spcPct val="110000"/>
              </a:lnSpc>
              <a:spcBef>
                <a:spcPts val="600"/>
              </a:spcBef>
              <a:spcAft>
                <a:spcPts val="0"/>
              </a:spcAft>
            </a:pPr>
            <a:r>
              <a:rPr lang="en-US" sz="2400" dirty="0">
                <a:latin typeface="Franklin Gothic Medium"/>
                <a:cs typeface="Franklin Gothic Medium"/>
              </a:rPr>
              <a:t>Data </a:t>
            </a:r>
            <a:r>
              <a:rPr lang="en-US" sz="2400" dirty="0" err="1">
                <a:latin typeface="Franklin Gothic Medium"/>
                <a:cs typeface="Franklin Gothic Medium"/>
              </a:rPr>
              <a:t>Curation</a:t>
            </a:r>
            <a:r>
              <a:rPr lang="en-US" sz="2400" dirty="0">
                <a:latin typeface="Franklin Gothic Medium"/>
                <a:cs typeface="Franklin Gothic Medium"/>
              </a:rPr>
              <a:t> Experts is our preferred training partner</a:t>
            </a:r>
          </a:p>
          <a:p>
            <a:pPr lvl="1">
              <a:lnSpc>
                <a:spcPct val="110000"/>
              </a:lnSpc>
              <a:spcBef>
                <a:spcPts val="600"/>
              </a:spcBef>
              <a:spcAft>
                <a:spcPts val="0"/>
              </a:spcAft>
            </a:pPr>
            <a:r>
              <a:rPr lang="en-US" sz="2400" dirty="0">
                <a:latin typeface="Franklin Gothic Medium"/>
                <a:cs typeface="Franklin Gothic Medium"/>
              </a:rPr>
              <a:t>Often tap community members for “train the trainer</a:t>
            </a:r>
            <a:r>
              <a:rPr lang="en-US" sz="2400" dirty="0" smtClean="0">
                <a:latin typeface="Franklin Gothic Medium"/>
                <a:cs typeface="Franklin Gothic Medium"/>
              </a:rPr>
              <a:t>”</a:t>
            </a:r>
            <a:endParaRPr lang="en-US" sz="2400" dirty="0">
              <a:latin typeface="Franklin Gothic Medium"/>
              <a:cs typeface="Franklin Gothic Medium"/>
            </a:endParaRPr>
          </a:p>
          <a:p>
            <a:pPr lvl="1">
              <a:lnSpc>
                <a:spcPct val="110000"/>
              </a:lnSpc>
              <a:spcBef>
                <a:spcPts val="600"/>
              </a:spcBef>
              <a:spcAft>
                <a:spcPts val="0"/>
              </a:spcAft>
            </a:pPr>
            <a:endParaRPr lang="en-US" dirty="0" smtClean="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lvl="1">
              <a:lnSpc>
                <a:spcPct val="90000"/>
              </a:lnSpc>
              <a:spcBef>
                <a:spcPts val="600"/>
              </a:spcBef>
              <a:spcAft>
                <a:spcPts val="0"/>
              </a:spcAft>
            </a:pPr>
            <a:endParaRPr lang="en-US" sz="2400" dirty="0">
              <a:latin typeface="Franklin Gothic Medium"/>
              <a:cs typeface="Franklin Gothic Medium"/>
            </a:endParaRPr>
          </a:p>
          <a:p>
            <a:pPr lvl="1">
              <a:lnSpc>
                <a:spcPct val="90000"/>
              </a:lnSpc>
              <a:spcBef>
                <a:spcPts val="600"/>
              </a:spcBef>
              <a:spcAft>
                <a:spcPts val="0"/>
              </a:spcAft>
            </a:pPr>
            <a:endParaRPr lang="en-US" sz="2400" dirty="0" smtClean="0">
              <a:latin typeface="Franklin Gothic Medium"/>
              <a:cs typeface="Franklin Gothic Medium"/>
            </a:endParaRPr>
          </a:p>
          <a:p>
            <a:pPr>
              <a:lnSpc>
                <a:spcPct val="90000"/>
              </a:lnSpc>
              <a:spcBef>
                <a:spcPts val="1200"/>
              </a:spcBef>
              <a:spcAft>
                <a:spcPts val="0"/>
              </a:spcAft>
            </a:pPr>
            <a:endParaRPr lang="en-US" dirty="0" smtClean="0">
              <a:latin typeface="Franklin Gothic Medium"/>
              <a:cs typeface="Franklin Gothic Medium"/>
            </a:endParaRPr>
          </a:p>
          <a:p>
            <a:pPr>
              <a:lnSpc>
                <a:spcPct val="90000"/>
              </a:lnSpc>
              <a:spcBef>
                <a:spcPts val="600"/>
              </a:spcBef>
              <a:spcAft>
                <a:spcPts val="0"/>
              </a:spcAft>
            </a:pPr>
            <a:endParaRPr lang="en-US" dirty="0" smtClean="0">
              <a:latin typeface="Franklin Gothic Medium"/>
              <a:cs typeface="Franklin Gothic Medium"/>
            </a:endParaRPr>
          </a:p>
        </p:txBody>
      </p:sp>
    </p:spTree>
    <p:extLst>
      <p:ext uri="{BB962C8B-B14F-4D97-AF65-F5344CB8AC3E}">
        <p14:creationId xmlns:p14="http://schemas.microsoft.com/office/powerpoint/2010/main" val="4073779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pPr algn="l"/>
            <a:r>
              <a:rPr lang="en-US" sz="3200" dirty="0" smtClean="0">
                <a:latin typeface="Franklin Gothic Medium"/>
                <a:cs typeface="Franklin Gothic Medium"/>
              </a:rPr>
              <a:t>Training &amp; Connecting</a:t>
            </a:r>
            <a:endParaRPr lang="en-US" sz="3200" dirty="0">
              <a:latin typeface="Franklin Gothic Medium"/>
              <a:cs typeface="Franklin Gothic Medium"/>
            </a:endParaRPr>
          </a:p>
        </p:txBody>
      </p:sp>
      <p:sp>
        <p:nvSpPr>
          <p:cNvPr id="3" name="Content Placeholder 2"/>
          <p:cNvSpPr>
            <a:spLocks noGrp="1"/>
          </p:cNvSpPr>
          <p:nvPr>
            <p:ph idx="1"/>
          </p:nvPr>
        </p:nvSpPr>
        <p:spPr>
          <a:xfrm>
            <a:off x="844183" y="1479870"/>
            <a:ext cx="7995017" cy="5149530"/>
          </a:xfrm>
          <a:solidFill>
            <a:schemeClr val="bg1"/>
          </a:solidFill>
        </p:spPr>
        <p:txBody>
          <a:bodyPr>
            <a:normAutofit lnSpcReduction="10000"/>
          </a:bodyPr>
          <a:lstStyle/>
          <a:p>
            <a:pPr>
              <a:lnSpc>
                <a:spcPct val="90000"/>
              </a:lnSpc>
              <a:spcBef>
                <a:spcPts val="1800"/>
              </a:spcBef>
              <a:spcAft>
                <a:spcPts val="0"/>
              </a:spcAft>
            </a:pPr>
            <a:r>
              <a:rPr lang="en-US" sz="3000" dirty="0" smtClean="0">
                <a:solidFill>
                  <a:srgbClr val="6666FF"/>
                </a:solidFill>
                <a:effectLst>
                  <a:outerShdw blurRad="50800" dist="38100" dir="10800000" algn="r" rotWithShape="0">
                    <a:prstClr val="black">
                      <a:alpha val="40000"/>
                    </a:prstClr>
                  </a:outerShdw>
                </a:effectLst>
                <a:latin typeface="Franklin Gothic Medium"/>
                <a:cs typeface="Franklin Gothic Medium"/>
              </a:rPr>
              <a:t>Good</a:t>
            </a:r>
            <a:r>
              <a:rPr lang="en-US" sz="2800" dirty="0" smtClean="0">
                <a:latin typeface="Franklin Gothic Medium"/>
                <a:cs typeface="Franklin Gothic Medium"/>
              </a:rPr>
              <a:t>: read the documentation and learn-by-doing</a:t>
            </a:r>
          </a:p>
          <a:p>
            <a:pPr>
              <a:lnSpc>
                <a:spcPct val="90000"/>
              </a:lnSpc>
              <a:spcBef>
                <a:spcPts val="1800"/>
              </a:spcBef>
              <a:spcAft>
                <a:spcPts val="0"/>
              </a:spcAft>
            </a:pPr>
            <a:r>
              <a:rPr lang="en-US" sz="3000" dirty="0" smtClean="0">
                <a:solidFill>
                  <a:srgbClr val="800040"/>
                </a:solidFill>
                <a:effectLst>
                  <a:outerShdw blurRad="50800" dist="38100" dir="10800000" algn="r" rotWithShape="0">
                    <a:prstClr val="black">
                      <a:alpha val="40000"/>
                    </a:prstClr>
                  </a:outerShdw>
                </a:effectLst>
                <a:latin typeface="Franklin Gothic Medium"/>
                <a:cs typeface="Franklin Gothic Medium"/>
              </a:rPr>
              <a:t>Better</a:t>
            </a:r>
            <a:r>
              <a:rPr lang="en-US" sz="2800" dirty="0" smtClean="0">
                <a:latin typeface="Franklin Gothic Medium"/>
                <a:cs typeface="Franklin Gothic Medium"/>
              </a:rPr>
              <a:t>: connect through social channels</a:t>
            </a:r>
          </a:p>
          <a:p>
            <a:pPr lvl="1">
              <a:lnSpc>
                <a:spcPct val="90000"/>
              </a:lnSpc>
              <a:spcBef>
                <a:spcPts val="600"/>
              </a:spcBef>
              <a:spcAft>
                <a:spcPts val="0"/>
              </a:spcAft>
            </a:pPr>
            <a:r>
              <a:rPr lang="en-US" sz="2400" dirty="0" smtClean="0">
                <a:latin typeface="Franklin Gothic Medium"/>
                <a:cs typeface="Franklin Gothic Medium"/>
              </a:rPr>
              <a:t>Email lists, IRC, weekly phone calls</a:t>
            </a:r>
            <a:endParaRPr lang="en-US" sz="2400" dirty="0">
              <a:latin typeface="Franklin Gothic Medium"/>
              <a:cs typeface="Franklin Gothic Medium"/>
            </a:endParaRPr>
          </a:p>
          <a:p>
            <a:pPr lvl="1">
              <a:lnSpc>
                <a:spcPct val="90000"/>
              </a:lnSpc>
              <a:spcBef>
                <a:spcPts val="600"/>
              </a:spcBef>
              <a:spcAft>
                <a:spcPts val="0"/>
              </a:spcAft>
            </a:pPr>
            <a:r>
              <a:rPr lang="en-US" sz="2400" dirty="0" err="1" smtClean="0">
                <a:latin typeface="Franklin Gothic Medium"/>
                <a:cs typeface="Franklin Gothic Medium"/>
              </a:rPr>
              <a:t>Github</a:t>
            </a:r>
            <a:r>
              <a:rPr lang="en-US" sz="2400" dirty="0" smtClean="0">
                <a:latin typeface="Franklin Gothic Medium"/>
                <a:cs typeface="Franklin Gothic Medium"/>
              </a:rPr>
              <a:t> interactions</a:t>
            </a:r>
            <a:endParaRPr lang="en-US" sz="2400" dirty="0">
              <a:latin typeface="Franklin Gothic Medium"/>
              <a:cs typeface="Franklin Gothic Medium"/>
            </a:endParaRPr>
          </a:p>
          <a:p>
            <a:pPr>
              <a:lnSpc>
                <a:spcPct val="90000"/>
              </a:lnSpc>
              <a:spcBef>
                <a:spcPts val="1800"/>
              </a:spcBef>
              <a:spcAft>
                <a:spcPts val="0"/>
              </a:spcAft>
            </a:pPr>
            <a:r>
              <a:rPr lang="en-US" sz="3000" dirty="0" smtClean="0">
                <a:solidFill>
                  <a:srgbClr val="008000"/>
                </a:solidFill>
                <a:effectLst>
                  <a:outerShdw blurRad="50800" dist="38100" dir="10800000" algn="r" rotWithShape="0">
                    <a:prstClr val="black">
                      <a:alpha val="40000"/>
                    </a:prstClr>
                  </a:outerShdw>
                </a:effectLst>
                <a:latin typeface="Franklin Gothic Medium"/>
                <a:cs typeface="Franklin Gothic Medium"/>
              </a:rPr>
              <a:t>Best</a:t>
            </a:r>
            <a:r>
              <a:rPr lang="en-US" sz="2800" dirty="0" smtClean="0">
                <a:latin typeface="Franklin Gothic Medium"/>
                <a:cs typeface="Franklin Gothic Medium"/>
              </a:rPr>
              <a:t>: meet in person. Face time fuels collaboration!</a:t>
            </a:r>
          </a:p>
          <a:p>
            <a:pPr lvl="1">
              <a:lnSpc>
                <a:spcPct val="90000"/>
              </a:lnSpc>
              <a:spcBef>
                <a:spcPts val="600"/>
              </a:spcBef>
              <a:spcAft>
                <a:spcPts val="0"/>
              </a:spcAft>
            </a:pPr>
            <a:r>
              <a:rPr lang="en-US" sz="2400" dirty="0" smtClean="0">
                <a:latin typeface="Franklin Gothic Medium"/>
                <a:cs typeface="Franklin Gothic Medium"/>
              </a:rPr>
              <a:t>Hydra Connect: annual, worldwide, community meeting</a:t>
            </a:r>
          </a:p>
          <a:p>
            <a:pPr lvl="1">
              <a:lnSpc>
                <a:spcPct val="90000"/>
              </a:lnSpc>
              <a:spcBef>
                <a:spcPts val="600"/>
              </a:spcBef>
              <a:spcAft>
                <a:spcPts val="0"/>
              </a:spcAft>
            </a:pPr>
            <a:r>
              <a:rPr lang="en-US" sz="2400" dirty="0" smtClean="0">
                <a:latin typeface="Franklin Gothic Medium"/>
                <a:cs typeface="Franklin Gothic Medium"/>
              </a:rPr>
              <a:t>Hydra (Partner) meetings: 3-6 ad hoc, topic-based meetings per year (usually) </a:t>
            </a:r>
          </a:p>
          <a:p>
            <a:pPr lvl="1">
              <a:lnSpc>
                <a:spcPct val="90000"/>
              </a:lnSpc>
              <a:spcBef>
                <a:spcPts val="600"/>
              </a:spcBef>
              <a:spcAft>
                <a:spcPts val="0"/>
              </a:spcAft>
            </a:pPr>
            <a:r>
              <a:rPr lang="en-US" sz="2400" dirty="0" smtClean="0">
                <a:latin typeface="Franklin Gothic Medium"/>
                <a:cs typeface="Franklin Gothic Medium"/>
              </a:rPr>
              <a:t>Regional Groups: now beginning to convene</a:t>
            </a:r>
            <a:endParaRPr lang="en-US" sz="2400" dirty="0">
              <a:latin typeface="Franklin Gothic Medium"/>
              <a:cs typeface="Franklin Gothic Medium"/>
            </a:endParaRPr>
          </a:p>
        </p:txBody>
      </p:sp>
    </p:spTree>
    <p:extLst>
      <p:ext uri="{BB962C8B-B14F-4D97-AF65-F5344CB8AC3E}">
        <p14:creationId xmlns:p14="http://schemas.microsoft.com/office/powerpoint/2010/main" val="429490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426576" y="533400"/>
            <a:ext cx="8107824" cy="584776"/>
          </a:xfrm>
          <a:prstGeom prst="rect">
            <a:avLst/>
          </a:prstGeom>
          <a:noFill/>
          <a:ln w="9525">
            <a:noFill/>
            <a:miter lim="800000"/>
            <a:headEnd/>
            <a:tailEnd/>
          </a:ln>
        </p:spPr>
        <p:txBody>
          <a:bodyPr wrap="square">
            <a:spAutoFit/>
          </a:bodyPr>
          <a:lstStyle/>
          <a:p>
            <a:r>
              <a:rPr lang="en-GB" sz="3200" b="0" dirty="0" smtClean="0">
                <a:latin typeface="Franklin Gothic Medium"/>
                <a:cs typeface="Franklin Gothic Medium"/>
              </a:rPr>
              <a:t>Get involved:  Many hands make light work</a:t>
            </a:r>
            <a:endParaRPr lang="en-GB" sz="3200" b="0" dirty="0">
              <a:latin typeface="Franklin Gothic Medium"/>
              <a:cs typeface="Franklin Gothic Medium"/>
            </a:endParaRPr>
          </a:p>
        </p:txBody>
      </p:sp>
      <p:sp>
        <p:nvSpPr>
          <p:cNvPr id="4" name="Rectangle 3"/>
          <p:cNvSpPr/>
          <p:nvPr/>
        </p:nvSpPr>
        <p:spPr>
          <a:xfrm>
            <a:off x="426576" y="1295400"/>
            <a:ext cx="8101788" cy="4031873"/>
          </a:xfrm>
          <a:prstGeom prst="rect">
            <a:avLst/>
          </a:prstGeom>
        </p:spPr>
        <p:txBody>
          <a:bodyPr wrap="square">
            <a:spAutoFit/>
          </a:bodyPr>
          <a:lstStyle/>
          <a:p>
            <a:pPr marL="457200" indent="-457200">
              <a:buFont typeface="Arial" pitchFamily="34" charset="0"/>
              <a:buChar char="•"/>
              <a:defRPr/>
            </a:pPr>
            <a:r>
              <a:rPr lang="en-GB" sz="2800" b="0" dirty="0" smtClean="0">
                <a:latin typeface="Franklin Gothic Medium"/>
                <a:cs typeface="Franklin Gothic Medium"/>
              </a:rPr>
              <a:t>Getting involved with Hydra can be at different levels:</a:t>
            </a:r>
          </a:p>
          <a:p>
            <a:pPr marL="914400" lvl="1" indent="-457200">
              <a:buFont typeface="Arial" pitchFamily="34" charset="0"/>
              <a:buChar char="•"/>
              <a:defRPr/>
            </a:pPr>
            <a:r>
              <a:rPr lang="en-GB" b="0" dirty="0" smtClean="0">
                <a:latin typeface="Franklin Gothic Medium"/>
                <a:cs typeface="Franklin Gothic Medium"/>
              </a:rPr>
              <a:t>Adopter</a:t>
            </a:r>
          </a:p>
          <a:p>
            <a:pPr marL="914400" lvl="1" indent="-457200">
              <a:buFont typeface="Arial" pitchFamily="34" charset="0"/>
              <a:buChar char="•"/>
              <a:defRPr/>
            </a:pPr>
            <a:r>
              <a:rPr lang="en-GB" b="0" dirty="0" smtClean="0">
                <a:latin typeface="Franklin Gothic Medium"/>
                <a:cs typeface="Franklin Gothic Medium"/>
              </a:rPr>
              <a:t>Developer</a:t>
            </a:r>
          </a:p>
          <a:p>
            <a:pPr marL="914400" lvl="1" indent="-457200">
              <a:buFont typeface="Arial" pitchFamily="34" charset="0"/>
              <a:buChar char="•"/>
              <a:defRPr/>
            </a:pPr>
            <a:r>
              <a:rPr lang="en-GB" b="0" dirty="0" smtClean="0">
                <a:latin typeface="Franklin Gothic Medium"/>
                <a:cs typeface="Franklin Gothic Medium"/>
              </a:rPr>
              <a:t>Partner</a:t>
            </a:r>
          </a:p>
          <a:p>
            <a:pPr marL="457200" indent="-457200">
              <a:buFont typeface="Arial" pitchFamily="34" charset="0"/>
              <a:buChar char="•"/>
              <a:defRPr/>
            </a:pPr>
            <a:r>
              <a:rPr lang="en-GB" sz="2800" b="0" dirty="0" smtClean="0">
                <a:latin typeface="Franklin Gothic Medium"/>
                <a:cs typeface="Franklin Gothic Medium"/>
              </a:rPr>
              <a:t> Need to ask:</a:t>
            </a:r>
          </a:p>
          <a:p>
            <a:pPr marL="914400" lvl="1" indent="-457200">
              <a:buFont typeface="Arial" pitchFamily="34" charset="0"/>
              <a:buChar char="•"/>
              <a:defRPr/>
            </a:pPr>
            <a:r>
              <a:rPr lang="en-GB" b="0" dirty="0" smtClean="0">
                <a:latin typeface="Franklin Gothic Medium"/>
                <a:cs typeface="Franklin Gothic Medium"/>
              </a:rPr>
              <a:t>What involvement is required to enable you to meet your needs?</a:t>
            </a:r>
          </a:p>
          <a:p>
            <a:pPr marL="457200" indent="-457200">
              <a:buFont typeface="Arial" pitchFamily="34" charset="0"/>
              <a:buChar char="•"/>
              <a:defRPr/>
            </a:pPr>
            <a:r>
              <a:rPr lang="en-GB" sz="2800" b="0" dirty="0" smtClean="0">
                <a:latin typeface="Franklin Gothic Medium"/>
                <a:cs typeface="Franklin Gothic Medium"/>
              </a:rPr>
              <a:t>But also,</a:t>
            </a:r>
          </a:p>
          <a:p>
            <a:pPr marL="914400" lvl="1" indent="-457200">
              <a:buFont typeface="Arial" pitchFamily="34" charset="0"/>
              <a:buChar char="•"/>
              <a:defRPr/>
            </a:pPr>
            <a:r>
              <a:rPr lang="en-GB" b="0" dirty="0" smtClean="0">
                <a:latin typeface="Franklin Gothic Medium"/>
                <a:cs typeface="Franklin Gothic Medium"/>
              </a:rPr>
              <a:t>If we contribute back, what more do we gain?</a:t>
            </a:r>
          </a:p>
        </p:txBody>
      </p:sp>
    </p:spTree>
    <p:extLst>
      <p:ext uri="{BB962C8B-B14F-4D97-AF65-F5344CB8AC3E}">
        <p14:creationId xmlns:p14="http://schemas.microsoft.com/office/powerpoint/2010/main" val="37932427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3286"/>
            <a:ext cx="7937650" cy="1143000"/>
          </a:xfrm>
        </p:spPr>
        <p:txBody>
          <a:bodyPr>
            <a:noAutofit/>
          </a:bodyPr>
          <a:lstStyle/>
          <a:p>
            <a:pPr algn="l"/>
            <a:r>
              <a:rPr lang="en-US" sz="3200" dirty="0" smtClean="0">
                <a:solidFill>
                  <a:srgbClr val="000000"/>
                </a:solidFill>
                <a:latin typeface="Franklin Gothic Medium"/>
                <a:cs typeface="Franklin Gothic Medium"/>
              </a:rPr>
              <a:t>Stay connected</a:t>
            </a:r>
            <a:endParaRPr lang="en-US" sz="3200" dirty="0"/>
          </a:p>
        </p:txBody>
      </p:sp>
      <p:sp>
        <p:nvSpPr>
          <p:cNvPr id="3" name="Content Placeholder 2"/>
          <p:cNvSpPr>
            <a:spLocks noGrp="1"/>
          </p:cNvSpPr>
          <p:nvPr>
            <p:ph idx="1"/>
          </p:nvPr>
        </p:nvSpPr>
        <p:spPr>
          <a:xfrm>
            <a:off x="685800" y="1301619"/>
            <a:ext cx="8206857" cy="5556381"/>
          </a:xfrm>
        </p:spPr>
        <p:txBody>
          <a:bodyPr>
            <a:noAutofit/>
          </a:bodyPr>
          <a:lstStyle/>
          <a:p>
            <a:r>
              <a:rPr lang="en-US" sz="2400" dirty="0">
                <a:latin typeface="Franklin Gothic Medium"/>
                <a:cs typeface="Franklin Gothic Medium"/>
              </a:rPr>
              <a:t>Website </a:t>
            </a:r>
            <a:r>
              <a:rPr lang="en-US" sz="2400" dirty="0" smtClean="0">
                <a:latin typeface="Franklin Gothic Medium"/>
                <a:cs typeface="Franklin Gothic Medium"/>
              </a:rPr>
              <a:t>(</a:t>
            </a:r>
            <a:r>
              <a:rPr lang="en-US" sz="2400" dirty="0" smtClean="0">
                <a:latin typeface="Franklin Gothic Medium"/>
                <a:cs typeface="Franklin Gothic Medium"/>
                <a:hlinkClick r:id="rId2"/>
              </a:rPr>
              <a:t>http://projecthydra.org</a:t>
            </a:r>
            <a:r>
              <a:rPr lang="en-US" sz="2400" dirty="0" smtClean="0">
                <a:latin typeface="Franklin Gothic Medium"/>
                <a:cs typeface="Franklin Gothic Medium"/>
              </a:rPr>
              <a:t>)</a:t>
            </a:r>
            <a:endParaRPr lang="en-US" sz="2400" dirty="0">
              <a:latin typeface="Franklin Gothic Medium"/>
              <a:cs typeface="Franklin Gothic Medium"/>
            </a:endParaRPr>
          </a:p>
          <a:p>
            <a:r>
              <a:rPr lang="en-US" sz="2400" dirty="0" smtClean="0">
                <a:latin typeface="Franklin Gothic Medium"/>
                <a:cs typeface="Franklin Gothic Medium"/>
              </a:rPr>
              <a:t>Wiki page </a:t>
            </a:r>
            <a:r>
              <a:rPr lang="en-US" sz="1800" dirty="0" smtClean="0">
                <a:latin typeface="Franklin Gothic Medium"/>
                <a:cs typeface="Franklin Gothic Medium"/>
              </a:rPr>
              <a:t>(</a:t>
            </a:r>
            <a:r>
              <a:rPr lang="en-US" sz="1800" dirty="0" smtClean="0">
                <a:latin typeface="Franklin Gothic Medium"/>
                <a:cs typeface="Franklin Gothic Medium"/>
                <a:hlinkClick r:id="rId3"/>
              </a:rPr>
              <a:t>http://wiki.duraspace.org/display/hydra/The+Hydra+Project</a:t>
            </a:r>
            <a:r>
              <a:rPr lang="en-US" sz="1800" dirty="0" smtClean="0">
                <a:latin typeface="Franklin Gothic Medium"/>
                <a:cs typeface="Franklin Gothic Medium"/>
              </a:rPr>
              <a:t>)</a:t>
            </a:r>
          </a:p>
          <a:p>
            <a:pPr lvl="1">
              <a:lnSpc>
                <a:spcPct val="90000"/>
              </a:lnSpc>
            </a:pPr>
            <a:r>
              <a:rPr lang="en-US" sz="2000" dirty="0" smtClean="0">
                <a:latin typeface="Franklin Gothic Medium"/>
                <a:cs typeface="Franklin Gothic Medium"/>
              </a:rPr>
              <a:t>Partner meeting agendas &amp; notes</a:t>
            </a:r>
          </a:p>
          <a:p>
            <a:pPr lvl="1">
              <a:lnSpc>
                <a:spcPct val="90000"/>
              </a:lnSpc>
            </a:pPr>
            <a:r>
              <a:rPr lang="en-US" sz="2000" dirty="0" smtClean="0">
                <a:latin typeface="Franklin Gothic Medium"/>
                <a:cs typeface="Franklin Gothic Medium"/>
              </a:rPr>
              <a:t>Events &amp; Details</a:t>
            </a:r>
          </a:p>
          <a:p>
            <a:r>
              <a:rPr lang="en-US" sz="2400" dirty="0" smtClean="0">
                <a:latin typeface="Franklin Gothic Medium"/>
                <a:cs typeface="Franklin Gothic Medium"/>
              </a:rPr>
              <a:t>Monthly Partner calls</a:t>
            </a:r>
          </a:p>
          <a:p>
            <a:r>
              <a:rPr lang="en-US" sz="2400" dirty="0" smtClean="0">
                <a:latin typeface="Franklin Gothic Medium"/>
                <a:cs typeface="Franklin Gothic Medium"/>
              </a:rPr>
              <a:t>Partner listserv</a:t>
            </a:r>
          </a:p>
          <a:p>
            <a:r>
              <a:rPr lang="en-US" sz="2400" dirty="0" smtClean="0">
                <a:latin typeface="Franklin Gothic Medium"/>
                <a:cs typeface="Franklin Gothic Medium"/>
              </a:rPr>
              <a:t>Hydra Partner meetings &amp; Hydra Connect</a:t>
            </a:r>
          </a:p>
          <a:p>
            <a:pPr>
              <a:buFont typeface="Arial" pitchFamily="34" charset="0"/>
              <a:buChar char="•"/>
              <a:defRPr/>
            </a:pPr>
            <a:r>
              <a:rPr lang="en-GB" sz="2400" dirty="0">
                <a:latin typeface="Franklin Gothic Medium"/>
                <a:cs typeface="Franklin Gothic Medium"/>
              </a:rPr>
              <a:t>Identify a Hydra Partner doing similar work and get in touch</a:t>
            </a:r>
          </a:p>
          <a:p>
            <a:pPr>
              <a:buFont typeface="Arial" pitchFamily="34" charset="0"/>
              <a:buChar char="•"/>
              <a:defRPr/>
            </a:pPr>
            <a:r>
              <a:rPr lang="en-GB" sz="2400" dirty="0">
                <a:latin typeface="Franklin Gothic Medium"/>
                <a:cs typeface="Franklin Gothic Medium"/>
              </a:rPr>
              <a:t>Identify need for vendor input and make contact to discuss options</a:t>
            </a:r>
          </a:p>
          <a:p>
            <a:pPr>
              <a:buFont typeface="Arial" pitchFamily="34" charset="0"/>
              <a:buChar char="•"/>
              <a:defRPr/>
            </a:pPr>
            <a:r>
              <a:rPr lang="en-GB" sz="2400" dirty="0">
                <a:latin typeface="Franklin Gothic Medium"/>
                <a:cs typeface="Franklin Gothic Medium"/>
              </a:rPr>
              <a:t>Come to events (like this one!)</a:t>
            </a:r>
          </a:p>
        </p:txBody>
      </p:sp>
    </p:spTree>
    <p:extLst>
      <p:ext uri="{BB962C8B-B14F-4D97-AF65-F5344CB8AC3E}">
        <p14:creationId xmlns:p14="http://schemas.microsoft.com/office/powerpoint/2010/main" val="34500457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414337" y="786824"/>
            <a:ext cx="7358063" cy="584776"/>
          </a:xfrm>
          <a:prstGeom prst="rect">
            <a:avLst/>
          </a:prstGeom>
          <a:noFill/>
          <a:ln w="9525">
            <a:noFill/>
            <a:miter lim="800000"/>
            <a:headEnd/>
            <a:tailEnd/>
          </a:ln>
        </p:spPr>
        <p:txBody>
          <a:bodyPr>
            <a:spAutoFit/>
          </a:bodyPr>
          <a:lstStyle/>
          <a:p>
            <a:r>
              <a:rPr lang="en-GB" sz="3200" b="0" dirty="0" smtClean="0">
                <a:solidFill>
                  <a:srgbClr val="000000"/>
                </a:solidFill>
                <a:latin typeface="Franklin Gothic Medium"/>
                <a:cs typeface="Franklin Gothic Medium"/>
              </a:rPr>
              <a:t>A word of (polite) warning</a:t>
            </a:r>
            <a:endParaRPr lang="en-GB" sz="3200" b="0" dirty="0">
              <a:solidFill>
                <a:srgbClr val="000000"/>
              </a:solidFill>
              <a:latin typeface="Franklin Gothic Medium"/>
              <a:cs typeface="Franklin Gothic Medium"/>
            </a:endParaRPr>
          </a:p>
        </p:txBody>
      </p:sp>
      <p:sp>
        <p:nvSpPr>
          <p:cNvPr id="4" name="Rectangle 3"/>
          <p:cNvSpPr/>
          <p:nvPr/>
        </p:nvSpPr>
        <p:spPr>
          <a:xfrm>
            <a:off x="610285" y="1592485"/>
            <a:ext cx="8000315" cy="4579715"/>
          </a:xfrm>
          <a:prstGeom prst="rect">
            <a:avLst/>
          </a:prstGeom>
        </p:spPr>
        <p:txBody>
          <a:bodyPr wrap="square">
            <a:spAutoFit/>
          </a:bodyPr>
          <a:lstStyle/>
          <a:p>
            <a:pPr marL="457200" indent="-457200">
              <a:buFont typeface="Arial" pitchFamily="34" charset="0"/>
              <a:buChar char="•"/>
              <a:defRPr/>
            </a:pPr>
            <a:r>
              <a:rPr lang="en-GB" sz="2800" b="0" dirty="0" smtClean="0">
                <a:latin typeface="Franklin Gothic Medium"/>
                <a:cs typeface="Franklin Gothic Medium"/>
              </a:rPr>
              <a:t>Hydra is open source – anyone can use it freely</a:t>
            </a:r>
            <a:endParaRPr lang="en-GB" sz="2800" b="0" dirty="0">
              <a:latin typeface="Franklin Gothic Medium"/>
              <a:cs typeface="Franklin Gothic Medium"/>
            </a:endParaRPr>
          </a:p>
          <a:p>
            <a:pPr marL="457200" indent="-457200">
              <a:lnSpc>
                <a:spcPct val="90000"/>
              </a:lnSpc>
              <a:spcBef>
                <a:spcPts val="1800"/>
              </a:spcBef>
              <a:buFont typeface="Arial" pitchFamily="34" charset="0"/>
              <a:buChar char="•"/>
              <a:defRPr/>
            </a:pPr>
            <a:r>
              <a:rPr lang="en-GB" sz="2800" b="0" dirty="0" smtClean="0">
                <a:latin typeface="Franklin Gothic Medium"/>
                <a:cs typeface="Franklin Gothic Medium"/>
              </a:rPr>
              <a:t>Working with Hydra is not, though, free</a:t>
            </a:r>
          </a:p>
          <a:p>
            <a:pPr marL="914400" lvl="1" indent="-457200">
              <a:lnSpc>
                <a:spcPct val="90000"/>
              </a:lnSpc>
              <a:spcBef>
                <a:spcPts val="600"/>
              </a:spcBef>
              <a:buFont typeface="Arial" pitchFamily="34" charset="0"/>
              <a:buChar char="•"/>
              <a:defRPr/>
            </a:pPr>
            <a:r>
              <a:rPr lang="en-GB" sz="2600" b="0" dirty="0" smtClean="0">
                <a:latin typeface="Franklin Gothic Medium"/>
                <a:cs typeface="Franklin Gothic Medium"/>
              </a:rPr>
              <a:t>As in ‘puppies are not free’</a:t>
            </a:r>
          </a:p>
          <a:p>
            <a:pPr marL="914400" lvl="1" indent="-457200">
              <a:lnSpc>
                <a:spcPct val="90000"/>
              </a:lnSpc>
              <a:spcBef>
                <a:spcPts val="600"/>
              </a:spcBef>
              <a:buFont typeface="Arial" pitchFamily="34" charset="0"/>
              <a:buChar char="•"/>
              <a:defRPr/>
            </a:pPr>
            <a:r>
              <a:rPr lang="en-GB" sz="2600" b="0" dirty="0" smtClean="0">
                <a:latin typeface="Franklin Gothic Medium"/>
                <a:cs typeface="Franklin Gothic Medium"/>
              </a:rPr>
              <a:t>It requires investment</a:t>
            </a:r>
          </a:p>
          <a:p>
            <a:pPr marL="1371600" lvl="2" indent="-457200">
              <a:buFont typeface="Arial" pitchFamily="34" charset="0"/>
              <a:buChar char="•"/>
              <a:defRPr/>
            </a:pPr>
            <a:r>
              <a:rPr lang="en-GB" sz="2400" b="0" dirty="0" smtClean="0">
                <a:latin typeface="Franklin Gothic Medium"/>
                <a:cs typeface="Franklin Gothic Medium"/>
              </a:rPr>
              <a:t>Towards achieving a goal</a:t>
            </a:r>
          </a:p>
          <a:p>
            <a:pPr marL="1371600" lvl="2" indent="-457200">
              <a:buFont typeface="Arial" pitchFamily="34" charset="0"/>
              <a:buChar char="•"/>
              <a:defRPr/>
            </a:pPr>
            <a:r>
              <a:rPr lang="en-GB" sz="2400" b="0" dirty="0" smtClean="0">
                <a:latin typeface="Franklin Gothic Medium"/>
                <a:cs typeface="Franklin Gothic Medium"/>
              </a:rPr>
              <a:t>Towards sustaining a solution</a:t>
            </a:r>
            <a:endParaRPr lang="en-GB" sz="2800" b="0" dirty="0">
              <a:latin typeface="Franklin Gothic Medium"/>
              <a:cs typeface="Franklin Gothic Medium"/>
            </a:endParaRPr>
          </a:p>
          <a:p>
            <a:pPr marL="457200" indent="-457200">
              <a:lnSpc>
                <a:spcPct val="90000"/>
              </a:lnSpc>
              <a:spcBef>
                <a:spcPts val="1800"/>
              </a:spcBef>
              <a:buFont typeface="Arial" pitchFamily="34" charset="0"/>
              <a:buChar char="•"/>
              <a:defRPr/>
            </a:pPr>
            <a:r>
              <a:rPr lang="en-GB" sz="2800" b="0" dirty="0" smtClean="0">
                <a:latin typeface="Franklin Gothic Medium"/>
                <a:cs typeface="Franklin Gothic Medium"/>
              </a:rPr>
              <a:t>Hydra recognises this and is seeking to provide a way to invest in a mutual direction of travel – come with us!</a:t>
            </a:r>
          </a:p>
          <a:p>
            <a:pPr marL="914400" lvl="1" indent="-457200">
              <a:buFont typeface="Arial" pitchFamily="34" charset="0"/>
              <a:buChar char="•"/>
              <a:defRPr/>
            </a:pPr>
            <a:endParaRPr lang="en-GB" sz="2800" b="0" dirty="0" smtClean="0">
              <a:latin typeface="Franklin Gothic Medium"/>
              <a:cs typeface="Franklin Gothic Medium"/>
            </a:endParaRPr>
          </a:p>
        </p:txBody>
      </p:sp>
    </p:spTree>
    <p:extLst>
      <p:ext uri="{BB962C8B-B14F-4D97-AF65-F5344CB8AC3E}">
        <p14:creationId xmlns:p14="http://schemas.microsoft.com/office/powerpoint/2010/main" val="32915689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191000" y="6096000"/>
            <a:ext cx="990600" cy="685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26627" name="Text Box 5"/>
          <p:cNvSpPr txBox="1">
            <a:spLocks noChangeArrowheads="1"/>
          </p:cNvSpPr>
          <p:nvPr/>
        </p:nvSpPr>
        <p:spPr bwMode="auto">
          <a:xfrm>
            <a:off x="381000" y="639763"/>
            <a:ext cx="88392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Agenda</a:t>
            </a:r>
            <a:endParaRPr lang="en-US" sz="3200" b="0" dirty="0">
              <a:latin typeface="Franklin Gothic Medium" charset="0"/>
            </a:endParaRPr>
          </a:p>
        </p:txBody>
      </p:sp>
      <p:sp>
        <p:nvSpPr>
          <p:cNvPr id="8" name="Rectangle 7"/>
          <p:cNvSpPr/>
          <p:nvPr/>
        </p:nvSpPr>
        <p:spPr>
          <a:xfrm>
            <a:off x="990600" y="1596567"/>
            <a:ext cx="7924800" cy="3841052"/>
          </a:xfrm>
          <a:prstGeom prst="rect">
            <a:avLst/>
          </a:prstGeom>
        </p:spPr>
        <p:txBody>
          <a:bodyPr wrap="square">
            <a:spAutoFit/>
          </a:bodyPr>
          <a:lstStyle/>
          <a:p>
            <a:pPr marL="457200" indent="-457200">
              <a:lnSpc>
                <a:spcPct val="90000"/>
              </a:lnSpc>
              <a:spcBef>
                <a:spcPts val="1200"/>
              </a:spcBef>
              <a:spcAft>
                <a:spcPts val="0"/>
              </a:spcAft>
              <a:buFont typeface="Arial"/>
              <a:buChar char="•"/>
            </a:pPr>
            <a:r>
              <a:rPr lang="en-US" sz="2800" b="0" dirty="0">
                <a:latin typeface="Franklin Gothic Medium"/>
                <a:cs typeface="Franklin Gothic Medium"/>
              </a:rPr>
              <a:t>What is </a:t>
            </a:r>
            <a:r>
              <a:rPr lang="en-US" sz="2800" b="0" dirty="0" err="1">
                <a:latin typeface="Franklin Gothic Medium"/>
                <a:cs typeface="Franklin Gothic Medium"/>
              </a:rPr>
              <a:t>Samvera</a:t>
            </a:r>
            <a:r>
              <a:rPr lang="en-US" sz="2800" b="0" dirty="0">
                <a:latin typeface="Franklin Gothic Medium"/>
                <a:cs typeface="Franklin Gothic Medium"/>
              </a:rPr>
              <a:t>?</a:t>
            </a:r>
          </a:p>
          <a:p>
            <a:pPr marL="457200" indent="-457200">
              <a:lnSpc>
                <a:spcPct val="90000"/>
              </a:lnSpc>
              <a:spcBef>
                <a:spcPts val="1200"/>
              </a:spcBef>
              <a:spcAft>
                <a:spcPts val="0"/>
              </a:spcAft>
              <a:buFont typeface="Arial"/>
              <a:buChar char="•"/>
            </a:pPr>
            <a:r>
              <a:rPr lang="en-US" sz="2800" b="0" dirty="0" smtClean="0">
                <a:latin typeface="Franklin Gothic Medium"/>
                <a:cs typeface="Franklin Gothic Medium"/>
              </a:rPr>
              <a:t>Community Framework</a:t>
            </a:r>
            <a:endParaRPr lang="en-US" sz="2800" b="0" dirty="0" smtClean="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Technical Framework</a:t>
            </a:r>
            <a:endParaRPr lang="en-US" sz="2800" b="0" dirty="0">
              <a:latin typeface="Franklin Gothic Medium"/>
              <a:cs typeface="Franklin Gothic Medium"/>
            </a:endParaRP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Data Modeling</a:t>
            </a:r>
          </a:p>
          <a:p>
            <a:pPr marL="457200" indent="-457200">
              <a:lnSpc>
                <a:spcPct val="90000"/>
              </a:lnSpc>
              <a:spcBef>
                <a:spcPts val="1200"/>
              </a:spcBef>
              <a:spcAft>
                <a:spcPts val="0"/>
              </a:spcAft>
              <a:buFont typeface="Arial"/>
              <a:buChar char="•"/>
            </a:pPr>
            <a:r>
              <a:rPr lang="en-US" sz="2800" b="0" dirty="0">
                <a:latin typeface="Franklin Gothic Medium"/>
                <a:cs typeface="Franklin Gothic Medium"/>
              </a:rPr>
              <a:t>Getting Started with </a:t>
            </a:r>
            <a:r>
              <a:rPr lang="en-US" sz="2800" b="0" dirty="0" err="1">
                <a:latin typeface="Franklin Gothic Medium"/>
                <a:cs typeface="Franklin Gothic Medium"/>
              </a:rPr>
              <a:t>Samvera</a:t>
            </a:r>
            <a:endParaRPr lang="en-US" sz="2800" b="0" dirty="0">
              <a:latin typeface="Franklin Gothic Medium"/>
              <a:cs typeface="Franklin Gothic Medium"/>
            </a:endParaRPr>
          </a:p>
          <a:p>
            <a:pPr marL="457200" indent="-457200">
              <a:lnSpc>
                <a:spcPct val="90000"/>
              </a:lnSpc>
              <a:spcBef>
                <a:spcPts val="1200"/>
              </a:spcBef>
              <a:spcAft>
                <a:spcPts val="0"/>
              </a:spcAft>
              <a:buFont typeface="Arial"/>
              <a:buChar char="•"/>
            </a:pPr>
            <a:r>
              <a:rPr lang="en-US" sz="3600" b="0" i="1" dirty="0">
                <a:solidFill>
                  <a:srgbClr val="800000"/>
                </a:solidFill>
                <a:effectLst>
                  <a:outerShdw blurRad="41275" dist="12700" dir="2700000" algn="tl" rotWithShape="0">
                    <a:srgbClr val="000000">
                      <a:alpha val="43000"/>
                    </a:srgbClr>
                  </a:outerShdw>
                </a:effectLst>
                <a:latin typeface="Franklin Gothic Medium" pitchFamily="-106" charset="0"/>
                <a:ea typeface="Franklin Gothic Medium" pitchFamily="-106" charset="0"/>
                <a:cs typeface="Franklin Gothic Medium" pitchFamily="-106" charset="0"/>
              </a:rPr>
              <a:t>Discussion</a:t>
            </a:r>
          </a:p>
          <a:p>
            <a:pPr marL="457200" indent="-457200">
              <a:lnSpc>
                <a:spcPct val="90000"/>
              </a:lnSpc>
              <a:spcBef>
                <a:spcPts val="1200"/>
              </a:spcBef>
              <a:spcAft>
                <a:spcPts val="0"/>
              </a:spcAft>
              <a:buFont typeface="Arial"/>
              <a:buChar char="•"/>
            </a:pPr>
            <a:endParaRPr lang="en-US" sz="2800" b="0" dirty="0" smtClean="0">
              <a:latin typeface="Franklin Gothic Medium"/>
              <a:cs typeface="Franklin Gothic Medium"/>
            </a:endParaRPr>
          </a:p>
        </p:txBody>
      </p:sp>
    </p:spTree>
    <p:extLst>
      <p:ext uri="{BB962C8B-B14F-4D97-AF65-F5344CB8AC3E}">
        <p14:creationId xmlns:p14="http://schemas.microsoft.com/office/powerpoint/2010/main" val="6089300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2174" y="1491996"/>
            <a:ext cx="6676957" cy="3765804"/>
          </a:xfrm>
          <a:prstGeom prst="rect">
            <a:avLst/>
          </a:prstGeom>
        </p:spPr>
      </p:pic>
    </p:spTree>
    <p:extLst>
      <p:ext uri="{BB962C8B-B14F-4D97-AF65-F5344CB8AC3E}">
        <p14:creationId xmlns:p14="http://schemas.microsoft.com/office/powerpoint/2010/main" val="514602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600" y="304800"/>
            <a:ext cx="6019668" cy="5181600"/>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stretch>
            <a:fillRect/>
          </a:stretch>
        </p:blipFill>
        <p:spPr>
          <a:xfrm>
            <a:off x="381000" y="457200"/>
            <a:ext cx="5715000" cy="5869926"/>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19" name="Rectangle 6"/>
          <p:cNvSpPr txBox="1">
            <a:spLocks noChangeArrowheads="1"/>
          </p:cNvSpPr>
          <p:nvPr/>
        </p:nvSpPr>
        <p:spPr bwMode="auto">
          <a:xfrm>
            <a:off x="6781800" y="685800"/>
            <a:ext cx="12192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Books</a:t>
            </a:r>
            <a:endParaRPr lang="en-US" sz="2800" b="0" dirty="0">
              <a:latin typeface="Franklin Gothic Medium" charset="0"/>
            </a:endParaRPr>
          </a:p>
        </p:txBody>
      </p:sp>
      <p:sp>
        <p:nvSpPr>
          <p:cNvPr id="20" name="Rectangle 6"/>
          <p:cNvSpPr txBox="1">
            <a:spLocks noChangeArrowheads="1"/>
          </p:cNvSpPr>
          <p:nvPr/>
        </p:nvSpPr>
        <p:spPr bwMode="auto">
          <a:xfrm>
            <a:off x="6781800" y="11430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Articles</a:t>
            </a:r>
            <a:endParaRPr lang="en-US" sz="2800" b="0" dirty="0">
              <a:latin typeface="Franklin Gothic Medium" charset="0"/>
            </a:endParaRPr>
          </a:p>
        </p:txBody>
      </p:sp>
      <p:pic>
        <p:nvPicPr>
          <p:cNvPr id="8" name="Picture 7"/>
          <p:cNvPicPr>
            <a:picLocks noChangeAspect="1"/>
          </p:cNvPicPr>
          <p:nvPr/>
        </p:nvPicPr>
        <p:blipFill>
          <a:blip r:embed="rId4"/>
          <a:stretch>
            <a:fillRect/>
          </a:stretch>
        </p:blipFill>
        <p:spPr>
          <a:xfrm>
            <a:off x="533400" y="609600"/>
            <a:ext cx="5788969" cy="4648200"/>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21" name="Rectangle 6"/>
          <p:cNvSpPr txBox="1">
            <a:spLocks noChangeArrowheads="1"/>
          </p:cNvSpPr>
          <p:nvPr/>
        </p:nvSpPr>
        <p:spPr bwMode="auto">
          <a:xfrm>
            <a:off x="6781800" y="16002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Theses</a:t>
            </a:r>
            <a:endParaRPr lang="en-US" sz="2800" b="0" dirty="0">
              <a:latin typeface="Franklin Gothic Medium" charset="0"/>
            </a:endParaRPr>
          </a:p>
        </p:txBody>
      </p:sp>
      <p:pic>
        <p:nvPicPr>
          <p:cNvPr id="6" name="Picture 5"/>
          <p:cNvPicPr>
            <a:picLocks noChangeAspect="1"/>
          </p:cNvPicPr>
          <p:nvPr/>
        </p:nvPicPr>
        <p:blipFill>
          <a:blip r:embed="rId5"/>
          <a:stretch>
            <a:fillRect/>
          </a:stretch>
        </p:blipFill>
        <p:spPr>
          <a:xfrm>
            <a:off x="685800" y="761999"/>
            <a:ext cx="4648200" cy="5702043"/>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22" name="Rectangle 6"/>
          <p:cNvSpPr txBox="1">
            <a:spLocks noChangeArrowheads="1"/>
          </p:cNvSpPr>
          <p:nvPr/>
        </p:nvSpPr>
        <p:spPr bwMode="auto">
          <a:xfrm>
            <a:off x="6781800" y="20574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Images</a:t>
            </a:r>
            <a:endParaRPr lang="en-US" sz="2800" b="0" dirty="0">
              <a:latin typeface="Franklin Gothic Medium" charset="0"/>
            </a:endParaRPr>
          </a:p>
        </p:txBody>
      </p:sp>
      <p:pic>
        <p:nvPicPr>
          <p:cNvPr id="3" name="Picture 2"/>
          <p:cNvPicPr>
            <a:picLocks noChangeAspect="1"/>
          </p:cNvPicPr>
          <p:nvPr/>
        </p:nvPicPr>
        <p:blipFill>
          <a:blip r:embed="rId6"/>
          <a:stretch>
            <a:fillRect/>
          </a:stretch>
        </p:blipFill>
        <p:spPr>
          <a:xfrm>
            <a:off x="838200" y="914399"/>
            <a:ext cx="4267200" cy="5676421"/>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23" name="Rectangle 6"/>
          <p:cNvSpPr txBox="1">
            <a:spLocks noChangeArrowheads="1"/>
          </p:cNvSpPr>
          <p:nvPr/>
        </p:nvSpPr>
        <p:spPr bwMode="auto">
          <a:xfrm>
            <a:off x="6781800" y="25146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Maps</a:t>
            </a:r>
            <a:endParaRPr lang="en-US" sz="2800" b="0" dirty="0">
              <a:latin typeface="Franklin Gothic Medium" charset="0"/>
            </a:endParaRPr>
          </a:p>
        </p:txBody>
      </p:sp>
      <p:pic>
        <p:nvPicPr>
          <p:cNvPr id="4" name="Picture 3"/>
          <p:cNvPicPr>
            <a:picLocks noChangeAspect="1"/>
          </p:cNvPicPr>
          <p:nvPr/>
        </p:nvPicPr>
        <p:blipFill>
          <a:blip r:embed="rId7"/>
          <a:stretch>
            <a:fillRect/>
          </a:stretch>
        </p:blipFill>
        <p:spPr>
          <a:xfrm>
            <a:off x="1066800" y="1142999"/>
            <a:ext cx="5105400" cy="5123251"/>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24" name="Rectangle 6"/>
          <p:cNvSpPr txBox="1">
            <a:spLocks noChangeArrowheads="1"/>
          </p:cNvSpPr>
          <p:nvPr/>
        </p:nvSpPr>
        <p:spPr bwMode="auto">
          <a:xfrm>
            <a:off x="6781800" y="29718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Data </a:t>
            </a:r>
            <a:r>
              <a:rPr lang="en-US" b="0" dirty="0" smtClean="0">
                <a:latin typeface="Franklin Gothic Medium" charset="0"/>
              </a:rPr>
              <a:t>(Raster)</a:t>
            </a:r>
            <a:endParaRPr lang="en-US" sz="2800" b="0" dirty="0">
              <a:latin typeface="Franklin Gothic Medium" charset="0"/>
            </a:endParaRPr>
          </a:p>
        </p:txBody>
      </p:sp>
      <p:pic>
        <p:nvPicPr>
          <p:cNvPr id="15" name="Picture 14"/>
          <p:cNvPicPr>
            <a:picLocks noChangeAspect="1"/>
          </p:cNvPicPr>
          <p:nvPr/>
        </p:nvPicPr>
        <p:blipFill>
          <a:blip r:embed="rId8"/>
          <a:stretch>
            <a:fillRect/>
          </a:stretch>
        </p:blipFill>
        <p:spPr>
          <a:xfrm>
            <a:off x="1219200" y="1295399"/>
            <a:ext cx="4724400" cy="5387775"/>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25" name="Rectangle 6"/>
          <p:cNvSpPr txBox="1">
            <a:spLocks noChangeArrowheads="1"/>
          </p:cNvSpPr>
          <p:nvPr/>
        </p:nvSpPr>
        <p:spPr bwMode="auto">
          <a:xfrm>
            <a:off x="6781800" y="3429000"/>
            <a:ext cx="21336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Data </a:t>
            </a:r>
            <a:r>
              <a:rPr lang="en-US" b="0" dirty="0" smtClean="0">
                <a:latin typeface="Franklin Gothic Medium" charset="0"/>
              </a:rPr>
              <a:t>(Comp.)</a:t>
            </a:r>
            <a:endParaRPr lang="en-US" sz="2800" b="0" dirty="0">
              <a:latin typeface="Franklin Gothic Medium" charset="0"/>
            </a:endParaRPr>
          </a:p>
        </p:txBody>
      </p:sp>
      <p:pic>
        <p:nvPicPr>
          <p:cNvPr id="14" name="Picture 9" descr="C:\Documents and Settings\lowood\Desktop\saa2009\Open House July 31 09 Snapshot.png"/>
          <p:cNvPicPr>
            <a:picLocks noChangeAspect="1" noChangeArrowheads="1"/>
          </p:cNvPicPr>
          <p:nvPr/>
        </p:nvPicPr>
        <p:blipFill>
          <a:blip r:embed="rId9" cstate="print"/>
          <a:srcRect/>
          <a:stretch>
            <a:fillRect/>
          </a:stretch>
        </p:blipFill>
        <p:spPr bwMode="auto">
          <a:xfrm>
            <a:off x="1371600" y="1447800"/>
            <a:ext cx="5029200" cy="3496865"/>
          </a:xfrm>
          <a:prstGeom prst="rect">
            <a:avLst/>
          </a:prstGeom>
          <a:noFill/>
          <a:ln w="12700" cmpd="sng">
            <a:solidFill>
              <a:schemeClr val="tx1"/>
            </a:solidFill>
          </a:ln>
          <a:effectLst>
            <a:outerShdw blurRad="50800" dist="38100" dir="2700000" algn="tl" rotWithShape="0">
              <a:prstClr val="black">
                <a:alpha val="40000"/>
              </a:prstClr>
            </a:outerShdw>
          </a:effectLst>
        </p:spPr>
      </p:pic>
      <p:sp>
        <p:nvSpPr>
          <p:cNvPr id="26" name="Rectangle 6"/>
          <p:cNvSpPr txBox="1">
            <a:spLocks noChangeArrowheads="1"/>
          </p:cNvSpPr>
          <p:nvPr/>
        </p:nvSpPr>
        <p:spPr bwMode="auto">
          <a:xfrm>
            <a:off x="6781800" y="3886200"/>
            <a:ext cx="23622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Data </a:t>
            </a:r>
            <a:r>
              <a:rPr lang="en-US" b="0" dirty="0" smtClean="0">
                <a:latin typeface="Franklin Gothic Medium" charset="0"/>
              </a:rPr>
              <a:t>(</a:t>
            </a:r>
            <a:r>
              <a:rPr lang="en-US" b="0" dirty="0" err="1" smtClean="0">
                <a:latin typeface="Franklin Gothic Medium" charset="0"/>
              </a:rPr>
              <a:t>Observ</a:t>
            </a:r>
            <a:r>
              <a:rPr lang="en-US" b="0" dirty="0" smtClean="0">
                <a:latin typeface="Franklin Gothic Medium" charset="0"/>
              </a:rPr>
              <a:t>.)</a:t>
            </a:r>
            <a:endParaRPr lang="en-US" sz="2800" b="0" dirty="0">
              <a:latin typeface="Franklin Gothic Medium" charset="0"/>
            </a:endParaRPr>
          </a:p>
        </p:txBody>
      </p:sp>
      <p:pic>
        <p:nvPicPr>
          <p:cNvPr id="18" name="Picture 17"/>
          <p:cNvPicPr>
            <a:picLocks noChangeAspect="1"/>
          </p:cNvPicPr>
          <p:nvPr/>
        </p:nvPicPr>
        <p:blipFill>
          <a:blip r:embed="rId10"/>
          <a:stretch>
            <a:fillRect/>
          </a:stretch>
        </p:blipFill>
        <p:spPr>
          <a:xfrm>
            <a:off x="1447800" y="1524000"/>
            <a:ext cx="5056833" cy="2514600"/>
          </a:xfrm>
          <a:prstGeom prst="rect">
            <a:avLst/>
          </a:prstGeom>
          <a:ln w="12700" cmpd="sng">
            <a:solidFill>
              <a:schemeClr val="tx1"/>
            </a:solidFill>
          </a:ln>
        </p:spPr>
      </p:pic>
      <p:sp>
        <p:nvSpPr>
          <p:cNvPr id="27" name="Rectangle 6"/>
          <p:cNvSpPr txBox="1">
            <a:spLocks noChangeArrowheads="1"/>
          </p:cNvSpPr>
          <p:nvPr/>
        </p:nvSpPr>
        <p:spPr bwMode="auto">
          <a:xfrm>
            <a:off x="6781800" y="4343400"/>
            <a:ext cx="23622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Audio</a:t>
            </a:r>
            <a:endParaRPr lang="en-US" sz="2800" b="0" dirty="0">
              <a:latin typeface="Franklin Gothic Medium" charset="0"/>
            </a:endParaRPr>
          </a:p>
        </p:txBody>
      </p:sp>
      <p:pic>
        <p:nvPicPr>
          <p:cNvPr id="17" name="Picture 16"/>
          <p:cNvPicPr>
            <a:picLocks noChangeAspect="1"/>
          </p:cNvPicPr>
          <p:nvPr/>
        </p:nvPicPr>
        <p:blipFill>
          <a:blip r:embed="rId11"/>
          <a:stretch>
            <a:fillRect/>
          </a:stretch>
        </p:blipFill>
        <p:spPr>
          <a:xfrm>
            <a:off x="1600200" y="1676399"/>
            <a:ext cx="4953000" cy="3517157"/>
          </a:xfrm>
          <a:prstGeom prst="rect">
            <a:avLst/>
          </a:prstGeom>
          <a:ln w="12700" cmpd="sng">
            <a:solidFill>
              <a:schemeClr val="tx1"/>
            </a:solidFill>
          </a:ln>
        </p:spPr>
      </p:pic>
      <p:sp>
        <p:nvSpPr>
          <p:cNvPr id="28" name="Rectangle 6"/>
          <p:cNvSpPr txBox="1">
            <a:spLocks noChangeArrowheads="1"/>
          </p:cNvSpPr>
          <p:nvPr/>
        </p:nvSpPr>
        <p:spPr bwMode="auto">
          <a:xfrm>
            <a:off x="6781800" y="4800600"/>
            <a:ext cx="23622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Video</a:t>
            </a:r>
            <a:endParaRPr lang="en-US" sz="2800" b="0" dirty="0">
              <a:latin typeface="Franklin Gothic Medium" charset="0"/>
            </a:endParaRPr>
          </a:p>
        </p:txBody>
      </p:sp>
      <p:pic>
        <p:nvPicPr>
          <p:cNvPr id="29" name="Picture 28"/>
          <p:cNvPicPr>
            <a:picLocks noChangeAspect="1"/>
          </p:cNvPicPr>
          <p:nvPr/>
        </p:nvPicPr>
        <p:blipFill rotWithShape="1">
          <a:blip r:embed="rId12"/>
          <a:srcRect l="1815" t="2121" r="1880" b="37570"/>
          <a:stretch/>
        </p:blipFill>
        <p:spPr>
          <a:xfrm>
            <a:off x="1759346" y="1828800"/>
            <a:ext cx="4832748" cy="4114800"/>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30" name="Rectangle 6"/>
          <p:cNvSpPr txBox="1">
            <a:spLocks noChangeArrowheads="1"/>
          </p:cNvSpPr>
          <p:nvPr/>
        </p:nvSpPr>
        <p:spPr bwMode="auto">
          <a:xfrm>
            <a:off x="6781800" y="5257800"/>
            <a:ext cx="23622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Documents</a:t>
            </a:r>
            <a:endParaRPr lang="en-US" sz="2800" b="0" dirty="0">
              <a:latin typeface="Franklin Gothic Medium" charset="0"/>
            </a:endParaRPr>
          </a:p>
        </p:txBody>
      </p:sp>
    </p:spTree>
    <p:extLst>
      <p:ext uri="{BB962C8B-B14F-4D97-AF65-F5344CB8AC3E}">
        <p14:creationId xmlns:p14="http://schemas.microsoft.com/office/powerpoint/2010/main" val="1169887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1"/>
      <p:bldP spid="27" grpId="0"/>
      <p:bldP spid="28" grpId="0"/>
      <p:bldP spid="30" grpId="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hydraconnect2-crop_resi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6" y="1417638"/>
            <a:ext cx="8326658" cy="3677605"/>
          </a:xfrm>
          <a:prstGeom prst="rect">
            <a:avLst/>
          </a:prstGeom>
        </p:spPr>
      </p:pic>
      <p:pic>
        <p:nvPicPr>
          <p:cNvPr id="5" name="Picture 4" descr="HC14 participant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86" y="1817078"/>
            <a:ext cx="6129362" cy="3616758"/>
          </a:xfrm>
          <a:prstGeom prst="rect">
            <a:avLst/>
          </a:prstGeom>
        </p:spPr>
      </p:pic>
      <p:pic>
        <p:nvPicPr>
          <p:cNvPr id="4" name="Picture 3" descr="originalpartners-6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4158" y="2479249"/>
            <a:ext cx="5450228" cy="1562399"/>
          </a:xfrm>
          <a:prstGeom prst="rect">
            <a:avLst/>
          </a:prstGeom>
        </p:spPr>
      </p:pic>
      <p:sp>
        <p:nvSpPr>
          <p:cNvPr id="7" name="Text Box 5"/>
          <p:cNvSpPr txBox="1">
            <a:spLocks noChangeArrowheads="1"/>
          </p:cNvSpPr>
          <p:nvPr/>
        </p:nvSpPr>
        <p:spPr bwMode="auto">
          <a:xfrm>
            <a:off x="533400" y="639763"/>
            <a:ext cx="7848600" cy="584776"/>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3200" b="0" dirty="0" smtClean="0">
                <a:latin typeface="Franklin Gothic Medium" charset="0"/>
              </a:rPr>
              <a:t>Going Far Together</a:t>
            </a:r>
            <a:endParaRPr lang="en-US" sz="3200" i="1" dirty="0">
              <a:latin typeface="Franklin Gothic Medium" charset="0"/>
            </a:endParaRPr>
          </a:p>
        </p:txBody>
      </p:sp>
    </p:spTree>
    <p:extLst>
      <p:ext uri="{BB962C8B-B14F-4D97-AF65-F5344CB8AC3E}">
        <p14:creationId xmlns:p14="http://schemas.microsoft.com/office/powerpoint/2010/main" val="1182372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7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7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0" y="6477000"/>
            <a:ext cx="8915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Hydra Partners</a:t>
            </a:r>
            <a:r>
              <a:rPr lang="en-US" sz="2000" b="0" dirty="0">
                <a:latin typeface="Franklin Gothic Medium" charset="0"/>
              </a:rPr>
              <a:t> </a:t>
            </a:r>
            <a:r>
              <a:rPr lang="en-US" sz="2000" b="0" dirty="0" smtClean="0">
                <a:latin typeface="Franklin Gothic Medium" charset="0"/>
              </a:rPr>
              <a:t>@ UCSD, 2012</a:t>
            </a:r>
            <a:endParaRPr lang="en-US" sz="2000" b="0" dirty="0">
              <a:latin typeface="Franklin Gothic Medium" charset="0"/>
            </a:endParaRPr>
          </a:p>
        </p:txBody>
      </p:sp>
      <p:pic>
        <p:nvPicPr>
          <p:cNvPr id="9" name="Picture 8" descr="P1030690.JPG"/>
          <p:cNvPicPr>
            <a:picLocks noChangeAspect="1"/>
          </p:cNvPicPr>
          <p:nvPr/>
        </p:nvPicPr>
        <p:blipFill rotWithShape="1">
          <a:blip r:embed="rId3" cstate="email">
            <a:extLst>
              <a:ext uri="{28A0092B-C50C-407E-A947-70E740481C1C}">
                <a14:useLocalDpi xmlns:a14="http://schemas.microsoft.com/office/drawing/2010/main"/>
              </a:ext>
            </a:extLst>
          </a:blip>
          <a:srcRect t="11201" b="45942"/>
          <a:stretch/>
        </p:blipFill>
        <p:spPr>
          <a:xfrm>
            <a:off x="0" y="0"/>
            <a:ext cx="9144000" cy="1117600"/>
          </a:xfrm>
          <a:prstGeom prst="rect">
            <a:avLst/>
          </a:prstGeom>
        </p:spPr>
      </p:pic>
      <p:sp>
        <p:nvSpPr>
          <p:cNvPr id="10" name="Text Box 13"/>
          <p:cNvSpPr txBox="1">
            <a:spLocks noChangeArrowheads="1"/>
          </p:cNvSpPr>
          <p:nvPr/>
        </p:nvSpPr>
        <p:spPr bwMode="auto">
          <a:xfrm>
            <a:off x="0" y="1047690"/>
            <a:ext cx="3962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University of Virginia, 2008</a:t>
            </a:r>
            <a:endParaRPr lang="en-US" sz="2000" b="0" dirty="0">
              <a:latin typeface="Franklin Gothic Medium" charset="0"/>
            </a:endParaRPr>
          </a:p>
        </p:txBody>
      </p:sp>
      <p:pic>
        <p:nvPicPr>
          <p:cNvPr id="3" name="Picture 2" descr="sandiegogroup_mg_3558.jpg"/>
          <p:cNvPicPr>
            <a:picLocks noChangeAspect="1"/>
          </p:cNvPicPr>
          <p:nvPr/>
        </p:nvPicPr>
        <p:blipFill rotWithShape="1">
          <a:blip r:embed="rId4">
            <a:extLst>
              <a:ext uri="{28A0092B-C50C-407E-A947-70E740481C1C}">
                <a14:useLocalDpi xmlns:a14="http://schemas.microsoft.com/office/drawing/2010/main" val="0"/>
              </a:ext>
            </a:extLst>
          </a:blip>
          <a:srcRect l="-185" t="8101" r="185" b="46209"/>
          <a:stretch/>
        </p:blipFill>
        <p:spPr>
          <a:xfrm>
            <a:off x="-76200" y="4343400"/>
            <a:ext cx="9220200" cy="2235200"/>
          </a:xfrm>
          <a:prstGeom prst="rect">
            <a:avLst/>
          </a:prstGeom>
        </p:spPr>
      </p:pic>
      <p:pic>
        <p:nvPicPr>
          <p:cNvPr id="11" name="Picture 10"/>
          <p:cNvPicPr>
            <a:picLocks noChangeAspect="1"/>
          </p:cNvPicPr>
          <p:nvPr/>
        </p:nvPicPr>
        <p:blipFill rotWithShape="1">
          <a:blip r:embed="rId5"/>
          <a:srcRect l="9028" t="14522" r="4305" b="55306"/>
          <a:stretch/>
        </p:blipFill>
        <p:spPr>
          <a:xfrm>
            <a:off x="0" y="1524000"/>
            <a:ext cx="9144000" cy="2438400"/>
          </a:xfrm>
          <a:prstGeom prst="rect">
            <a:avLst/>
          </a:prstGeom>
        </p:spPr>
      </p:pic>
      <p:sp>
        <p:nvSpPr>
          <p:cNvPr id="12" name="Text Box 13"/>
          <p:cNvSpPr txBox="1">
            <a:spLocks noChangeArrowheads="1"/>
          </p:cNvSpPr>
          <p:nvPr/>
        </p:nvSpPr>
        <p:spPr bwMode="auto">
          <a:xfrm>
            <a:off x="0" y="3886200"/>
            <a:ext cx="8915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LibDevConX^3, Stanford, 2012: (</a:t>
            </a:r>
            <a:r>
              <a:rPr lang="en-US" sz="2000" b="0" dirty="0" err="1" smtClean="0">
                <a:latin typeface="Franklin Gothic Medium" charset="0"/>
              </a:rPr>
              <a:t>Hydranauts</a:t>
            </a:r>
            <a:r>
              <a:rPr lang="en-US" sz="2000" b="0" dirty="0" smtClean="0">
                <a:latin typeface="Franklin Gothic Medium" charset="0"/>
              </a:rPr>
              <a:t> and Fellow Travelers)</a:t>
            </a:r>
            <a:endParaRPr lang="en-US" sz="2000" b="0" dirty="0">
              <a:latin typeface="Franklin Gothic Medium" charset="0"/>
            </a:endParaRPr>
          </a:p>
        </p:txBody>
      </p:sp>
    </p:spTree>
    <p:extLst>
      <p:ext uri="{BB962C8B-B14F-4D97-AF65-F5344CB8AC3E}">
        <p14:creationId xmlns:p14="http://schemas.microsoft.com/office/powerpoint/2010/main" val="2828581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44" r="1806" b="18766"/>
          <a:stretch/>
        </p:blipFill>
        <p:spPr>
          <a:xfrm>
            <a:off x="10683" y="457200"/>
            <a:ext cx="9133317" cy="4343400"/>
          </a:xfrm>
          <a:prstGeom prst="rect">
            <a:avLst/>
          </a:prstGeom>
        </p:spPr>
      </p:pic>
      <p:sp>
        <p:nvSpPr>
          <p:cNvPr id="8" name="Text Box 13"/>
          <p:cNvSpPr txBox="1">
            <a:spLocks noChangeArrowheads="1"/>
          </p:cNvSpPr>
          <p:nvPr/>
        </p:nvSpPr>
        <p:spPr bwMode="auto">
          <a:xfrm>
            <a:off x="152400" y="4781490"/>
            <a:ext cx="8915400" cy="400110"/>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First Worldwide Hydra Connect @ UCSD, January 2014</a:t>
            </a:r>
            <a:endParaRPr lang="en-US" sz="2000" b="0" dirty="0">
              <a:latin typeface="Franklin Gothic Medium" charset="0"/>
            </a:endParaRPr>
          </a:p>
        </p:txBody>
      </p:sp>
    </p:spTree>
    <p:extLst>
      <p:ext uri="{BB962C8B-B14F-4D97-AF65-F5344CB8AC3E}">
        <p14:creationId xmlns:p14="http://schemas.microsoft.com/office/powerpoint/2010/main" val="1294491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4483" b="9916"/>
          <a:stretch/>
        </p:blipFill>
        <p:spPr>
          <a:xfrm>
            <a:off x="0" y="1"/>
            <a:ext cx="9160933" cy="2654300"/>
          </a:xfrm>
          <a:prstGeom prst="rect">
            <a:avLst/>
          </a:prstGeom>
        </p:spPr>
      </p:pic>
      <p:sp>
        <p:nvSpPr>
          <p:cNvPr id="5" name="Text Box 13"/>
          <p:cNvSpPr txBox="1">
            <a:spLocks noChangeArrowheads="1"/>
          </p:cNvSpPr>
          <p:nvPr/>
        </p:nvSpPr>
        <p:spPr bwMode="auto">
          <a:xfrm>
            <a:off x="152400" y="2590800"/>
            <a:ext cx="8915400" cy="67710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2</a:t>
            </a:r>
            <a:r>
              <a:rPr lang="en-US" sz="2000" b="0" baseline="30000" dirty="0" smtClean="0">
                <a:latin typeface="Franklin Gothic Medium" charset="0"/>
              </a:rPr>
              <a:t>nd</a:t>
            </a:r>
            <a:r>
              <a:rPr lang="en-US" sz="2000" b="0" dirty="0" smtClean="0">
                <a:latin typeface="Franklin Gothic Medium" charset="0"/>
              </a:rPr>
              <a:t> Worldwide Hydra Connect @ Cleveland, OH, September 2014</a:t>
            </a:r>
            <a:br>
              <a:rPr lang="en-US" sz="2000" b="0" dirty="0" smtClean="0">
                <a:latin typeface="Franklin Gothic Medium" charset="0"/>
              </a:rPr>
            </a:br>
            <a:r>
              <a:rPr lang="en-US" sz="1800" b="0" i="1" dirty="0" smtClean="0">
                <a:latin typeface="Franklin Gothic Medium" charset="0"/>
              </a:rPr>
              <a:t>160 participants from 56 institutions</a:t>
            </a:r>
            <a:endParaRPr lang="en-US" sz="1800" b="0" i="1" dirty="0">
              <a:latin typeface="Franklin Gothic Medium" charset="0"/>
            </a:endParaRPr>
          </a:p>
        </p:txBody>
      </p:sp>
      <p:pic>
        <p:nvPicPr>
          <p:cNvPr id="3" name="Picture 2"/>
          <p:cNvPicPr>
            <a:picLocks noChangeAspect="1"/>
          </p:cNvPicPr>
          <p:nvPr/>
        </p:nvPicPr>
        <p:blipFill>
          <a:blip r:embed="rId4"/>
          <a:stretch>
            <a:fillRect/>
          </a:stretch>
        </p:blipFill>
        <p:spPr>
          <a:xfrm>
            <a:off x="0" y="4191000"/>
            <a:ext cx="9144000" cy="1847088"/>
          </a:xfrm>
          <a:prstGeom prst="rect">
            <a:avLst/>
          </a:prstGeom>
        </p:spPr>
      </p:pic>
      <p:sp>
        <p:nvSpPr>
          <p:cNvPr id="7" name="Text Box 13"/>
          <p:cNvSpPr txBox="1">
            <a:spLocks noChangeArrowheads="1"/>
          </p:cNvSpPr>
          <p:nvPr/>
        </p:nvSpPr>
        <p:spPr bwMode="auto">
          <a:xfrm>
            <a:off x="152400" y="6019800"/>
            <a:ext cx="8915400" cy="677108"/>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000" b="0" dirty="0" smtClean="0">
                <a:latin typeface="Franklin Gothic Medium" charset="0"/>
              </a:rPr>
              <a:t>3</a:t>
            </a:r>
            <a:r>
              <a:rPr lang="en-US" sz="2000" b="0" baseline="30000" dirty="0" smtClean="0">
                <a:latin typeface="Franklin Gothic Medium" charset="0"/>
              </a:rPr>
              <a:t>rd</a:t>
            </a:r>
            <a:r>
              <a:rPr lang="en-US" sz="2000" b="0" dirty="0" smtClean="0">
                <a:latin typeface="Franklin Gothic Medium" charset="0"/>
              </a:rPr>
              <a:t> Worldwide Hydra Connect @ Minneapolis, OH, September 2015</a:t>
            </a:r>
            <a:br>
              <a:rPr lang="en-US" sz="2000" b="0" dirty="0" smtClean="0">
                <a:latin typeface="Franklin Gothic Medium" charset="0"/>
              </a:rPr>
            </a:br>
            <a:r>
              <a:rPr lang="en-US" sz="1800" b="0" i="1" dirty="0" smtClean="0">
                <a:latin typeface="Franklin Gothic Medium" charset="0"/>
              </a:rPr>
              <a:t>200 participants from 60 institutions</a:t>
            </a:r>
            <a:endParaRPr lang="en-US" sz="1800" b="0" i="1" dirty="0">
              <a:latin typeface="Franklin Gothic Medium" charset="0"/>
            </a:endParaRPr>
          </a:p>
        </p:txBody>
      </p:sp>
    </p:spTree>
    <p:extLst>
      <p:ext uri="{BB962C8B-B14F-4D97-AF65-F5344CB8AC3E}">
        <p14:creationId xmlns:p14="http://schemas.microsoft.com/office/powerpoint/2010/main" val="3283418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13"/>
          <p:cNvSpPr txBox="1">
            <a:spLocks noChangeArrowheads="1"/>
          </p:cNvSpPr>
          <p:nvPr/>
        </p:nvSpPr>
        <p:spPr bwMode="auto">
          <a:xfrm>
            <a:off x="609600" y="533400"/>
            <a:ext cx="8305800" cy="58477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3200" b="0" dirty="0" smtClean="0">
                <a:latin typeface="Franklin Gothic Medium" charset="0"/>
              </a:rPr>
              <a:t>Point Solution Approach  …</a:t>
            </a:r>
            <a:r>
              <a:rPr lang="en-US" sz="2800" b="0" dirty="0" smtClean="0">
                <a:latin typeface="Franklin Gothic Medium" charset="0"/>
              </a:rPr>
              <a:t>Welcome to </a:t>
            </a:r>
            <a:r>
              <a:rPr lang="en-US" sz="2800" b="0" dirty="0" err="1" smtClean="0">
                <a:latin typeface="Franklin Gothic Medium" charset="0"/>
              </a:rPr>
              <a:t>Siloville</a:t>
            </a:r>
            <a:endParaRPr lang="en-US" sz="3200" b="0" dirty="0">
              <a:latin typeface="Franklin Gothic Medium" charset="0"/>
            </a:endParaRPr>
          </a:p>
        </p:txBody>
      </p:sp>
      <p:sp>
        <p:nvSpPr>
          <p:cNvPr id="32" name="Rectangle 6"/>
          <p:cNvSpPr>
            <a:spLocks noChangeArrowheads="1"/>
          </p:cNvSpPr>
          <p:nvPr/>
        </p:nvSpPr>
        <p:spPr bwMode="auto">
          <a:xfrm>
            <a:off x="279400" y="1254843"/>
            <a:ext cx="1092200" cy="805605"/>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ETDs (Theses)</a:t>
            </a:r>
            <a:br>
              <a:rPr lang="en-US" sz="1800" b="0" dirty="0" smtClean="0">
                <a:latin typeface="Franklin Gothic Medium" pitchFamily="-106" charset="0"/>
                <a:ea typeface="Franklin Gothic Medium" pitchFamily="-106" charset="0"/>
                <a:cs typeface="Franklin Gothic Medium" pitchFamily="-106" charset="0"/>
              </a:rPr>
            </a:br>
            <a:endParaRPr lang="en-US" sz="1800" b="0" dirty="0" smtClean="0">
              <a:latin typeface="Franklin Gothic Medium" pitchFamily="-106" charset="0"/>
              <a:ea typeface="Franklin Gothic Medium" pitchFamily="-106" charset="0"/>
              <a:cs typeface="Franklin Gothic Medium" pitchFamily="-106" charset="0"/>
            </a:endParaRPr>
          </a:p>
        </p:txBody>
      </p:sp>
      <p:sp>
        <p:nvSpPr>
          <p:cNvPr id="18" name="Rectangle 6"/>
          <p:cNvSpPr>
            <a:spLocks noChangeArrowheads="1"/>
          </p:cNvSpPr>
          <p:nvPr/>
        </p:nvSpPr>
        <p:spPr bwMode="auto">
          <a:xfrm>
            <a:off x="1498600" y="1254843"/>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Books, Articles</a:t>
            </a:r>
          </a:p>
        </p:txBody>
      </p:sp>
      <p:sp>
        <p:nvSpPr>
          <p:cNvPr id="20" name="Rectangle 6"/>
          <p:cNvSpPr>
            <a:spLocks noChangeArrowheads="1"/>
          </p:cNvSpPr>
          <p:nvPr/>
        </p:nvSpPr>
        <p:spPr bwMode="auto">
          <a:xfrm>
            <a:off x="2717800" y="1374648"/>
            <a:ext cx="990600" cy="334707"/>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Images</a:t>
            </a:r>
          </a:p>
        </p:txBody>
      </p:sp>
      <p:sp>
        <p:nvSpPr>
          <p:cNvPr id="22" name="Rectangle 6"/>
          <p:cNvSpPr>
            <a:spLocks noChangeArrowheads="1"/>
          </p:cNvSpPr>
          <p:nvPr/>
        </p:nvSpPr>
        <p:spPr bwMode="auto">
          <a:xfrm>
            <a:off x="3937000" y="1254844"/>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Audio-Visual</a:t>
            </a:r>
          </a:p>
        </p:txBody>
      </p:sp>
      <p:sp>
        <p:nvSpPr>
          <p:cNvPr id="24" name="Rectangle 6"/>
          <p:cNvSpPr>
            <a:spLocks noChangeArrowheads="1"/>
          </p:cNvSpPr>
          <p:nvPr/>
        </p:nvSpPr>
        <p:spPr bwMode="auto">
          <a:xfrm>
            <a:off x="5105400" y="1254843"/>
            <a:ext cx="11430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Research Data</a:t>
            </a:r>
          </a:p>
        </p:txBody>
      </p:sp>
      <p:sp>
        <p:nvSpPr>
          <p:cNvPr id="26" name="Rectangle 6"/>
          <p:cNvSpPr>
            <a:spLocks noChangeArrowheads="1"/>
          </p:cNvSpPr>
          <p:nvPr/>
        </p:nvSpPr>
        <p:spPr bwMode="auto">
          <a:xfrm>
            <a:off x="6375400" y="1254843"/>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smtClean="0">
                <a:latin typeface="Franklin Gothic Medium" pitchFamily="-106" charset="0"/>
                <a:ea typeface="Franklin Gothic Medium" pitchFamily="-106" charset="0"/>
                <a:cs typeface="Franklin Gothic Medium" pitchFamily="-106" charset="0"/>
              </a:rPr>
              <a:t>Maps </a:t>
            </a:r>
            <a:br>
              <a:rPr lang="en-US" sz="1800" b="0" dirty="0" smtClean="0">
                <a:latin typeface="Franklin Gothic Medium" pitchFamily="-106" charset="0"/>
                <a:ea typeface="Franklin Gothic Medium" pitchFamily="-106" charset="0"/>
                <a:cs typeface="Franklin Gothic Medium" pitchFamily="-106" charset="0"/>
              </a:rPr>
            </a:br>
            <a:r>
              <a:rPr lang="en-US" sz="1800" b="0" dirty="0" smtClean="0">
                <a:latin typeface="Franklin Gothic Medium" pitchFamily="-106" charset="0"/>
                <a:ea typeface="Franklin Gothic Medium" pitchFamily="-106" charset="0"/>
                <a:cs typeface="Franklin Gothic Medium" pitchFamily="-106" charset="0"/>
              </a:rPr>
              <a:t>&amp; GIS</a:t>
            </a:r>
          </a:p>
        </p:txBody>
      </p:sp>
      <p:sp>
        <p:nvSpPr>
          <p:cNvPr id="28" name="Rectangle 6"/>
          <p:cNvSpPr>
            <a:spLocks noChangeArrowheads="1"/>
          </p:cNvSpPr>
          <p:nvPr/>
        </p:nvSpPr>
        <p:spPr bwMode="auto">
          <a:xfrm>
            <a:off x="7620000" y="1254843"/>
            <a:ext cx="990600" cy="570156"/>
          </a:xfrm>
          <a:prstGeom prst="rect">
            <a:avLst/>
          </a:prstGeom>
          <a:noFill/>
          <a:ln w="9525">
            <a:noFill/>
            <a:miter lim="800000"/>
            <a:headEnd/>
            <a:tailEnd/>
          </a:ln>
        </p:spPr>
        <p:txBody>
          <a:bodyPr wrap="square" anchor="ctr">
            <a:prstTxWarp prst="textNoShape">
              <a:avLst/>
            </a:prstTxWarp>
            <a:spAutoFit/>
          </a:bodyPr>
          <a:lstStyle/>
          <a:p>
            <a:pPr algn="ctr" eaLnBrk="0" hangingPunct="0">
              <a:lnSpc>
                <a:spcPct val="85000"/>
              </a:lnSpc>
              <a:spcBef>
                <a:spcPts val="600"/>
              </a:spcBef>
              <a:defRPr/>
            </a:pPr>
            <a:r>
              <a:rPr lang="en-US" sz="1800" b="0" dirty="0" err="1" smtClean="0">
                <a:latin typeface="Franklin Gothic Medium" pitchFamily="-106" charset="0"/>
                <a:ea typeface="Franklin Gothic Medium" pitchFamily="-106" charset="0"/>
                <a:cs typeface="Franklin Gothic Medium" pitchFamily="-106" charset="0"/>
              </a:rPr>
              <a:t>Docu-ments</a:t>
            </a:r>
            <a:endParaRPr lang="en-US" sz="1800" b="0" dirty="0" smtClean="0">
              <a:latin typeface="Franklin Gothic Medium" pitchFamily="-106" charset="0"/>
              <a:ea typeface="Franklin Gothic Medium" pitchFamily="-106" charset="0"/>
              <a:cs typeface="Franklin Gothic Medium" pitchFamily="-106" charset="0"/>
            </a:endParaRPr>
          </a:p>
        </p:txBody>
      </p:sp>
      <p:sp>
        <p:nvSpPr>
          <p:cNvPr id="2" name="Can 1"/>
          <p:cNvSpPr/>
          <p:nvPr/>
        </p:nvSpPr>
        <p:spPr bwMode="auto">
          <a:xfrm>
            <a:off x="228600" y="3584448"/>
            <a:ext cx="1066800" cy="987552"/>
          </a:xfrm>
          <a:prstGeom prst="can">
            <a:avLst/>
          </a:prstGeom>
          <a:solidFill>
            <a:srgbClr val="800000"/>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normalizeH="0" baseline="0" dirty="0" smtClean="0">
                <a:ln/>
                <a:solidFill>
                  <a:schemeClr val="accent3"/>
                </a:solidFill>
                <a:latin typeface="Franklin Gothic Medium"/>
                <a:cs typeface="Franklin Gothic Medium"/>
              </a:rPr>
              <a:t>ETD </a:t>
            </a:r>
            <a:endParaRPr kumimoji="0" lang="en-US" sz="1800" i="0" u="none" strike="noStrike" normalizeH="0" baseline="0" dirty="0">
              <a:ln/>
              <a:solidFill>
                <a:schemeClr val="accent3"/>
              </a:solidFill>
              <a:latin typeface="Franklin Gothic Medium"/>
              <a:cs typeface="Franklin Gothic Medium"/>
            </a:endParaRPr>
          </a:p>
        </p:txBody>
      </p:sp>
      <p:sp>
        <p:nvSpPr>
          <p:cNvPr id="54" name="Can 53"/>
          <p:cNvSpPr/>
          <p:nvPr/>
        </p:nvSpPr>
        <p:spPr bwMode="auto">
          <a:xfrm>
            <a:off x="1447800" y="3584448"/>
            <a:ext cx="1066800" cy="987552"/>
          </a:xfrm>
          <a:prstGeom prst="can">
            <a:avLst/>
          </a:prstGeom>
          <a:solidFill>
            <a:srgbClr val="808000"/>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normalizeH="0" baseline="0" dirty="0" smtClean="0">
                <a:ln/>
                <a:solidFill>
                  <a:schemeClr val="accent3"/>
                </a:solidFill>
                <a:latin typeface="Franklin Gothic Medium"/>
                <a:cs typeface="Franklin Gothic Medium"/>
              </a:rPr>
              <a:t>IR</a:t>
            </a:r>
            <a:endParaRPr kumimoji="0" lang="en-US" sz="1800" i="0" u="none" strike="noStrike" normalizeH="0" baseline="0" dirty="0">
              <a:ln/>
              <a:solidFill>
                <a:schemeClr val="accent3"/>
              </a:solidFill>
              <a:latin typeface="Franklin Gothic Medium"/>
              <a:cs typeface="Franklin Gothic Medium"/>
            </a:endParaRPr>
          </a:p>
        </p:txBody>
      </p:sp>
      <p:sp>
        <p:nvSpPr>
          <p:cNvPr id="55" name="Can 54"/>
          <p:cNvSpPr/>
          <p:nvPr/>
        </p:nvSpPr>
        <p:spPr bwMode="auto">
          <a:xfrm>
            <a:off x="2667000" y="3584448"/>
            <a:ext cx="1066800" cy="987552"/>
          </a:xfrm>
          <a:prstGeom prst="can">
            <a:avLst/>
          </a:prstGeom>
          <a:solidFill>
            <a:srgbClr val="804000"/>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normalizeH="0" baseline="0" dirty="0" smtClean="0">
                <a:ln/>
                <a:solidFill>
                  <a:schemeClr val="accent3"/>
                </a:solidFill>
                <a:latin typeface="Franklin Gothic Medium"/>
                <a:cs typeface="Franklin Gothic Medium"/>
              </a:rPr>
              <a:t>Image DB</a:t>
            </a:r>
            <a:endParaRPr kumimoji="0" lang="en-US" sz="1800" i="0" u="none" strike="noStrike" normalizeH="0" baseline="0" dirty="0">
              <a:ln/>
              <a:solidFill>
                <a:schemeClr val="accent3"/>
              </a:solidFill>
              <a:latin typeface="Franklin Gothic Medium"/>
              <a:cs typeface="Franklin Gothic Medium"/>
            </a:endParaRPr>
          </a:p>
        </p:txBody>
      </p:sp>
      <p:sp>
        <p:nvSpPr>
          <p:cNvPr id="56" name="Can 55"/>
          <p:cNvSpPr/>
          <p:nvPr/>
        </p:nvSpPr>
        <p:spPr bwMode="auto">
          <a:xfrm>
            <a:off x="3886200" y="3584448"/>
            <a:ext cx="1066800" cy="987552"/>
          </a:xfrm>
          <a:prstGeom prst="can">
            <a:avLst/>
          </a:prstGeom>
          <a:solidFill>
            <a:srgbClr val="008000"/>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i="0" u="none" strike="noStrike" normalizeH="0" baseline="0" dirty="0" smtClean="0">
                <a:ln/>
                <a:solidFill>
                  <a:schemeClr val="accent3"/>
                </a:solidFill>
                <a:latin typeface="Franklin Gothic Medium"/>
                <a:cs typeface="Franklin Gothic Medium"/>
              </a:rPr>
              <a:t>DAM</a:t>
            </a:r>
            <a:endParaRPr kumimoji="0" lang="en-US" sz="1800" i="0" u="none" strike="noStrike" normalizeH="0" baseline="0" dirty="0">
              <a:ln/>
              <a:solidFill>
                <a:schemeClr val="accent3"/>
              </a:solidFill>
              <a:latin typeface="Franklin Gothic Medium"/>
              <a:cs typeface="Franklin Gothic Medium"/>
            </a:endParaRPr>
          </a:p>
        </p:txBody>
      </p:sp>
      <p:sp>
        <p:nvSpPr>
          <p:cNvPr id="57" name="Can 56"/>
          <p:cNvSpPr/>
          <p:nvPr/>
        </p:nvSpPr>
        <p:spPr bwMode="auto">
          <a:xfrm>
            <a:off x="5147734" y="3584448"/>
            <a:ext cx="1066800" cy="987552"/>
          </a:xfrm>
          <a:prstGeom prst="can">
            <a:avLst/>
          </a:prstGeom>
          <a:solidFill>
            <a:srgbClr val="7F7F7F"/>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normalizeH="0" baseline="0" dirty="0" smtClean="0">
                <a:ln/>
                <a:solidFill>
                  <a:schemeClr val="accent3"/>
                </a:solidFill>
                <a:latin typeface="Franklin Gothic Medium"/>
                <a:cs typeface="Franklin Gothic Medium"/>
              </a:rPr>
              <a:t>?</a:t>
            </a:r>
            <a:endParaRPr kumimoji="0" lang="en-US" sz="2000" i="0" u="none" strike="noStrike" normalizeH="0" baseline="0" dirty="0">
              <a:ln/>
              <a:solidFill>
                <a:schemeClr val="accent3"/>
              </a:solidFill>
              <a:latin typeface="Franklin Gothic Medium"/>
              <a:cs typeface="Franklin Gothic Medium"/>
            </a:endParaRPr>
          </a:p>
        </p:txBody>
      </p:sp>
      <p:sp>
        <p:nvSpPr>
          <p:cNvPr id="58" name="Can 57"/>
          <p:cNvSpPr/>
          <p:nvPr/>
        </p:nvSpPr>
        <p:spPr bwMode="auto">
          <a:xfrm>
            <a:off x="6400800" y="3584448"/>
            <a:ext cx="1066800" cy="987552"/>
          </a:xfrm>
          <a:prstGeom prst="can">
            <a:avLst/>
          </a:prstGeom>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err="1" smtClean="0">
                <a:ln/>
                <a:solidFill>
                  <a:schemeClr val="accent3"/>
                </a:solidFill>
                <a:latin typeface="Franklin Gothic Medium"/>
                <a:cs typeface="Franklin Gothic Medium"/>
              </a:rPr>
              <a:t>Geospa-tial</a:t>
            </a:r>
            <a:r>
              <a:rPr lang="en-US" sz="1800" dirty="0" smtClean="0">
                <a:ln/>
                <a:solidFill>
                  <a:schemeClr val="accent3"/>
                </a:solidFill>
                <a:latin typeface="Franklin Gothic Medium"/>
                <a:cs typeface="Franklin Gothic Medium"/>
              </a:rPr>
              <a:t> Inf.</a:t>
            </a:r>
            <a:endParaRPr kumimoji="0" lang="en-US" sz="1800" i="0" u="none" strike="noStrike" normalizeH="0" baseline="0" dirty="0">
              <a:ln/>
              <a:solidFill>
                <a:schemeClr val="accent3"/>
              </a:solidFill>
              <a:latin typeface="Franklin Gothic Medium"/>
              <a:cs typeface="Franklin Gothic Medium"/>
            </a:endParaRPr>
          </a:p>
        </p:txBody>
      </p:sp>
      <p:sp>
        <p:nvSpPr>
          <p:cNvPr id="59" name="Can 58"/>
          <p:cNvSpPr/>
          <p:nvPr/>
        </p:nvSpPr>
        <p:spPr bwMode="auto">
          <a:xfrm>
            <a:off x="7620000" y="3584448"/>
            <a:ext cx="1066800" cy="987552"/>
          </a:xfrm>
          <a:prstGeom prst="can">
            <a:avLst/>
          </a:prstGeom>
          <a:solidFill>
            <a:srgbClr val="800080"/>
          </a:solidFill>
          <a:ln>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smtClean="0">
                <a:ln/>
                <a:solidFill>
                  <a:schemeClr val="accent3"/>
                </a:solidFill>
                <a:latin typeface="Franklin Gothic Medium"/>
                <a:cs typeface="Franklin Gothic Medium"/>
              </a:rPr>
              <a:t>Records Mgmt.</a:t>
            </a:r>
            <a:endParaRPr kumimoji="0" lang="en-US" sz="1800" i="0" u="none" strike="noStrike" normalizeH="0" baseline="0" dirty="0">
              <a:ln/>
              <a:solidFill>
                <a:schemeClr val="accent3"/>
              </a:solidFill>
              <a:latin typeface="Franklin Gothic Medium"/>
              <a:cs typeface="Franklin Gothic Medium"/>
            </a:endParaRPr>
          </a:p>
        </p:txBody>
      </p:sp>
      <p:sp>
        <p:nvSpPr>
          <p:cNvPr id="3" name="Down Arrow 2"/>
          <p:cNvSpPr/>
          <p:nvPr/>
        </p:nvSpPr>
        <p:spPr bwMode="auto">
          <a:xfrm>
            <a:off x="592667" y="2743200"/>
            <a:ext cx="321733" cy="934381"/>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0" name="Down Arrow 59"/>
          <p:cNvSpPr/>
          <p:nvPr/>
        </p:nvSpPr>
        <p:spPr bwMode="auto">
          <a:xfrm>
            <a:off x="1828800" y="3051048"/>
            <a:ext cx="338666" cy="626533"/>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1" name="Down Arrow 60"/>
          <p:cNvSpPr/>
          <p:nvPr/>
        </p:nvSpPr>
        <p:spPr bwMode="auto">
          <a:xfrm>
            <a:off x="3048000" y="3051048"/>
            <a:ext cx="338666" cy="626533"/>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2" name="Down Arrow 61"/>
          <p:cNvSpPr/>
          <p:nvPr/>
        </p:nvSpPr>
        <p:spPr bwMode="auto">
          <a:xfrm>
            <a:off x="4267200" y="3051048"/>
            <a:ext cx="338666" cy="626533"/>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3" name="Down Arrow 62"/>
          <p:cNvSpPr/>
          <p:nvPr/>
        </p:nvSpPr>
        <p:spPr bwMode="auto">
          <a:xfrm>
            <a:off x="5494868" y="2971800"/>
            <a:ext cx="381000" cy="705781"/>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4" name="Down Arrow 63"/>
          <p:cNvSpPr/>
          <p:nvPr/>
        </p:nvSpPr>
        <p:spPr bwMode="auto">
          <a:xfrm>
            <a:off x="6747934" y="3051048"/>
            <a:ext cx="338666" cy="626533"/>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sp>
        <p:nvSpPr>
          <p:cNvPr id="65" name="Down Arrow 64"/>
          <p:cNvSpPr/>
          <p:nvPr/>
        </p:nvSpPr>
        <p:spPr bwMode="auto">
          <a:xfrm>
            <a:off x="8001000" y="3051048"/>
            <a:ext cx="338666" cy="626533"/>
          </a:xfrm>
          <a:prstGeom prst="downArrow">
            <a:avLst/>
          </a:prstGeom>
          <a:solidFill>
            <a:schemeClr val="accent4">
              <a:lumMod val="65000"/>
              <a:lumOff val="35000"/>
            </a:schemeClr>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pitchFamily="-112" charset="0"/>
            </a:endParaRPr>
          </a:p>
        </p:txBody>
      </p:sp>
      <p:pic>
        <p:nvPicPr>
          <p:cNvPr id="44" name="Picture 43"/>
          <p:cNvPicPr>
            <a:picLocks noChangeAspect="1"/>
          </p:cNvPicPr>
          <p:nvPr/>
        </p:nvPicPr>
        <p:blipFill>
          <a:blip r:embed="rId3"/>
          <a:stretch>
            <a:fillRect/>
          </a:stretch>
        </p:blipFill>
        <p:spPr>
          <a:xfrm>
            <a:off x="1406115" y="1924981"/>
            <a:ext cx="1131147" cy="973667"/>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4"/>
          <a:stretch>
            <a:fillRect/>
          </a:stretch>
        </p:blipFill>
        <p:spPr>
          <a:xfrm>
            <a:off x="1600200" y="2136648"/>
            <a:ext cx="966914" cy="993126"/>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5"/>
          <a:stretch>
            <a:fillRect/>
          </a:stretch>
        </p:blipFill>
        <p:spPr>
          <a:xfrm>
            <a:off x="152400" y="1908048"/>
            <a:ext cx="1138814" cy="914400"/>
          </a:xfrm>
          <a:prstGeom prst="rect">
            <a:avLst/>
          </a:prstGeom>
          <a:ln w="12700" cmpd="sng">
            <a:solidFill>
              <a:schemeClr val="tx1"/>
            </a:solidFill>
          </a:ln>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6"/>
          <a:stretch>
            <a:fillRect/>
          </a:stretch>
        </p:blipFill>
        <p:spPr>
          <a:xfrm>
            <a:off x="2743199" y="1908048"/>
            <a:ext cx="931753" cy="1143000"/>
          </a:xfrm>
          <a:prstGeom prst="rect">
            <a:avLst/>
          </a:prstGeom>
          <a:ln>
            <a:solidFill>
              <a:schemeClr val="tx1"/>
            </a:solidFill>
          </a:ln>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7"/>
          <a:stretch>
            <a:fillRect/>
          </a:stretch>
        </p:blipFill>
        <p:spPr>
          <a:xfrm>
            <a:off x="3886200" y="1908048"/>
            <a:ext cx="1056752" cy="525489"/>
          </a:xfrm>
          <a:prstGeom prst="rect">
            <a:avLst/>
          </a:prstGeom>
          <a:ln>
            <a:solidFill>
              <a:schemeClr val="tx1"/>
            </a:solidFill>
          </a:ln>
        </p:spPr>
      </p:pic>
      <p:pic>
        <p:nvPicPr>
          <p:cNvPr id="49" name="Picture 48"/>
          <p:cNvPicPr>
            <a:picLocks noChangeAspect="1"/>
          </p:cNvPicPr>
          <p:nvPr/>
        </p:nvPicPr>
        <p:blipFill>
          <a:blip r:embed="rId8"/>
          <a:stretch>
            <a:fillRect/>
          </a:stretch>
        </p:blipFill>
        <p:spPr>
          <a:xfrm>
            <a:off x="3886200" y="2402199"/>
            <a:ext cx="1066800" cy="757541"/>
          </a:xfrm>
          <a:prstGeom prst="rect">
            <a:avLst/>
          </a:prstGeom>
          <a:ln>
            <a:solidFill>
              <a:schemeClr val="tx1"/>
            </a:solidFill>
          </a:ln>
        </p:spPr>
      </p:pic>
      <p:pic>
        <p:nvPicPr>
          <p:cNvPr id="50" name="Picture 49"/>
          <p:cNvPicPr>
            <a:picLocks noChangeAspect="1"/>
          </p:cNvPicPr>
          <p:nvPr/>
        </p:nvPicPr>
        <p:blipFill>
          <a:blip r:embed="rId9"/>
          <a:stretch>
            <a:fillRect/>
          </a:stretch>
        </p:blipFill>
        <p:spPr>
          <a:xfrm>
            <a:off x="5206319" y="1908047"/>
            <a:ext cx="965881" cy="1101506"/>
          </a:xfrm>
          <a:prstGeom prst="rect">
            <a:avLst/>
          </a:prstGeom>
          <a:ln>
            <a:solidFill>
              <a:schemeClr val="tx1"/>
            </a:solidFill>
          </a:ln>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10"/>
          <a:stretch>
            <a:fillRect/>
          </a:stretch>
        </p:blipFill>
        <p:spPr>
          <a:xfrm>
            <a:off x="6400800" y="1908048"/>
            <a:ext cx="859240" cy="1143000"/>
          </a:xfrm>
          <a:prstGeom prst="rect">
            <a:avLst/>
          </a:prstGeom>
          <a:ln>
            <a:solidFill>
              <a:schemeClr val="tx1"/>
            </a:solidFill>
          </a:ln>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11"/>
          <a:stretch>
            <a:fillRect/>
          </a:stretch>
        </p:blipFill>
        <p:spPr>
          <a:xfrm>
            <a:off x="6858000" y="2593848"/>
            <a:ext cx="515900" cy="517704"/>
          </a:xfrm>
          <a:prstGeom prst="rect">
            <a:avLst/>
          </a:prstGeom>
          <a:ln>
            <a:solidFill>
              <a:schemeClr val="tx1"/>
            </a:solidFill>
          </a:ln>
          <a:effectLst>
            <a:outerShdw blurRad="50800" dist="38100" dir="2700000" algn="tl" rotWithShape="0">
              <a:prstClr val="black">
                <a:alpha val="40000"/>
              </a:prstClr>
            </a:outerShdw>
          </a:effectLst>
        </p:spPr>
      </p:pic>
      <p:pic>
        <p:nvPicPr>
          <p:cNvPr id="53" name="Picture 52"/>
          <p:cNvPicPr>
            <a:picLocks noChangeAspect="1"/>
          </p:cNvPicPr>
          <p:nvPr/>
        </p:nvPicPr>
        <p:blipFill rotWithShape="1">
          <a:blip r:embed="rId12"/>
          <a:srcRect l="1815" t="2121" r="1880" b="37570"/>
          <a:stretch/>
        </p:blipFill>
        <p:spPr>
          <a:xfrm>
            <a:off x="7619999" y="1908048"/>
            <a:ext cx="914401" cy="1143000"/>
          </a:xfrm>
          <a:prstGeom prst="rect">
            <a:avLst/>
          </a:prstGeom>
          <a:ln w="12700" cmpd="sng">
            <a:solidFill>
              <a:schemeClr val="tx1"/>
            </a:solidFill>
          </a:ln>
          <a:effectLst>
            <a:outerShdw blurRad="50800" dist="38100" dir="2700000" algn="tl" rotWithShape="0">
              <a:prstClr val="black">
                <a:alpha val="40000"/>
              </a:prstClr>
            </a:outerShdw>
          </a:effectLst>
        </p:spPr>
      </p:pic>
      <p:sp>
        <p:nvSpPr>
          <p:cNvPr id="66" name="Rectangle 6"/>
          <p:cNvSpPr txBox="1">
            <a:spLocks noChangeArrowheads="1"/>
          </p:cNvSpPr>
          <p:nvPr/>
        </p:nvSpPr>
        <p:spPr bwMode="auto">
          <a:xfrm>
            <a:off x="533400" y="5029200"/>
            <a:ext cx="24384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Management</a:t>
            </a:r>
            <a:endParaRPr lang="en-US" sz="2800" b="0" dirty="0">
              <a:latin typeface="Franklin Gothic Medium" charset="0"/>
            </a:endParaRPr>
          </a:p>
        </p:txBody>
      </p:sp>
      <p:sp>
        <p:nvSpPr>
          <p:cNvPr id="67" name="Rectangle 6"/>
          <p:cNvSpPr txBox="1">
            <a:spLocks noChangeArrowheads="1"/>
          </p:cNvSpPr>
          <p:nvPr/>
        </p:nvSpPr>
        <p:spPr bwMode="auto">
          <a:xfrm>
            <a:off x="3810000" y="5029200"/>
            <a:ext cx="15240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Access</a:t>
            </a:r>
            <a:endParaRPr lang="en-US" sz="2800" b="0" dirty="0">
              <a:latin typeface="Franklin Gothic Medium" charset="0"/>
            </a:endParaRPr>
          </a:p>
        </p:txBody>
      </p:sp>
      <p:sp>
        <p:nvSpPr>
          <p:cNvPr id="68" name="Rectangle 6"/>
          <p:cNvSpPr txBox="1">
            <a:spLocks noChangeArrowheads="1"/>
          </p:cNvSpPr>
          <p:nvPr/>
        </p:nvSpPr>
        <p:spPr bwMode="auto">
          <a:xfrm>
            <a:off x="6096000" y="5029200"/>
            <a:ext cx="25908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Preservation(?)</a:t>
            </a:r>
            <a:endParaRPr lang="en-US" sz="2800" b="0" dirty="0">
              <a:latin typeface="Franklin Gothic Medium" charset="0"/>
            </a:endParaRPr>
          </a:p>
        </p:txBody>
      </p:sp>
      <p:sp>
        <p:nvSpPr>
          <p:cNvPr id="69" name="Rectangle 6"/>
          <p:cNvSpPr txBox="1">
            <a:spLocks noChangeArrowheads="1"/>
          </p:cNvSpPr>
          <p:nvPr/>
        </p:nvSpPr>
        <p:spPr bwMode="auto">
          <a:xfrm>
            <a:off x="2209800" y="5715000"/>
            <a:ext cx="24384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Effective?</a:t>
            </a:r>
            <a:endParaRPr lang="en-US" sz="2800" b="0" dirty="0">
              <a:latin typeface="Franklin Gothic Medium" charset="0"/>
            </a:endParaRPr>
          </a:p>
        </p:txBody>
      </p:sp>
      <p:sp>
        <p:nvSpPr>
          <p:cNvPr id="70" name="Rectangle 6"/>
          <p:cNvSpPr txBox="1">
            <a:spLocks noChangeArrowheads="1"/>
          </p:cNvSpPr>
          <p:nvPr/>
        </p:nvSpPr>
        <p:spPr bwMode="auto">
          <a:xfrm>
            <a:off x="5029200" y="5715000"/>
            <a:ext cx="24384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eaLnBrk="1" hangingPunct="1">
              <a:spcBef>
                <a:spcPct val="40000"/>
              </a:spcBef>
            </a:pPr>
            <a:r>
              <a:rPr lang="en-US" sz="2800" b="0" dirty="0" smtClean="0">
                <a:latin typeface="Franklin Gothic Medium" charset="0"/>
              </a:rPr>
              <a:t>Sustainable?</a:t>
            </a:r>
            <a:endParaRPr lang="en-US" sz="2800" b="0" dirty="0">
              <a:latin typeface="Franklin Gothic Medium" charset="0"/>
            </a:endParaRPr>
          </a:p>
        </p:txBody>
      </p:sp>
    </p:spTree>
    <p:extLst>
      <p:ext uri="{BB962C8B-B14F-4D97-AF65-F5344CB8AC3E}">
        <p14:creationId xmlns:p14="http://schemas.microsoft.com/office/powerpoint/2010/main" val="2856444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SULAIR_acroynm_inversed-1">
  <a:themeElements>
    <a:clrScheme name="SULAIR_acroynm_inver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LAIR_acroynm_inversed-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pitchFamily="-112" charset="0"/>
          </a:defRPr>
        </a:defPPr>
      </a:lstStyle>
    </a:lnDef>
  </a:objectDefaults>
  <a:extraClrSchemeLst>
    <a:extraClrScheme>
      <a:clrScheme name="SULAIR_acroynm_inver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LAIR_acroynm_inver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LAIR_acroynm_inver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LAIR_acroynm_inver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LAIR_acroynm_inver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LAIR_acroynm_inver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LAIR_acroynm_inversed-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LAIR_acroynm_inver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LAIR_acroynm_inver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LAIR_acroynm_inver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LAIR_acroynm_inver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LAIR_acroynm_inver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29229</TotalTime>
  <Words>5168</Words>
  <Application>Microsoft Macintosh PowerPoint</Application>
  <PresentationFormat>On-screen Show (4:3)</PresentationFormat>
  <Paragraphs>740</Paragraphs>
  <Slides>83</Slides>
  <Notes>72</Notes>
  <HiddenSlides>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83</vt:i4>
      </vt:variant>
    </vt:vector>
  </HeadingPairs>
  <TitlesOfParts>
    <vt:vector size="97" baseType="lpstr">
      <vt:lpstr>Calibri</vt:lpstr>
      <vt:lpstr>Franklin Gothic Medium</vt:lpstr>
      <vt:lpstr>Helvetica Neue</vt:lpstr>
      <vt:lpstr>Lato</vt:lpstr>
      <vt:lpstr>Lucida Grande</vt:lpstr>
      <vt:lpstr>Lucida Grande CY</vt:lpstr>
      <vt:lpstr>Lucida Sans</vt:lpstr>
      <vt:lpstr>ＭＳ Ｐゴシック</vt:lpstr>
      <vt:lpstr>StarSymbol</vt:lpstr>
      <vt:lpstr>Times</vt:lpstr>
      <vt:lpstr>Times New Roman</vt:lpstr>
      <vt:lpstr>Wingdings</vt:lpstr>
      <vt:lpstr>Arial</vt:lpstr>
      <vt:lpstr>SULAIR_acroynm_inversed-1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Hydra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Note on Fedora</vt:lpstr>
      <vt:lpstr>A Note on Ruby on Rails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Samvera? </vt:lpstr>
      <vt:lpstr>PowerPoint Presentation</vt:lpstr>
      <vt:lpstr>Technical Engagement</vt:lpstr>
      <vt:lpstr>Typical Staffing</vt:lpstr>
      <vt:lpstr>Skills &amp; Training</vt:lpstr>
      <vt:lpstr>Training &amp; Connecting</vt:lpstr>
      <vt:lpstr>PowerPoint Presentation</vt:lpstr>
      <vt:lpstr>Stay 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SULAIR Application Development Overview</dc:title>
  <dc:creator>Tom Cramer</dc:creator>
  <cp:lastModifiedBy>Tom Cramer</cp:lastModifiedBy>
  <cp:revision>676</cp:revision>
  <cp:lastPrinted>2009-03-13T16:04:00Z</cp:lastPrinted>
  <dcterms:created xsi:type="dcterms:W3CDTF">2010-11-02T22:33:16Z</dcterms:created>
  <dcterms:modified xsi:type="dcterms:W3CDTF">2017-06-27T03:16:59Z</dcterms:modified>
</cp:coreProperties>
</file>