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4" r:id="rId3"/>
    <p:sldId id="261" r:id="rId4"/>
    <p:sldId id="276" r:id="rId5"/>
    <p:sldId id="260" r:id="rId6"/>
    <p:sldId id="257" r:id="rId7"/>
    <p:sldId id="264" r:id="rId8"/>
    <p:sldId id="275" r:id="rId9"/>
    <p:sldId id="259" r:id="rId10"/>
    <p:sldId id="263"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490"/>
    <a:srgbClr val="80A42C"/>
    <a:srgbClr val="688D73"/>
    <a:srgbClr val="CB3B39"/>
    <a:srgbClr val="203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89"/>
    <p:restoredTop sz="72983"/>
  </p:normalViewPr>
  <p:slideViewPr>
    <p:cSldViewPr snapToGrid="0" snapToObjects="1">
      <p:cViewPr varScale="1">
        <p:scale>
          <a:sx n="64" d="100"/>
          <a:sy n="64" d="100"/>
        </p:scale>
        <p:origin x="736"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85275-0FAB-684B-BB65-0FBA811F2A4F}" type="datetimeFigureOut">
              <a:rPr lang="en-US" smtClean="0"/>
              <a:t>5/4/22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2EAC1-7803-AA40-844D-E00267A388A6}" type="slidenum">
              <a:rPr lang="en-US" smtClean="0"/>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2EAC1-7803-AA40-844D-E00267A388A6}" type="slidenum">
              <a:rPr lang="en-US" smtClean="0"/>
              <a:t>1</a:t>
            </a:fld>
            <a:endParaRPr lang="en-US"/>
          </a:p>
        </p:txBody>
      </p:sp>
    </p:spTree>
    <p:extLst>
      <p:ext uri="{BB962C8B-B14F-4D97-AF65-F5344CB8AC3E}">
        <p14:creationId xmlns:p14="http://schemas.microsoft.com/office/powerpoint/2010/main" val="123380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2EAC1-7803-AA40-844D-E00267A388A6}" type="slidenum">
              <a:rPr lang="en-US" smtClean="0"/>
              <a:t>3</a:t>
            </a:fld>
            <a:endParaRPr lang="en-US"/>
          </a:p>
        </p:txBody>
      </p:sp>
    </p:spTree>
    <p:extLst>
      <p:ext uri="{BB962C8B-B14F-4D97-AF65-F5344CB8AC3E}">
        <p14:creationId xmlns:p14="http://schemas.microsoft.com/office/powerpoint/2010/main" val="340457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Maria Whitaker retired October 2021, and this job is currently open.</a:t>
            </a:r>
          </a:p>
        </p:txBody>
      </p:sp>
      <p:sp>
        <p:nvSpPr>
          <p:cNvPr id="4" name="Slide Number Placeholder 3"/>
          <p:cNvSpPr>
            <a:spLocks noGrp="1"/>
          </p:cNvSpPr>
          <p:nvPr>
            <p:ph type="sldNum" sz="quarter" idx="5"/>
          </p:nvPr>
        </p:nvSpPr>
        <p:spPr/>
        <p:txBody>
          <a:bodyPr/>
          <a:lstStyle/>
          <a:p>
            <a:fld id="{C0E2EAC1-7803-AA40-844D-E00267A388A6}" type="slidenum">
              <a:rPr lang="en-US" smtClean="0"/>
              <a:t>4</a:t>
            </a:fld>
            <a:endParaRPr lang="en-US"/>
          </a:p>
        </p:txBody>
      </p:sp>
    </p:spTree>
    <p:extLst>
      <p:ext uri="{BB962C8B-B14F-4D97-AF65-F5344CB8AC3E}">
        <p14:creationId xmlns:p14="http://schemas.microsoft.com/office/powerpoint/2010/main" val="64134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have some sad news to share. Our colleague Michael Johnson passed away a few weeks ago. Michael had taken the role of lead developer on the  Avalon team in February 2021. In his time with us he’d been involved in the community, he participated in community sprints and development work and some of you may have met or worked with him. He was was a wonderfully nice person, a congenial colleague and he will be missed. If you were able to meet him please take a moment to remember Michael. If you’re interested, donations in his memory can be made to a college fund for his son.</a:t>
            </a:r>
          </a:p>
        </p:txBody>
      </p:sp>
      <p:sp>
        <p:nvSpPr>
          <p:cNvPr id="4" name="Slide Number Placeholder 3"/>
          <p:cNvSpPr>
            <a:spLocks noGrp="1"/>
          </p:cNvSpPr>
          <p:nvPr>
            <p:ph type="sldNum" sz="quarter" idx="5"/>
          </p:nvPr>
        </p:nvSpPr>
        <p:spPr/>
        <p:txBody>
          <a:bodyPr/>
          <a:lstStyle/>
          <a:p>
            <a:fld id="{C0E2EAC1-7803-AA40-844D-E00267A388A6}" type="slidenum">
              <a:rPr lang="en-US" smtClean="0"/>
              <a:t>5</a:t>
            </a:fld>
            <a:endParaRPr lang="en-US"/>
          </a:p>
        </p:txBody>
      </p:sp>
    </p:spTree>
    <p:extLst>
      <p:ext uri="{BB962C8B-B14F-4D97-AF65-F5344CB8AC3E}">
        <p14:creationId xmlns:p14="http://schemas.microsoft.com/office/powerpoint/2010/main" val="36091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Transcripts added to sections.</a:t>
            </a:r>
          </a:p>
        </p:txBody>
      </p:sp>
      <p:sp>
        <p:nvSpPr>
          <p:cNvPr id="4" name="Slide Number Placeholder 3"/>
          <p:cNvSpPr>
            <a:spLocks noGrp="1"/>
          </p:cNvSpPr>
          <p:nvPr>
            <p:ph type="sldNum" sz="quarter" idx="5"/>
          </p:nvPr>
        </p:nvSpPr>
        <p:spPr/>
        <p:txBody>
          <a:bodyPr/>
          <a:lstStyle/>
          <a:p>
            <a:fld id="{C0E2EAC1-7803-AA40-844D-E00267A388A6}" type="slidenum">
              <a:rPr lang="en-US" smtClean="0"/>
              <a:t>7</a:t>
            </a:fld>
            <a:endParaRPr lang="en-US"/>
          </a:p>
        </p:txBody>
      </p:sp>
    </p:spTree>
    <p:extLst>
      <p:ext uri="{BB962C8B-B14F-4D97-AF65-F5344CB8AC3E}">
        <p14:creationId xmlns:p14="http://schemas.microsoft.com/office/powerpoint/2010/main" val="56939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taken from our demo site. Note that Microsoft Word documents also are reformatted to show inline as well, in addition to the VTT example in the slide. Users can click the drop-down select box to change which transcript they’d like to view/download.</a:t>
            </a:r>
          </a:p>
        </p:txBody>
      </p:sp>
      <p:sp>
        <p:nvSpPr>
          <p:cNvPr id="4" name="Slide Number Placeholder 3"/>
          <p:cNvSpPr>
            <a:spLocks noGrp="1"/>
          </p:cNvSpPr>
          <p:nvPr>
            <p:ph type="sldNum" sz="quarter" idx="5"/>
          </p:nvPr>
        </p:nvSpPr>
        <p:spPr/>
        <p:txBody>
          <a:bodyPr/>
          <a:lstStyle/>
          <a:p>
            <a:fld id="{C0E2EAC1-7803-AA40-844D-E00267A388A6}" type="slidenum">
              <a:rPr lang="en-US" smtClean="0"/>
              <a:t>8</a:t>
            </a:fld>
            <a:endParaRPr lang="en-US"/>
          </a:p>
        </p:txBody>
      </p:sp>
    </p:spTree>
    <p:extLst>
      <p:ext uri="{BB962C8B-B14F-4D97-AF65-F5344CB8AC3E}">
        <p14:creationId xmlns:p14="http://schemas.microsoft.com/office/powerpoint/2010/main" val="145885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CDL- working with MSU on a project. IIIF media player – working with the IIIF community to increase interoperability for IIIF Presentation 3.</a:t>
            </a:r>
          </a:p>
        </p:txBody>
      </p:sp>
      <p:sp>
        <p:nvSpPr>
          <p:cNvPr id="4" name="Slide Number Placeholder 3"/>
          <p:cNvSpPr>
            <a:spLocks noGrp="1"/>
          </p:cNvSpPr>
          <p:nvPr>
            <p:ph type="sldNum" sz="quarter" idx="5"/>
          </p:nvPr>
        </p:nvSpPr>
        <p:spPr/>
        <p:txBody>
          <a:bodyPr/>
          <a:lstStyle/>
          <a:p>
            <a:fld id="{C0E2EAC1-7803-AA40-844D-E00267A388A6}" type="slidenum">
              <a:rPr lang="en-US" smtClean="0"/>
              <a:t>10</a:t>
            </a:fld>
            <a:endParaRPr lang="en-US"/>
          </a:p>
        </p:txBody>
      </p:sp>
    </p:spTree>
    <p:extLst>
      <p:ext uri="{BB962C8B-B14F-4D97-AF65-F5344CB8AC3E}">
        <p14:creationId xmlns:p14="http://schemas.microsoft.com/office/powerpoint/2010/main" val="16503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6280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279053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355428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394599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273301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208617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BC076-985E-B644-AB64-5BF122304FEC}" type="slidenum">
              <a:rPr lang="en-US" smtClean="0"/>
              <a:t>‹#›</a:t>
            </a:fld>
            <a:endParaRPr lang="en-US"/>
          </a:p>
        </p:txBody>
      </p:sp>
    </p:spTree>
    <p:extLst>
      <p:ext uri="{BB962C8B-B14F-4D97-AF65-F5344CB8AC3E}">
        <p14:creationId xmlns:p14="http://schemas.microsoft.com/office/powerpoint/2010/main" val="391118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73346" y="6356350"/>
            <a:ext cx="4496105" cy="23110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9602" y="6350085"/>
            <a:ext cx="581732" cy="231108"/>
          </a:xfrm>
          <a:prstGeom prst="rect">
            <a:avLst/>
          </a:prstGeom>
        </p:spPr>
        <p:txBody>
          <a:bodyPr vert="horz" lIns="91440" tIns="45720" rIns="91440" bIns="45720" rtlCol="0" anchor="ctr"/>
          <a:lstStyle>
            <a:lvl1pPr algn="l">
              <a:defRPr sz="1000">
                <a:solidFill>
                  <a:schemeClr val="tx1">
                    <a:tint val="75000"/>
                  </a:schemeClr>
                </a:solidFill>
              </a:defRPr>
            </a:lvl1pPr>
          </a:lstStyle>
          <a:p>
            <a:fld id="{614BC076-985E-B644-AB64-5BF122304FEC}" type="slidenum">
              <a:rPr lang="en-US" smtClean="0"/>
              <a:pPr/>
              <a:t>‹#›</a:t>
            </a:fld>
            <a:r>
              <a:rPr lang="en-US" dirty="0"/>
              <a:t> |</a:t>
            </a:r>
          </a:p>
        </p:txBody>
      </p:sp>
    </p:spTree>
    <p:extLst>
      <p:ext uri="{BB962C8B-B14F-4D97-AF65-F5344CB8AC3E}">
        <p14:creationId xmlns:p14="http://schemas.microsoft.com/office/powerpoint/2010/main" val="63606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4400" kern="1200">
          <a:solidFill>
            <a:srgbClr val="688D7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03B3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03B3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03B3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03B3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03B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valonmediasystem.org/conne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o.iu.edu/4ir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E6354793-B3EF-BF43-BEB9-A7A2B0629980}"/>
              </a:ext>
            </a:extLst>
          </p:cNvPr>
          <p:cNvSpPr>
            <a:spLocks noGrp="1"/>
          </p:cNvSpPr>
          <p:nvPr>
            <p:ph type="subTitle" idx="1"/>
          </p:nvPr>
        </p:nvSpPr>
        <p:spPr/>
        <p:txBody>
          <a:bodyPr>
            <a:normAutofit fontScale="47500" lnSpcReduction="20000"/>
          </a:bodyPr>
          <a:lstStyle/>
          <a:p>
            <a:pPr lvl="0">
              <a:spcBef>
                <a:spcPts val="0"/>
              </a:spcBef>
              <a:buClr>
                <a:srgbClr val="595959"/>
              </a:buClr>
              <a:buSzPct val="100000"/>
            </a:pPr>
            <a:r>
              <a:rPr lang="en-US" sz="4300" dirty="0">
                <a:solidFill>
                  <a:srgbClr val="595959"/>
                </a:solidFill>
                <a:latin typeface="Arial" panose="020B0604020202020204" pitchFamily="34" charset="0"/>
                <a:cs typeface="Arial" panose="020B0604020202020204" pitchFamily="34" charset="0"/>
              </a:rPr>
              <a:t>Jon Cameron</a:t>
            </a:r>
            <a:endParaRPr lang="en-US" sz="4300" dirty="0">
              <a:latin typeface="Arial" panose="020B0604020202020204" pitchFamily="34" charset="0"/>
              <a:cs typeface="Arial" panose="020B0604020202020204" pitchFamily="34" charset="0"/>
            </a:endParaRPr>
          </a:p>
          <a:p>
            <a:pPr lvl="0">
              <a:spcBef>
                <a:spcPts val="544"/>
              </a:spcBef>
              <a:buClr>
                <a:srgbClr val="595959"/>
              </a:buClr>
              <a:buSzPct val="100000"/>
            </a:pPr>
            <a:r>
              <a:rPr lang="en-US" sz="4300" dirty="0">
                <a:solidFill>
                  <a:srgbClr val="595959"/>
                </a:solidFill>
                <a:latin typeface="Arial" panose="020B0604020202020204" pitchFamily="34" charset="0"/>
                <a:cs typeface="Arial" panose="020B0604020202020204" pitchFamily="34" charset="0"/>
              </a:rPr>
              <a:t>Indiana University Libraries</a:t>
            </a:r>
            <a:endParaRPr lang="en-US" sz="4300" dirty="0">
              <a:latin typeface="Arial" panose="020B0604020202020204" pitchFamily="34" charset="0"/>
              <a:cs typeface="Arial" panose="020B0604020202020204" pitchFamily="34" charset="0"/>
            </a:endParaRPr>
          </a:p>
          <a:p>
            <a:pPr lvl="0">
              <a:spcBef>
                <a:spcPts val="544"/>
              </a:spcBef>
              <a:buClr>
                <a:srgbClr val="888888"/>
              </a:buClr>
              <a:buSzPct val="100000"/>
            </a:pPr>
            <a:endParaRPr lang="en-US" sz="4300" dirty="0">
              <a:solidFill>
                <a:srgbClr val="595959"/>
              </a:solidFill>
              <a:latin typeface="Arial" panose="020B0604020202020204" pitchFamily="34" charset="0"/>
              <a:cs typeface="Arial" panose="020B0604020202020204" pitchFamily="34" charset="0"/>
            </a:endParaRPr>
          </a:p>
          <a:p>
            <a:pPr lvl="0">
              <a:spcBef>
                <a:spcPts val="544"/>
              </a:spcBef>
              <a:buClr>
                <a:srgbClr val="595959"/>
              </a:buClr>
              <a:buSzPct val="100000"/>
            </a:pPr>
            <a:r>
              <a:rPr lang="en-US" sz="4300" dirty="0" err="1">
                <a:solidFill>
                  <a:srgbClr val="595959"/>
                </a:solidFill>
                <a:latin typeface="Arial" panose="020B0604020202020204" pitchFamily="34" charset="0"/>
                <a:cs typeface="Arial" panose="020B0604020202020204" pitchFamily="34" charset="0"/>
              </a:rPr>
              <a:t>Samvera</a:t>
            </a:r>
            <a:r>
              <a:rPr lang="en-US" sz="4300" dirty="0">
                <a:solidFill>
                  <a:srgbClr val="595959"/>
                </a:solidFill>
                <a:latin typeface="Arial" panose="020B0604020202020204" pitchFamily="34" charset="0"/>
                <a:cs typeface="Arial" panose="020B0604020202020204" pitchFamily="34" charset="0"/>
              </a:rPr>
              <a:t> Virtual Connect 2022</a:t>
            </a:r>
            <a:endParaRPr lang="en-US" sz="4300" dirty="0">
              <a:latin typeface="Arial" panose="020B0604020202020204" pitchFamily="34" charset="0"/>
              <a:cs typeface="Arial" panose="020B0604020202020204" pitchFamily="34" charset="0"/>
            </a:endParaRPr>
          </a:p>
          <a:p>
            <a:pPr lvl="0">
              <a:spcBef>
                <a:spcPts val="544"/>
              </a:spcBef>
              <a:buClr>
                <a:srgbClr val="595959"/>
              </a:buClr>
              <a:buSzPct val="100000"/>
            </a:pPr>
            <a:r>
              <a:rPr lang="en-US" sz="4300" dirty="0">
                <a:solidFill>
                  <a:srgbClr val="595959"/>
                </a:solidFill>
                <a:latin typeface="Arial" panose="020B0604020202020204" pitchFamily="34" charset="0"/>
                <a:cs typeface="Arial" panose="020B0604020202020204" pitchFamily="34" charset="0"/>
              </a:rPr>
              <a:t>May 4, 2021</a:t>
            </a:r>
            <a:endParaRPr lang="en-US" sz="43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6790673-5B2F-5445-AF9E-CAC70E98DB33}"/>
              </a:ext>
            </a:extLst>
          </p:cNvPr>
          <p:cNvSpPr>
            <a:spLocks noGrp="1"/>
          </p:cNvSpPr>
          <p:nvPr>
            <p:ph type="ctrTitle"/>
          </p:nvPr>
        </p:nvSpPr>
        <p:spPr>
          <a:xfrm>
            <a:off x="685799" y="1512917"/>
            <a:ext cx="10553007" cy="2087534"/>
          </a:xfrm>
        </p:spPr>
        <p:txBody>
          <a:bodyPr>
            <a:normAutofit/>
          </a:bodyPr>
          <a:lstStyle/>
          <a:p>
            <a:pPr algn="ctr"/>
            <a:r>
              <a:rPr lang="en-US" sz="7200" dirty="0">
                <a:latin typeface="Museo Slab 500" panose="02000000000000000000" pitchFamily="2" charset="77"/>
              </a:rPr>
              <a:t>Avalon Update</a:t>
            </a:r>
          </a:p>
        </p:txBody>
      </p:sp>
    </p:spTree>
    <p:extLst>
      <p:ext uri="{BB962C8B-B14F-4D97-AF65-F5344CB8AC3E}">
        <p14:creationId xmlns:p14="http://schemas.microsoft.com/office/powerpoint/2010/main" val="37533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2EAA-51BF-049E-AB10-B3E395445EA3}"/>
              </a:ext>
            </a:extLst>
          </p:cNvPr>
          <p:cNvSpPr>
            <a:spLocks noGrp="1"/>
          </p:cNvSpPr>
          <p:nvPr>
            <p:ph type="title"/>
          </p:nvPr>
        </p:nvSpPr>
        <p:spPr/>
        <p:txBody>
          <a:bodyPr/>
          <a:lstStyle/>
          <a:p>
            <a:r>
              <a:rPr lang="en-US" dirty="0"/>
              <a:t>What’s Next for Avalon</a:t>
            </a:r>
          </a:p>
        </p:txBody>
      </p:sp>
      <p:sp>
        <p:nvSpPr>
          <p:cNvPr id="3" name="Content Placeholder 2">
            <a:extLst>
              <a:ext uri="{FF2B5EF4-FFF2-40B4-BE49-F238E27FC236}">
                <a16:creationId xmlns:a16="http://schemas.microsoft.com/office/drawing/2014/main" id="{54F4D285-55CE-B01C-D59C-E6FD41F039B0}"/>
              </a:ext>
            </a:extLst>
          </p:cNvPr>
          <p:cNvSpPr>
            <a:spLocks noGrp="1"/>
          </p:cNvSpPr>
          <p:nvPr>
            <p:ph idx="1"/>
          </p:nvPr>
        </p:nvSpPr>
        <p:spPr>
          <a:xfrm>
            <a:off x="609600" y="1600206"/>
            <a:ext cx="7895771" cy="4525963"/>
          </a:xfrm>
        </p:spPr>
        <p:txBody>
          <a:bodyPr/>
          <a:lstStyle/>
          <a:p>
            <a:r>
              <a:rPr lang="en-US" dirty="0"/>
              <a:t>Migration of the Avalon documentation wiki to </a:t>
            </a:r>
            <a:r>
              <a:rPr lang="en-US" dirty="0" err="1"/>
              <a:t>Samvera</a:t>
            </a:r>
            <a:r>
              <a:rPr lang="en-US" dirty="0"/>
              <a:t> Confluence</a:t>
            </a:r>
          </a:p>
          <a:p>
            <a:r>
              <a:rPr lang="en-US" dirty="0"/>
              <a:t>Avalon 7.4</a:t>
            </a:r>
          </a:p>
          <a:p>
            <a:pPr lvl="1"/>
            <a:r>
              <a:rPr lang="en-US" dirty="0"/>
              <a:t>Rails, Bootstrap, Blacklight upgrades</a:t>
            </a:r>
          </a:p>
          <a:p>
            <a:r>
              <a:rPr lang="en-US" dirty="0"/>
              <a:t>Controlled Digital Lending</a:t>
            </a:r>
          </a:p>
          <a:p>
            <a:r>
              <a:rPr lang="en-US" dirty="0"/>
              <a:t>Avalon IIIF React Media Player</a:t>
            </a:r>
          </a:p>
          <a:p>
            <a:r>
              <a:rPr lang="en-US" dirty="0"/>
              <a:t>Hyrax-based Avalon</a:t>
            </a:r>
          </a:p>
        </p:txBody>
      </p:sp>
    </p:spTree>
    <p:extLst>
      <p:ext uri="{BB962C8B-B14F-4D97-AF65-F5344CB8AC3E}">
        <p14:creationId xmlns:p14="http://schemas.microsoft.com/office/powerpoint/2010/main" val="70167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0478-C873-089F-1053-5EC2E2C612DE}"/>
              </a:ext>
            </a:extLst>
          </p:cNvPr>
          <p:cNvSpPr>
            <a:spLocks noGrp="1"/>
          </p:cNvSpPr>
          <p:nvPr>
            <p:ph type="title"/>
          </p:nvPr>
        </p:nvSpPr>
        <p:spPr/>
        <p:txBody>
          <a:bodyPr/>
          <a:lstStyle/>
          <a:p>
            <a:r>
              <a:rPr lang="en-US" dirty="0"/>
              <a:t>Get in Touch With Us</a:t>
            </a:r>
          </a:p>
        </p:txBody>
      </p:sp>
      <p:sp>
        <p:nvSpPr>
          <p:cNvPr id="3" name="Content Placeholder 2">
            <a:extLst>
              <a:ext uri="{FF2B5EF4-FFF2-40B4-BE49-F238E27FC236}">
                <a16:creationId xmlns:a16="http://schemas.microsoft.com/office/drawing/2014/main" id="{B43CB9F2-3A01-9368-3E25-EA5CEDF1CBDD}"/>
              </a:ext>
            </a:extLst>
          </p:cNvPr>
          <p:cNvSpPr>
            <a:spLocks noGrp="1"/>
          </p:cNvSpPr>
          <p:nvPr>
            <p:ph idx="1"/>
          </p:nvPr>
        </p:nvSpPr>
        <p:spPr/>
        <p:txBody>
          <a:bodyPr/>
          <a:lstStyle/>
          <a:p>
            <a:pPr>
              <a:spcBef>
                <a:spcPts val="0"/>
              </a:spcBef>
              <a:buClr>
                <a:srgbClr val="203B3C"/>
              </a:buClr>
              <a:buSzPts val="3200"/>
            </a:pPr>
            <a:r>
              <a:rPr lang="en-US" dirty="0"/>
              <a:t>#</a:t>
            </a:r>
            <a:r>
              <a:rPr lang="en-US" dirty="0" err="1"/>
              <a:t>avalon</a:t>
            </a:r>
            <a:r>
              <a:rPr lang="en-US" dirty="0"/>
              <a:t> channel on </a:t>
            </a:r>
            <a:r>
              <a:rPr lang="en-US" dirty="0" err="1"/>
              <a:t>Samvera</a:t>
            </a:r>
            <a:r>
              <a:rPr lang="en-US" dirty="0"/>
              <a:t> Slack</a:t>
            </a:r>
          </a:p>
          <a:p>
            <a:pPr lvl="0">
              <a:spcBef>
                <a:spcPts val="0"/>
              </a:spcBef>
              <a:buClr>
                <a:srgbClr val="203B3C"/>
              </a:buClr>
              <a:buSzPts val="3200"/>
            </a:pPr>
            <a:r>
              <a:rPr lang="en-US" dirty="0" err="1"/>
              <a:t>avalon-discuss-l@iu.edu</a:t>
            </a:r>
            <a:r>
              <a:rPr lang="en-US" dirty="0"/>
              <a:t> list</a:t>
            </a:r>
          </a:p>
          <a:p>
            <a:pPr lvl="0">
              <a:spcBef>
                <a:spcPts val="640"/>
              </a:spcBef>
              <a:buClr>
                <a:srgbClr val="203B3C"/>
              </a:buClr>
              <a:buSzPts val="3200"/>
            </a:pPr>
            <a:r>
              <a:rPr lang="en-US" dirty="0"/>
              <a:t>More at </a:t>
            </a:r>
            <a:r>
              <a:rPr lang="en-US" u="sng" dirty="0">
                <a:solidFill>
                  <a:schemeClr val="hlink"/>
                </a:solidFill>
                <a:hlinkClick r:id="rId2"/>
              </a:rPr>
              <a:t>avalonmediasystem.org/connect</a:t>
            </a:r>
            <a:endParaRPr lang="en-US" dirty="0"/>
          </a:p>
        </p:txBody>
      </p:sp>
    </p:spTree>
    <p:extLst>
      <p:ext uri="{BB962C8B-B14F-4D97-AF65-F5344CB8AC3E}">
        <p14:creationId xmlns:p14="http://schemas.microsoft.com/office/powerpoint/2010/main" val="9450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88D73"/>
              </a:buClr>
              <a:buSzPts val="4400"/>
              <a:buFont typeface="Calibri"/>
              <a:buNone/>
            </a:pPr>
            <a:r>
              <a:rPr lang="en-US" dirty="0">
                <a:latin typeface="Arial" panose="020B0604020202020204" pitchFamily="34" charset="0"/>
                <a:cs typeface="Arial" panose="020B0604020202020204" pitchFamily="34" charset="0"/>
              </a:rPr>
              <a:t>What is Avalon?</a:t>
            </a:r>
            <a:endParaRPr dirty="0">
              <a:latin typeface="Arial" panose="020B0604020202020204" pitchFamily="34" charset="0"/>
              <a:cs typeface="Arial" panose="020B0604020202020204" pitchFamily="34" charset="0"/>
            </a:endParaRPr>
          </a:p>
        </p:txBody>
      </p:sp>
      <p:sp>
        <p:nvSpPr>
          <p:cNvPr id="61" name="Google Shape;61;p2"/>
          <p:cNvSpPr txBox="1">
            <a:spLocks noGrp="1"/>
          </p:cNvSpPr>
          <p:nvPr>
            <p:ph type="body" idx="1"/>
          </p:nvPr>
        </p:nvSpPr>
        <p:spPr>
          <a:xfrm>
            <a:off x="609600" y="1600201"/>
            <a:ext cx="5334000" cy="361937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20000"/>
              </a:lnSpc>
              <a:spcBef>
                <a:spcPts val="0"/>
              </a:spcBef>
              <a:spcAft>
                <a:spcPts val="0"/>
              </a:spcAft>
              <a:buClr>
                <a:srgbClr val="203B3C"/>
              </a:buClr>
              <a:buSzPct val="100000"/>
              <a:buChar char="•"/>
            </a:pPr>
            <a:r>
              <a:rPr lang="en-US" dirty="0" err="1">
                <a:latin typeface="Arial" panose="020B0604020202020204" pitchFamily="34" charset="0"/>
                <a:cs typeface="Arial" panose="020B0604020202020204" pitchFamily="34" charset="0"/>
              </a:rPr>
              <a:t>Samvera</a:t>
            </a:r>
            <a:r>
              <a:rPr lang="en-US" dirty="0">
                <a:latin typeface="Arial" panose="020B0604020202020204" pitchFamily="34" charset="0"/>
                <a:cs typeface="Arial" panose="020B0604020202020204" pitchFamily="34" charset="0"/>
              </a:rPr>
              <a:t> solution bundle for audio and video </a:t>
            </a:r>
            <a:r>
              <a:rPr lang="en-US" u="sng" dirty="0">
                <a:latin typeface="Arial" panose="020B0604020202020204" pitchFamily="34" charset="0"/>
                <a:cs typeface="Arial" panose="020B0604020202020204" pitchFamily="34" charset="0"/>
              </a:rPr>
              <a:t>access</a:t>
            </a:r>
          </a:p>
          <a:p>
            <a:pPr marL="342900" lvl="0" indent="-342900" algn="l" rtl="0">
              <a:lnSpc>
                <a:spcPct val="120000"/>
              </a:lnSpc>
              <a:spcBef>
                <a:spcPts val="0"/>
              </a:spcBef>
              <a:spcAft>
                <a:spcPts val="0"/>
              </a:spcAft>
              <a:buClr>
                <a:srgbClr val="203B3C"/>
              </a:buClr>
              <a:buSzPct val="100000"/>
              <a:buChar char="•"/>
            </a:pPr>
            <a:r>
              <a:rPr lang="en-US" dirty="0">
                <a:latin typeface="Arial" panose="020B0604020202020204" pitchFamily="34" charset="0"/>
                <a:cs typeface="Arial" panose="020B0604020202020204" pitchFamily="34" charset="0"/>
              </a:rPr>
              <a:t>Features include easy transcoding, granular access control, and much more</a:t>
            </a:r>
            <a:endParaRPr dirty="0">
              <a:latin typeface="Arial" panose="020B0604020202020204" pitchFamily="34" charset="0"/>
              <a:cs typeface="Arial" panose="020B0604020202020204" pitchFamily="34" charset="0"/>
            </a:endParaRPr>
          </a:p>
          <a:p>
            <a:pPr marL="342900" lvl="0" indent="-342900" algn="l" rtl="0">
              <a:lnSpc>
                <a:spcPct val="120000"/>
              </a:lnSpc>
              <a:spcBef>
                <a:spcPts val="518"/>
              </a:spcBef>
              <a:spcAft>
                <a:spcPts val="0"/>
              </a:spcAft>
              <a:buClr>
                <a:srgbClr val="203B3C"/>
              </a:buClr>
              <a:buSzPct val="100000"/>
              <a:buChar char="•"/>
            </a:pPr>
            <a:r>
              <a:rPr lang="en-US" dirty="0">
                <a:latin typeface="Arial" panose="020B0604020202020204" pitchFamily="34" charset="0"/>
                <a:cs typeface="Arial" panose="020B0604020202020204" pitchFamily="34" charset="0"/>
              </a:rPr>
              <a:t>Supported by grants from the Mellon Foundation and IMLS</a:t>
            </a:r>
            <a:endParaRPr dirty="0">
              <a:latin typeface="Arial" panose="020B0604020202020204" pitchFamily="34" charset="0"/>
              <a:cs typeface="Arial" panose="020B0604020202020204" pitchFamily="34" charset="0"/>
            </a:endParaRPr>
          </a:p>
          <a:p>
            <a:pPr marL="342900" lvl="0" indent="-342900" algn="l" rtl="0">
              <a:lnSpc>
                <a:spcPct val="120000"/>
              </a:lnSpc>
              <a:spcBef>
                <a:spcPts val="518"/>
              </a:spcBef>
              <a:spcAft>
                <a:spcPts val="0"/>
              </a:spcAft>
              <a:buClr>
                <a:srgbClr val="203B3C"/>
              </a:buClr>
              <a:buSzPct val="100000"/>
              <a:buChar char="•"/>
            </a:pPr>
            <a:r>
              <a:rPr lang="en-US" dirty="0">
                <a:latin typeface="Arial" panose="020B0604020202020204" pitchFamily="34" charset="0"/>
                <a:cs typeface="Arial" panose="020B0604020202020204" pitchFamily="34" charset="0"/>
              </a:rPr>
              <a:t>Latest release: Avalon 7.3</a:t>
            </a:r>
            <a:endParaRPr dirty="0">
              <a:latin typeface="Arial" panose="020B0604020202020204" pitchFamily="34" charset="0"/>
              <a:cs typeface="Arial" panose="020B0604020202020204" pitchFamily="34" charset="0"/>
            </a:endParaRPr>
          </a:p>
        </p:txBody>
      </p:sp>
      <p:pic>
        <p:nvPicPr>
          <p:cNvPr id="62" name="Google Shape;62;p2"/>
          <p:cNvPicPr preferRelativeResize="0"/>
          <p:nvPr/>
        </p:nvPicPr>
        <p:blipFill rotWithShape="1">
          <a:blip r:embed="rId3">
            <a:alphaModFix/>
          </a:blip>
          <a:srcRect/>
          <a:stretch/>
        </p:blipFill>
        <p:spPr>
          <a:xfrm>
            <a:off x="3001789" y="5629274"/>
            <a:ext cx="2172659" cy="754395"/>
          </a:xfrm>
          <a:prstGeom prst="rect">
            <a:avLst/>
          </a:prstGeom>
          <a:noFill/>
          <a:ln>
            <a:noFill/>
          </a:ln>
        </p:spPr>
      </p:pic>
      <p:pic>
        <p:nvPicPr>
          <p:cNvPr id="63" name="Google Shape;63;p2"/>
          <p:cNvPicPr preferRelativeResize="0"/>
          <p:nvPr/>
        </p:nvPicPr>
        <p:blipFill rotWithShape="1">
          <a:blip r:embed="rId4">
            <a:alphaModFix/>
          </a:blip>
          <a:srcRect/>
          <a:stretch/>
        </p:blipFill>
        <p:spPr>
          <a:xfrm>
            <a:off x="509034" y="5219575"/>
            <a:ext cx="2064327" cy="1164094"/>
          </a:xfrm>
          <a:prstGeom prst="rect">
            <a:avLst/>
          </a:prstGeom>
          <a:noFill/>
          <a:ln>
            <a:noFill/>
          </a:ln>
        </p:spPr>
      </p:pic>
      <p:pic>
        <p:nvPicPr>
          <p:cNvPr id="5" name="Picture 4" descr="Graphical user interface, text, application&#10;&#10;Description automatically generated">
            <a:extLst>
              <a:ext uri="{FF2B5EF4-FFF2-40B4-BE49-F238E27FC236}">
                <a16:creationId xmlns:a16="http://schemas.microsoft.com/office/drawing/2014/main" id="{866CABC4-24FA-FA44-86A4-CC57D6793E43}"/>
              </a:ext>
            </a:extLst>
          </p:cNvPr>
          <p:cNvPicPr>
            <a:picLocks noChangeAspect="1"/>
          </p:cNvPicPr>
          <p:nvPr/>
        </p:nvPicPr>
        <p:blipFill rotWithShape="1">
          <a:blip r:embed="rId5"/>
          <a:srcRect l="2802" t="1693" r="4841" b="963"/>
          <a:stretch/>
        </p:blipFill>
        <p:spPr>
          <a:xfrm>
            <a:off x="5815048" y="1417638"/>
            <a:ext cx="5867918" cy="3974908"/>
          </a:xfrm>
          <a:prstGeom prst="rect">
            <a:avLst/>
          </a:prstGeom>
          <a:effectLst>
            <a:outerShdw blurRad="228583" dist="38100" dir="2100000" algn="tl" rotWithShape="0">
              <a:prstClr val="black">
                <a:alpha val="30059"/>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1F11-79A0-27CD-AEDF-C0119B5E7B58}"/>
              </a:ext>
            </a:extLst>
          </p:cNvPr>
          <p:cNvSpPr>
            <a:spLocks noGrp="1"/>
          </p:cNvSpPr>
          <p:nvPr>
            <p:ph type="title"/>
          </p:nvPr>
        </p:nvSpPr>
        <p:spPr>
          <a:xfrm>
            <a:off x="609600" y="274638"/>
            <a:ext cx="10160000" cy="1143000"/>
          </a:xfrm>
        </p:spPr>
        <p:txBody>
          <a:bodyPr>
            <a:normAutofit fontScale="90000"/>
          </a:bodyPr>
          <a:lstStyle/>
          <a:p>
            <a:r>
              <a:rPr lang="en-US" dirty="0">
                <a:latin typeface="Arial" panose="020B0604020202020204" pitchFamily="34" charset="0"/>
                <a:cs typeface="Arial" panose="020B0604020202020204" pitchFamily="34" charset="0"/>
              </a:rPr>
              <a:t>Avalon Team Changes – Welcome Mason</a:t>
            </a:r>
          </a:p>
        </p:txBody>
      </p:sp>
      <p:sp>
        <p:nvSpPr>
          <p:cNvPr id="3" name="Content Placeholder 2">
            <a:extLst>
              <a:ext uri="{FF2B5EF4-FFF2-40B4-BE49-F238E27FC236}">
                <a16:creationId xmlns:a16="http://schemas.microsoft.com/office/drawing/2014/main" id="{A236DF5F-AA90-90D7-AD7E-421885C2BE6D}"/>
              </a:ext>
            </a:extLst>
          </p:cNvPr>
          <p:cNvSpPr>
            <a:spLocks noGrp="1"/>
          </p:cNvSpPr>
          <p:nvPr>
            <p:ph idx="1"/>
          </p:nvPr>
        </p:nvSpPr>
        <p:spPr>
          <a:xfrm>
            <a:off x="609600" y="1417638"/>
            <a:ext cx="7757160" cy="4525963"/>
          </a:xfrm>
        </p:spPr>
        <p:txBody>
          <a:bodyPr/>
          <a:lstStyle/>
          <a:p>
            <a:r>
              <a:rPr lang="en-US" dirty="0">
                <a:latin typeface="Arial" panose="020B0604020202020204" pitchFamily="34" charset="0"/>
                <a:cs typeface="Arial" panose="020B0604020202020204" pitchFamily="34" charset="0"/>
              </a:rPr>
              <a:t>Mason </a:t>
            </a:r>
            <a:r>
              <a:rPr lang="en-US" dirty="0" err="1">
                <a:latin typeface="Arial" panose="020B0604020202020204" pitchFamily="34" charset="0"/>
                <a:cs typeface="Arial" panose="020B0604020202020204" pitchFamily="34" charset="0"/>
              </a:rPr>
              <a:t>Ballengee</a:t>
            </a:r>
            <a:r>
              <a:rPr lang="en-US" dirty="0">
                <a:latin typeface="Arial" panose="020B0604020202020204" pitchFamily="34" charset="0"/>
                <a:cs typeface="Arial" panose="020B0604020202020204" pitchFamily="34" charset="0"/>
              </a:rPr>
              <a:t> joins the Avalon team!</a:t>
            </a:r>
          </a:p>
          <a:p>
            <a:r>
              <a:rPr lang="en-US" dirty="0">
                <a:latin typeface="Arial" panose="020B0604020202020204" pitchFamily="34" charset="0"/>
                <a:cs typeface="Arial" panose="020B0604020202020204" pitchFamily="34" charset="0"/>
              </a:rPr>
              <a:t>Previously worked with Julie Hardesty on metadata coding projects</a:t>
            </a:r>
          </a:p>
          <a:p>
            <a:r>
              <a:rPr lang="en-US" dirty="0">
                <a:latin typeface="Arial" panose="020B0604020202020204" pitchFamily="34" charset="0"/>
                <a:cs typeface="Arial" panose="020B0604020202020204" pitchFamily="34" charset="0"/>
              </a:rPr>
              <a:t>Please say hello </a:t>
            </a:r>
          </a:p>
        </p:txBody>
      </p:sp>
    </p:spTree>
    <p:extLst>
      <p:ext uri="{BB962C8B-B14F-4D97-AF65-F5344CB8AC3E}">
        <p14:creationId xmlns:p14="http://schemas.microsoft.com/office/powerpoint/2010/main" val="184425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1F11-79A0-27CD-AEDF-C0119B5E7B5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Open Position</a:t>
            </a:r>
          </a:p>
        </p:txBody>
      </p:sp>
      <p:sp>
        <p:nvSpPr>
          <p:cNvPr id="3" name="Content Placeholder 2">
            <a:extLst>
              <a:ext uri="{FF2B5EF4-FFF2-40B4-BE49-F238E27FC236}">
                <a16:creationId xmlns:a16="http://schemas.microsoft.com/office/drawing/2014/main" id="{A236DF5F-AA90-90D7-AD7E-421885C2BE6D}"/>
              </a:ext>
            </a:extLst>
          </p:cNvPr>
          <p:cNvSpPr>
            <a:spLocks noGrp="1"/>
          </p:cNvSpPr>
          <p:nvPr>
            <p:ph idx="1"/>
          </p:nvPr>
        </p:nvSpPr>
        <p:spPr>
          <a:xfrm>
            <a:off x="609600" y="1600206"/>
            <a:ext cx="9405257" cy="4525963"/>
          </a:xfrm>
        </p:spPr>
        <p:txBody>
          <a:bodyPr/>
          <a:lstStyle/>
          <a:p>
            <a:r>
              <a:rPr lang="en-US" dirty="0">
                <a:latin typeface="Arial" panose="020B0604020202020204" pitchFamily="34" charset="0"/>
                <a:cs typeface="Arial" panose="020B0604020202020204" pitchFamily="34" charset="0"/>
              </a:rPr>
              <a:t>Head, Digital Media Software Development</a:t>
            </a:r>
          </a:p>
          <a:p>
            <a:r>
              <a:rPr lang="en-US" dirty="0">
                <a:latin typeface="Arial" panose="020B0604020202020204" pitchFamily="34" charset="0"/>
                <a:cs typeface="Arial" panose="020B0604020202020204" pitchFamily="34" charset="0"/>
              </a:rPr>
              <a:t>Jim Halliday currently filling in for this role since Maria Whitaker’s retirement</a:t>
            </a:r>
          </a:p>
          <a:p>
            <a:r>
              <a:rPr lang="en-US" dirty="0">
                <a:latin typeface="Arial" panose="020B0604020202020204" pitchFamily="34" charset="0"/>
                <a:cs typeface="Arial" panose="020B0604020202020204" pitchFamily="34" charset="0"/>
                <a:hlinkClick r:id="rId3"/>
              </a:rPr>
              <a:t>https://go.iu.edu/4irc</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457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FCB8-5088-F037-A875-7FCCE72FC54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Remembering Michael</a:t>
            </a:r>
          </a:p>
        </p:txBody>
      </p:sp>
      <p:sp>
        <p:nvSpPr>
          <p:cNvPr id="3" name="Content Placeholder 2">
            <a:extLst>
              <a:ext uri="{FF2B5EF4-FFF2-40B4-BE49-F238E27FC236}">
                <a16:creationId xmlns:a16="http://schemas.microsoft.com/office/drawing/2014/main" id="{692D9854-1408-CDA1-D027-CAC872374C13}"/>
              </a:ext>
            </a:extLst>
          </p:cNvPr>
          <p:cNvSpPr>
            <a:spLocks noGrp="1"/>
          </p:cNvSpPr>
          <p:nvPr>
            <p:ph idx="1"/>
          </p:nvPr>
        </p:nvSpPr>
        <p:spPr/>
        <p:txBody>
          <a:bodyPr/>
          <a:lstStyle/>
          <a:p>
            <a:endParaRPr lang="en-US" dirty="0"/>
          </a:p>
        </p:txBody>
      </p:sp>
      <p:pic>
        <p:nvPicPr>
          <p:cNvPr id="1026" name="Picture 2" descr="Michael Royal Johnson">
            <a:extLst>
              <a:ext uri="{FF2B5EF4-FFF2-40B4-BE49-F238E27FC236}">
                <a16:creationId xmlns:a16="http://schemas.microsoft.com/office/drawing/2014/main" id="{7D830BCA-4440-065B-15B4-29518A0FD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461" y="2131905"/>
            <a:ext cx="3462564" cy="34625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042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576F-520F-A76A-F332-4F608335BBC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What’s New in Avalon</a:t>
            </a:r>
          </a:p>
        </p:txBody>
      </p:sp>
      <p:sp>
        <p:nvSpPr>
          <p:cNvPr id="3" name="Content Placeholder 2">
            <a:extLst>
              <a:ext uri="{FF2B5EF4-FFF2-40B4-BE49-F238E27FC236}">
                <a16:creationId xmlns:a16="http://schemas.microsoft.com/office/drawing/2014/main" id="{A5ECE6E0-67E8-D88D-CF57-262F273F5192}"/>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Release 7.3 – March 2022</a:t>
            </a:r>
          </a:p>
          <a:p>
            <a:pPr lvl="1"/>
            <a:r>
              <a:rPr lang="en-US" dirty="0">
                <a:latin typeface="Arial" panose="020B0604020202020204" pitchFamily="34" charset="0"/>
                <a:cs typeface="Arial" panose="020B0604020202020204" pitchFamily="34" charset="0"/>
              </a:rPr>
              <a:t>Includes support for uploading files from Google Drive, a new component that allows users to view and download transcripts on the item page, and a variety of dependency updates and bug fixes.</a:t>
            </a:r>
          </a:p>
          <a:p>
            <a:pPr lvl="1"/>
            <a:r>
              <a:rPr lang="en-US" dirty="0">
                <a:latin typeface="Arial" panose="020B0604020202020204" pitchFamily="34" charset="0"/>
                <a:cs typeface="Arial" panose="020B0604020202020204" pitchFamily="34" charset="0"/>
              </a:rPr>
              <a:t>Notable updates and bug fixes</a:t>
            </a:r>
          </a:p>
          <a:p>
            <a:pPr lvl="2"/>
            <a:r>
              <a:rPr lang="en-US" dirty="0">
                <a:latin typeface="Arial" panose="020B0604020202020204" pitchFamily="34" charset="0"/>
                <a:cs typeface="Arial" panose="020B0604020202020204" pitchFamily="34" charset="0"/>
              </a:rPr>
              <a:t>Ruby 2.7 support</a:t>
            </a:r>
          </a:p>
          <a:p>
            <a:pPr lvl="2"/>
            <a:r>
              <a:rPr lang="en-US" dirty="0">
                <a:latin typeface="Arial" panose="020B0604020202020204" pitchFamily="34" charset="0"/>
                <a:cs typeface="Arial" panose="020B0604020202020204" pitchFamily="34" charset="0"/>
              </a:rPr>
              <a:t>Updated Docker build</a:t>
            </a:r>
          </a:p>
          <a:p>
            <a:pPr lvl="2"/>
            <a:r>
              <a:rPr lang="en-US" dirty="0">
                <a:latin typeface="Arial" panose="020B0604020202020204" pitchFamily="34" charset="0"/>
                <a:cs typeface="Arial" panose="020B0604020202020204" pitchFamily="34" charset="0"/>
              </a:rPr>
              <a:t>Fix for broken copy functionality on playlists</a:t>
            </a:r>
          </a:p>
          <a:p>
            <a:pPr lvl="2"/>
            <a:r>
              <a:rPr lang="en-US" dirty="0">
                <a:latin typeface="Arial" panose="020B0604020202020204" pitchFamily="34" charset="0"/>
                <a:cs typeface="Arial" panose="020B0604020202020204" pitchFamily="34" charset="0"/>
              </a:rPr>
              <a:t>Fix for file handling when a collection folder is missing or misnamed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51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480A-9D4E-E38C-4018-CDE017CA55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Transcript Files and Viewer</a:t>
            </a:r>
          </a:p>
        </p:txBody>
      </p:sp>
      <p:sp>
        <p:nvSpPr>
          <p:cNvPr id="3" name="Content Placeholder 2">
            <a:extLst>
              <a:ext uri="{FF2B5EF4-FFF2-40B4-BE49-F238E27FC236}">
                <a16:creationId xmlns:a16="http://schemas.microsoft.com/office/drawing/2014/main" id="{AB232F0C-7972-7582-AAA0-10C9EBAAA4BF}"/>
              </a:ext>
            </a:extLst>
          </p:cNvPr>
          <p:cNvSpPr>
            <a:spLocks noGrp="1"/>
          </p:cNvSpPr>
          <p:nvPr>
            <p:ph idx="1"/>
          </p:nvPr>
        </p:nvSpPr>
        <p:spPr>
          <a:xfrm>
            <a:off x="609600" y="1600206"/>
            <a:ext cx="9884230" cy="4525963"/>
          </a:xfrm>
        </p:spPr>
        <p:txBody>
          <a:bodyPr/>
          <a:lstStyle/>
          <a:p>
            <a:r>
              <a:rPr lang="en-US" dirty="0">
                <a:latin typeface="Arial" panose="020B0604020202020204" pitchFamily="34" charset="0"/>
                <a:cs typeface="Arial" panose="020B0604020202020204" pitchFamily="34" charset="0"/>
              </a:rPr>
              <a:t>Transcripts are now a typed file category</a:t>
            </a:r>
          </a:p>
          <a:p>
            <a:r>
              <a:rPr lang="en-US" dirty="0">
                <a:latin typeface="Arial" panose="020B0604020202020204" pitchFamily="34" charset="0"/>
                <a:cs typeface="Arial" panose="020B0604020202020204" pitchFamily="34" charset="0"/>
              </a:rPr>
              <a:t>Any number of transcript documents can be added</a:t>
            </a:r>
          </a:p>
          <a:p>
            <a:r>
              <a:rPr lang="en-US" dirty="0">
                <a:latin typeface="Arial" panose="020B0604020202020204" pitchFamily="34" charset="0"/>
                <a:cs typeface="Arial" panose="020B0604020202020204" pitchFamily="34" charset="0"/>
              </a:rPr>
              <a:t>Upload in VTT or or DOCX format to view the transcript on the item page</a:t>
            </a:r>
          </a:p>
        </p:txBody>
      </p:sp>
      <p:pic>
        <p:nvPicPr>
          <p:cNvPr id="5" name="Picture 4" descr="Graphical user interface, text, application, email&#10;&#10;Description automatically generated">
            <a:extLst>
              <a:ext uri="{FF2B5EF4-FFF2-40B4-BE49-F238E27FC236}">
                <a16:creationId xmlns:a16="http://schemas.microsoft.com/office/drawing/2014/main" id="{4205A365-67B4-173B-BF8B-A9A82D240F70}"/>
              </a:ext>
            </a:extLst>
          </p:cNvPr>
          <p:cNvPicPr>
            <a:picLocks noChangeAspect="1"/>
          </p:cNvPicPr>
          <p:nvPr/>
        </p:nvPicPr>
        <p:blipFill>
          <a:blip r:embed="rId3"/>
          <a:stretch>
            <a:fillRect/>
          </a:stretch>
        </p:blipFill>
        <p:spPr>
          <a:xfrm>
            <a:off x="1038225" y="4026680"/>
            <a:ext cx="4693105" cy="2462228"/>
          </a:xfrm>
          <a:prstGeom prst="rect">
            <a:avLst/>
          </a:prstGeom>
        </p:spPr>
      </p:pic>
    </p:spTree>
    <p:extLst>
      <p:ext uri="{BB962C8B-B14F-4D97-AF65-F5344CB8AC3E}">
        <p14:creationId xmlns:p14="http://schemas.microsoft.com/office/powerpoint/2010/main" val="418306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480A-9D4E-E38C-4018-CDE017CA558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Transcript Viewer</a:t>
            </a:r>
          </a:p>
        </p:txBody>
      </p:sp>
      <p:pic>
        <p:nvPicPr>
          <p:cNvPr id="5" name="Content Placeholder 4" descr="Graphical user interface, website&#10;&#10;Description automatically generated">
            <a:extLst>
              <a:ext uri="{FF2B5EF4-FFF2-40B4-BE49-F238E27FC236}">
                <a16:creationId xmlns:a16="http://schemas.microsoft.com/office/drawing/2014/main" id="{B09E3193-4AA6-5A66-91AE-559E26B1DC63}"/>
              </a:ext>
            </a:extLst>
          </p:cNvPr>
          <p:cNvPicPr>
            <a:picLocks noGrp="1" noChangeAspect="1"/>
          </p:cNvPicPr>
          <p:nvPr>
            <p:ph idx="1"/>
          </p:nvPr>
        </p:nvPicPr>
        <p:blipFill>
          <a:blip r:embed="rId3"/>
          <a:stretch>
            <a:fillRect/>
          </a:stretch>
        </p:blipFill>
        <p:spPr>
          <a:xfrm>
            <a:off x="5812779" y="488723"/>
            <a:ext cx="6216850" cy="5637446"/>
          </a:xfrm>
        </p:spPr>
      </p:pic>
      <p:sp>
        <p:nvSpPr>
          <p:cNvPr id="7" name="Content Placeholder 2">
            <a:extLst>
              <a:ext uri="{FF2B5EF4-FFF2-40B4-BE49-F238E27FC236}">
                <a16:creationId xmlns:a16="http://schemas.microsoft.com/office/drawing/2014/main" id="{CABE8F02-4098-2ABD-02BE-B6CC32627799}"/>
              </a:ext>
            </a:extLst>
          </p:cNvPr>
          <p:cNvSpPr txBox="1">
            <a:spLocks/>
          </p:cNvSpPr>
          <p:nvPr/>
        </p:nvSpPr>
        <p:spPr>
          <a:xfrm>
            <a:off x="609600" y="1600206"/>
            <a:ext cx="5060304"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rgbClr val="203B3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03B3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03B3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03B3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03B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Users can download transcript files and click VTT timestamps to seek in the viewer</a:t>
            </a:r>
          </a:p>
          <a:p>
            <a:r>
              <a:rPr lang="en-US" dirty="0">
                <a:latin typeface="Arial" panose="020B0604020202020204" pitchFamily="34" charset="0"/>
                <a:cs typeface="Arial" panose="020B0604020202020204" pitchFamily="34" charset="0"/>
              </a:rPr>
              <a:t>The transcript component of the Avalon IIIF React Media Player renders on the item page when a transcript document is present</a:t>
            </a:r>
          </a:p>
        </p:txBody>
      </p:sp>
    </p:spTree>
    <p:extLst>
      <p:ext uri="{BB962C8B-B14F-4D97-AF65-F5344CB8AC3E}">
        <p14:creationId xmlns:p14="http://schemas.microsoft.com/office/powerpoint/2010/main" val="168637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EECE-091F-3DAA-73FC-3CEC6D99606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Google Drive Integration</a:t>
            </a:r>
          </a:p>
        </p:txBody>
      </p:sp>
      <p:sp>
        <p:nvSpPr>
          <p:cNvPr id="3" name="Content Placeholder 2">
            <a:extLst>
              <a:ext uri="{FF2B5EF4-FFF2-40B4-BE49-F238E27FC236}">
                <a16:creationId xmlns:a16="http://schemas.microsoft.com/office/drawing/2014/main" id="{6CA5697E-332D-D649-7DEE-8BE9B06B780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Works really well… but won’t be widely adopted at IU due to Google Service changes</a:t>
            </a:r>
          </a:p>
          <a:p>
            <a:r>
              <a:rPr lang="en-US" dirty="0">
                <a:latin typeface="Arial" panose="020B0604020202020204" pitchFamily="34" charset="0"/>
                <a:cs typeface="Arial" panose="020B0604020202020204" pitchFamily="34" charset="0"/>
              </a:rPr>
              <a:t>Simple to set up</a:t>
            </a:r>
          </a:p>
          <a:p>
            <a:r>
              <a:rPr lang="en-US" dirty="0">
                <a:latin typeface="Arial" panose="020B0604020202020204" pitchFamily="34" charset="0"/>
                <a:cs typeface="Arial" panose="020B0604020202020204" pitchFamily="34" charset="0"/>
              </a:rPr>
              <a:t>Maintenance is a concern</a:t>
            </a:r>
          </a:p>
          <a:p>
            <a:r>
              <a:rPr lang="en-US" dirty="0">
                <a:latin typeface="Arial" panose="020B0604020202020204" pitchFamily="34" charset="0"/>
                <a:cs typeface="Arial" panose="020B0604020202020204" pitchFamily="34" charset="0"/>
              </a:rPr>
              <a:t>Other providers in Browse Everything?</a:t>
            </a:r>
          </a:p>
        </p:txBody>
      </p:sp>
    </p:spTree>
    <p:extLst>
      <p:ext uri="{BB962C8B-B14F-4D97-AF65-F5344CB8AC3E}">
        <p14:creationId xmlns:p14="http://schemas.microsoft.com/office/powerpoint/2010/main" val="84181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2594</TotalTime>
  <Words>562</Words>
  <Application>Microsoft Macintosh PowerPoint</Application>
  <PresentationFormat>Widescreen</PresentationFormat>
  <Paragraphs>64</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Museo Slab 500</vt:lpstr>
      <vt:lpstr>Office Theme</vt:lpstr>
      <vt:lpstr>Avalon Update</vt:lpstr>
      <vt:lpstr>What is Avalon?</vt:lpstr>
      <vt:lpstr>Avalon Team Changes – Welcome Mason</vt:lpstr>
      <vt:lpstr>Open Position</vt:lpstr>
      <vt:lpstr>Remembering Michael</vt:lpstr>
      <vt:lpstr>What’s New in Avalon</vt:lpstr>
      <vt:lpstr>Transcript Files and Viewer</vt:lpstr>
      <vt:lpstr>Transcript Viewer</vt:lpstr>
      <vt:lpstr>Google Drive Integration</vt:lpstr>
      <vt:lpstr>What’s Next for Avalon</vt:lpstr>
      <vt:lpstr>Get in Touch With Us</vt:lpstr>
    </vt:vector>
  </TitlesOfParts>
  <Company>Element Three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Element Three</dc:creator>
  <cp:lastModifiedBy>Cameron, Jon Brandon</cp:lastModifiedBy>
  <cp:revision>76</cp:revision>
  <cp:lastPrinted>2022-05-04T16:04:29Z</cp:lastPrinted>
  <dcterms:created xsi:type="dcterms:W3CDTF">2012-10-11T14:35:08Z</dcterms:created>
  <dcterms:modified xsi:type="dcterms:W3CDTF">2022-05-04T19:08:23Z</dcterms:modified>
</cp:coreProperties>
</file>