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7" r:id="rId10"/>
    <p:sldId id="263" r:id="rId11"/>
    <p:sldId id="264" r:id="rId12"/>
    <p:sldId id="266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>
          <p15:clr>
            <a:srgbClr val="A4A3A4"/>
          </p15:clr>
        </p15:guide>
        <p15:guide id="2" pos="211">
          <p15:clr>
            <a:srgbClr val="A4A3A4"/>
          </p15:clr>
        </p15:guide>
        <p15:guide id="3" pos="7423">
          <p15:clr>
            <a:srgbClr val="A4A3A4"/>
          </p15:clr>
        </p15:guide>
        <p15:guide id="4" orient="horz" pos="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8"/>
    <p:restoredTop sz="94745"/>
  </p:normalViewPr>
  <p:slideViewPr>
    <p:cSldViewPr snapToGrid="0" snapToObjects="1">
      <p:cViewPr varScale="1">
        <p:scale>
          <a:sx n="117" d="100"/>
          <a:sy n="117" d="100"/>
        </p:scale>
        <p:origin x="176" y="392"/>
      </p:cViewPr>
      <p:guideLst>
        <p:guide orient="horz" pos="595"/>
        <p:guide pos="211"/>
        <p:guide pos="7423"/>
        <p:guide orient="horz" pos="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55794-9B30-C643-AFFE-804292E41D08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DFB8CB-CE0F-BC4F-86BB-211563F6F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DABA2B-0A1E-9240-B9B6-09FA40BDFA2E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70F38E-81F3-B14A-8C05-8130B15E9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963" y="1412875"/>
            <a:ext cx="10333037" cy="102221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963" y="2601119"/>
            <a:ext cx="1033303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6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37" y="1412875"/>
            <a:ext cx="3932237" cy="11246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337" y="2713383"/>
            <a:ext cx="3932237" cy="33693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0"/>
          </p:nvPr>
        </p:nvSpPr>
        <p:spPr>
          <a:xfrm>
            <a:off x="4404851" y="1412875"/>
            <a:ext cx="7423611" cy="4670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2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8337" y="1412875"/>
            <a:ext cx="3932237" cy="11246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337" y="2713383"/>
            <a:ext cx="3932237" cy="33693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0"/>
          </p:nvPr>
        </p:nvSpPr>
        <p:spPr>
          <a:xfrm>
            <a:off x="4404851" y="1412875"/>
            <a:ext cx="7423611" cy="4670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7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8337" y="1412875"/>
            <a:ext cx="3932237" cy="11246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337" y="2713383"/>
            <a:ext cx="3932237" cy="33693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404851" y="1412875"/>
            <a:ext cx="7423611" cy="4670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2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ign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608915" y="2506008"/>
            <a:ext cx="40590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en-US" altLang="x-none" sz="7200" dirty="0">
                <a:solidFill>
                  <a:schemeClr val="bg1"/>
                </a:solidFill>
              </a:rPr>
              <a:t>Thank you</a:t>
            </a:r>
          </a:p>
          <a:p>
            <a:pPr>
              <a:defRPr/>
            </a:pPr>
            <a:r>
              <a:rPr lang="en-US" altLang="x-none" sz="2400" dirty="0">
                <a:solidFill>
                  <a:schemeClr val="bg1"/>
                </a:solidFill>
              </a:rPr>
              <a:t>For more information </a:t>
            </a:r>
            <a:br>
              <a:rPr lang="en-US" altLang="x-none" sz="2400" dirty="0">
                <a:solidFill>
                  <a:schemeClr val="bg1"/>
                </a:solidFill>
              </a:rPr>
            </a:br>
            <a:r>
              <a:rPr lang="en-US" altLang="x-none" sz="2400" b="1" dirty="0">
                <a:solidFill>
                  <a:schemeClr val="bg1"/>
                </a:solidFill>
              </a:rPr>
              <a:t>visit </a:t>
            </a:r>
            <a:r>
              <a:rPr lang="en-US" altLang="x-none" sz="2400" b="1" dirty="0" err="1">
                <a:solidFill>
                  <a:schemeClr val="bg1"/>
                </a:solidFill>
              </a:rPr>
              <a:t>www.hull.ac.uk</a:t>
            </a:r>
            <a:endParaRPr lang="en-US" altLang="x-none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0" y="2413000"/>
            <a:ext cx="43561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36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ign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608915" y="2506008"/>
            <a:ext cx="40590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en-US" altLang="x-none" sz="7200" dirty="0">
                <a:solidFill>
                  <a:schemeClr val="bg1"/>
                </a:solidFill>
              </a:rPr>
              <a:t>Thank you</a:t>
            </a:r>
          </a:p>
          <a:p>
            <a:pPr>
              <a:defRPr/>
            </a:pPr>
            <a:r>
              <a:rPr lang="en-US" altLang="x-none" sz="2400" dirty="0">
                <a:solidFill>
                  <a:schemeClr val="bg1"/>
                </a:solidFill>
              </a:rPr>
              <a:t>For more information </a:t>
            </a:r>
            <a:br>
              <a:rPr lang="en-US" altLang="x-none" sz="2400" dirty="0">
                <a:solidFill>
                  <a:schemeClr val="bg1"/>
                </a:solidFill>
              </a:rPr>
            </a:br>
            <a:r>
              <a:rPr lang="en-US" altLang="x-none" sz="2400" b="1" dirty="0">
                <a:solidFill>
                  <a:schemeClr val="bg1"/>
                </a:solidFill>
              </a:rPr>
              <a:t>visit </a:t>
            </a:r>
            <a:r>
              <a:rPr lang="en-US" altLang="x-none" sz="2400" b="1" dirty="0" err="1">
                <a:solidFill>
                  <a:schemeClr val="bg1"/>
                </a:solidFill>
              </a:rPr>
              <a:t>www.hull.ac.uk</a:t>
            </a:r>
            <a:endParaRPr lang="en-US" altLang="x-none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0" y="2413000"/>
            <a:ext cx="43561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37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gn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608915" y="2506008"/>
            <a:ext cx="40590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en-US" altLang="x-none" sz="7200" dirty="0">
                <a:solidFill>
                  <a:schemeClr val="bg1"/>
                </a:solidFill>
              </a:rPr>
              <a:t>Thank you</a:t>
            </a:r>
          </a:p>
          <a:p>
            <a:pPr>
              <a:defRPr/>
            </a:pPr>
            <a:r>
              <a:rPr lang="en-US" altLang="x-none" sz="2400" dirty="0">
                <a:solidFill>
                  <a:schemeClr val="bg1"/>
                </a:solidFill>
              </a:rPr>
              <a:t>For more information </a:t>
            </a:r>
            <a:br>
              <a:rPr lang="en-US" altLang="x-none" sz="2400" dirty="0">
                <a:solidFill>
                  <a:schemeClr val="bg1"/>
                </a:solidFill>
              </a:rPr>
            </a:br>
            <a:r>
              <a:rPr lang="en-US" altLang="x-none" sz="2400" b="1" dirty="0">
                <a:solidFill>
                  <a:schemeClr val="bg1"/>
                </a:solidFill>
              </a:rPr>
              <a:t>visit </a:t>
            </a:r>
            <a:r>
              <a:rPr lang="en-US" altLang="x-none" sz="2400" b="1" dirty="0" err="1">
                <a:solidFill>
                  <a:schemeClr val="bg1"/>
                </a:solidFill>
              </a:rPr>
              <a:t>www.hull.ac.uk</a:t>
            </a:r>
            <a:endParaRPr lang="en-US" altLang="x-none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0" y="2413000"/>
            <a:ext cx="43561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18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984875" y="226142"/>
            <a:ext cx="6030913" cy="64106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483510"/>
            <a:ext cx="5690809" cy="28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8592" y="4634859"/>
            <a:ext cx="5008982" cy="1330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3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with cap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984875" y="226142"/>
            <a:ext cx="6030913" cy="64106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483510"/>
            <a:ext cx="5690809" cy="28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8592" y="4634859"/>
            <a:ext cx="5008982" cy="1330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944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984875" y="226142"/>
            <a:ext cx="6030913" cy="64106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483510"/>
            <a:ext cx="5690809" cy="28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8592" y="4634859"/>
            <a:ext cx="5008982" cy="1330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65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fram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437481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31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34963" y="1412875"/>
            <a:ext cx="10333037" cy="102221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34963" y="2601119"/>
            <a:ext cx="1033303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47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frame image with logo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58528"/>
            <a:ext cx="12192000" cy="5599471"/>
          </a:xfr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103688"/>
            <a:ext cx="64452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9693-BA91-43E9-B1E7-2E365BBF5FA1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1FD4-F0E4-46A5-862E-4F35910A6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2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34963" y="1412875"/>
            <a:ext cx="10333037" cy="102221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34963" y="2601119"/>
            <a:ext cx="1033303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8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53436" y="1408732"/>
            <a:ext cx="1141449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/>
              <a:t>Click to edit Master title style</a:t>
            </a:r>
            <a:endParaRPr lang="en-US" altLang="x-none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353436" y="3212300"/>
            <a:ext cx="11414494" cy="325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 noProof="0"/>
              <a:t>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  <a:endParaRPr lang="en-US" altLang="x-none" noProof="0" dirty="0"/>
          </a:p>
        </p:txBody>
      </p:sp>
    </p:spTree>
    <p:extLst>
      <p:ext uri="{BB962C8B-B14F-4D97-AF65-F5344CB8AC3E}">
        <p14:creationId xmlns:p14="http://schemas.microsoft.com/office/powerpoint/2010/main" val="203558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53436" y="1408732"/>
            <a:ext cx="1141449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/>
              <a:t>Click to edit Master title style</a:t>
            </a:r>
            <a:endParaRPr lang="en-US" altLang="x-none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353436" y="3212300"/>
            <a:ext cx="11414494" cy="325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 noProof="0"/>
              <a:t>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  <a:endParaRPr lang="en-US" altLang="x-none" noProof="0" dirty="0"/>
          </a:p>
        </p:txBody>
      </p:sp>
    </p:spTree>
    <p:extLst>
      <p:ext uri="{BB962C8B-B14F-4D97-AF65-F5344CB8AC3E}">
        <p14:creationId xmlns:p14="http://schemas.microsoft.com/office/powerpoint/2010/main" val="55087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53436" y="1408732"/>
            <a:ext cx="1141449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/>
              <a:t>Click to edit Master title style</a:t>
            </a:r>
            <a:endParaRPr lang="en-US" altLang="x-none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353436" y="3212300"/>
            <a:ext cx="11414494" cy="325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 noProof="0"/>
              <a:t>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  <a:endParaRPr lang="en-US" altLang="x-none" noProof="0" dirty="0"/>
          </a:p>
        </p:txBody>
      </p:sp>
    </p:spTree>
    <p:extLst>
      <p:ext uri="{BB962C8B-B14F-4D97-AF65-F5344CB8AC3E}">
        <p14:creationId xmlns:p14="http://schemas.microsoft.com/office/powerpoint/2010/main" val="83713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97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7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6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4013" y="1408113"/>
            <a:ext cx="114141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4013" y="3211513"/>
            <a:ext cx="11414125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pic>
        <p:nvPicPr>
          <p:cNvPr id="1028" name="Picture 1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hydra.hull.ac.uk/resources/hull:17757/content1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961" y="2577647"/>
            <a:ext cx="10333037" cy="1022212"/>
          </a:xfrm>
        </p:spPr>
        <p:txBody>
          <a:bodyPr/>
          <a:lstStyle/>
          <a:p>
            <a:r>
              <a:rPr lang="en-US" dirty="0"/>
              <a:t>Hyrax and </a:t>
            </a:r>
            <a:r>
              <a:rPr lang="en-US" dirty="0" err="1"/>
              <a:t>Archivematica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Central to Implementing Digital Preservation Workflows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962" y="3929177"/>
            <a:ext cx="10333037" cy="1655762"/>
          </a:xfrm>
        </p:spPr>
        <p:txBody>
          <a:bodyPr/>
          <a:lstStyle/>
          <a:p>
            <a:r>
              <a:rPr lang="en-US" dirty="0"/>
              <a:t>Chris </a:t>
            </a:r>
            <a:r>
              <a:rPr lang="en-US" dirty="0" err="1"/>
              <a:t>Awre</a:t>
            </a:r>
            <a:r>
              <a:rPr lang="en-US" dirty="0"/>
              <a:t>, University of Hull</a:t>
            </a:r>
          </a:p>
          <a:p>
            <a:r>
              <a:rPr lang="en-US" dirty="0"/>
              <a:t>Laura Giles, University of Hull</a:t>
            </a:r>
          </a:p>
          <a:p>
            <a:r>
              <a:rPr lang="en-US" dirty="0"/>
              <a:t>Rory </a:t>
            </a:r>
            <a:r>
              <a:rPr lang="en-US" dirty="0" err="1"/>
              <a:t>McNicholl</a:t>
            </a:r>
            <a:r>
              <a:rPr lang="en-US" dirty="0"/>
              <a:t>, </a:t>
            </a:r>
            <a:r>
              <a:rPr lang="en-US" dirty="0" err="1"/>
              <a:t>CoSector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Samvera</a:t>
            </a:r>
            <a:r>
              <a:rPr lang="en-US" dirty="0"/>
              <a:t> Virtual Connect</a:t>
            </a:r>
          </a:p>
          <a:p>
            <a:r>
              <a:rPr lang="en-US" dirty="0"/>
              <a:t>May 14</a:t>
            </a:r>
            <a:r>
              <a:rPr lang="en-US" baseline="30000" dirty="0"/>
              <a:t>th</a:t>
            </a:r>
            <a:r>
              <a:rPr lang="en-US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65396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97082-34EC-474A-B307-4CBCE6E6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Onward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F10E9-7962-2D49-99B0-D6B96A965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implementation and development of the City of Culture Digital Archive – leading into City of Culture 2021 in Coventry</a:t>
            </a:r>
          </a:p>
          <a:p>
            <a:r>
              <a:rPr lang="en-US" dirty="0"/>
              <a:t>Apply the solution to University digital archiving needs</a:t>
            </a:r>
          </a:p>
          <a:p>
            <a:r>
              <a:rPr lang="en-US" dirty="0"/>
              <a:t>Engage with partner </a:t>
            </a:r>
            <a:r>
              <a:rPr lang="en-US" dirty="0" err="1"/>
              <a:t>organisations</a:t>
            </a:r>
            <a:r>
              <a:rPr lang="en-US" dirty="0"/>
              <a:t> around ways the University can support their digital archiving requirements</a:t>
            </a:r>
          </a:p>
          <a:p>
            <a:r>
              <a:rPr lang="en-US" dirty="0"/>
              <a:t>Develop use cases for Hyrax and Spotlight</a:t>
            </a:r>
          </a:p>
        </p:txBody>
      </p:sp>
    </p:spTree>
    <p:extLst>
      <p:ext uri="{BB962C8B-B14F-4D97-AF65-F5344CB8AC3E}">
        <p14:creationId xmlns:p14="http://schemas.microsoft.com/office/powerpoint/2010/main" val="117108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61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DE73-A7D0-5C49-841E-2F0C06F3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  <a:latin typeface="+mn-lt"/>
              </a:rPr>
              <a:t>The UK City of Culture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662AA-1CC7-9E42-9473-1E77EAD1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dirty="0"/>
              <a:t>The UK Government awards the title of UK City of Culture every four years</a:t>
            </a:r>
          </a:p>
          <a:p>
            <a:pPr marL="457200" indent="-361950">
              <a:spcBef>
                <a:spcPts val="750"/>
              </a:spcBef>
              <a:spcAft>
                <a:spcPts val="0"/>
              </a:spcAft>
              <a:buSzPts val="2100"/>
              <a:buChar char="➢"/>
            </a:pPr>
            <a:r>
              <a:rPr lang="en-GB" dirty="0"/>
              <a:t>In 2017 the title was awarded to Hull</a:t>
            </a:r>
          </a:p>
          <a:p>
            <a:pPr marL="0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dirty="0"/>
              <a:t>The title is conferred for a four year period, but there is a focus in the first year on showcasing the culture of the city and using culture as a means to stimulate re-generation and growth.</a:t>
            </a:r>
          </a:p>
          <a:p>
            <a:pPr marL="457200" indent="-361950">
              <a:spcBef>
                <a:spcPts val="750"/>
              </a:spcBef>
              <a:spcAft>
                <a:spcPts val="0"/>
              </a:spcAft>
              <a:buSzPts val="2100"/>
              <a:buChar char="➢"/>
            </a:pPr>
            <a:r>
              <a:rPr lang="en-GB" dirty="0"/>
              <a:t>Over 2,800 events across the city throughout the year</a:t>
            </a:r>
          </a:p>
          <a:p>
            <a:endParaRPr lang="en-US" dirty="0"/>
          </a:p>
        </p:txBody>
      </p:sp>
      <p:pic>
        <p:nvPicPr>
          <p:cNvPr id="4" name="Google Shape;230;p44">
            <a:extLst>
              <a:ext uri="{FF2B5EF4-FFF2-40B4-BE49-F238E27FC236}">
                <a16:creationId xmlns:a16="http://schemas.microsoft.com/office/drawing/2014/main" id="{27F099CA-41D6-5B40-8FF1-175D3164665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76525" y="665225"/>
            <a:ext cx="4173474" cy="234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44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F996-DD2F-FF47-88FF-EDCB9CF7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410B-C141-B246-9FB3-BACBD339D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244;p46">
            <a:extLst>
              <a:ext uri="{FF2B5EF4-FFF2-40B4-BE49-F238E27FC236}">
                <a16:creationId xmlns:a16="http://schemas.microsoft.com/office/drawing/2014/main" id="{E4273321-F2B5-DE46-9C86-A6915390803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5379" y="-13222"/>
            <a:ext cx="6419177" cy="413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45;p46">
            <a:extLst>
              <a:ext uri="{FF2B5EF4-FFF2-40B4-BE49-F238E27FC236}">
                <a16:creationId xmlns:a16="http://schemas.microsoft.com/office/drawing/2014/main" id="{426D7BD3-A2D4-8844-BC58-91CA17AD20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82635"/>
            <a:ext cx="6096000" cy="47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6;p46">
            <a:extLst>
              <a:ext uri="{FF2B5EF4-FFF2-40B4-BE49-F238E27FC236}">
                <a16:creationId xmlns:a16="http://schemas.microsoft.com/office/drawing/2014/main" id="{B8157B86-87C7-EE42-BA5A-FF8813F5BE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6823" y="2600985"/>
            <a:ext cx="6165177" cy="428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7;p46">
            <a:extLst>
              <a:ext uri="{FF2B5EF4-FFF2-40B4-BE49-F238E27FC236}">
                <a16:creationId xmlns:a16="http://schemas.microsoft.com/office/drawing/2014/main" id="{AAF467FE-9187-3E43-A03E-89789E3AC1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6026823" cy="3777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8;p46">
            <a:extLst>
              <a:ext uri="{FF2B5EF4-FFF2-40B4-BE49-F238E27FC236}">
                <a16:creationId xmlns:a16="http://schemas.microsoft.com/office/drawing/2014/main" id="{72ED6DEE-0AD8-4543-88EB-3EB0720A9464}"/>
              </a:ext>
            </a:extLst>
          </p:cNvPr>
          <p:cNvSpPr/>
          <p:nvPr/>
        </p:nvSpPr>
        <p:spPr>
          <a:xfrm>
            <a:off x="4618526" y="2341322"/>
            <a:ext cx="3172663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115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25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A609-F679-A84A-93B7-BEED64EE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records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9214-1BCF-3947-AF92-69E585B06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Various depositors, including the university and artists, with the Culture Company being the biggest</a:t>
            </a:r>
            <a:endParaRPr lang="en-GB" dirty="0"/>
          </a:p>
          <a:p>
            <a:pPr marL="171450" lvl="0" indent="-17145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Almost exclusively digital</a:t>
            </a:r>
            <a:endParaRPr lang="en-GB" dirty="0"/>
          </a:p>
          <a:p>
            <a:pPr marL="171450" lvl="0" indent="-17145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Main systems we are harvesting records from:</a:t>
            </a:r>
            <a:endParaRPr lang="en-GB" dirty="0"/>
          </a:p>
          <a:p>
            <a:pPr marL="514350" lvl="1" indent="-17145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Asset Bank (DAMS) c18,000 HQ photos and videos</a:t>
            </a:r>
            <a:endParaRPr lang="en-GB" dirty="0"/>
          </a:p>
          <a:p>
            <a:pPr marL="514350" lvl="1" indent="-17145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SharePoint c80,000 organisational records</a:t>
            </a:r>
            <a:endParaRPr lang="en-GB" dirty="0"/>
          </a:p>
          <a:p>
            <a:pPr marL="514350" lvl="1" indent="-17145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Box</a:t>
            </a:r>
            <a:endParaRPr lang="en-GB" dirty="0"/>
          </a:p>
          <a:p>
            <a:pPr marL="514350" lvl="1" indent="-17145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Email</a:t>
            </a:r>
          </a:p>
          <a:p>
            <a:pPr marL="57150" indent="-17145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100" dirty="0"/>
              <a:t>Over 150,000 files in total</a:t>
            </a:r>
          </a:p>
          <a:p>
            <a:endParaRPr lang="en-US" dirty="0"/>
          </a:p>
        </p:txBody>
      </p:sp>
      <p:pic>
        <p:nvPicPr>
          <p:cNvPr id="4" name="Google Shape;253;p47" descr="Office, Icons, Books, Files, Letter, Folder, Business">
            <a:extLst>
              <a:ext uri="{FF2B5EF4-FFF2-40B4-BE49-F238E27FC236}">
                <a16:creationId xmlns:a16="http://schemas.microsoft.com/office/drawing/2014/main" id="{F82E0D72-D582-8E44-BE8C-967B369A6F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11552">
            <a:off x="7287916" y="-276617"/>
            <a:ext cx="5054188" cy="336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96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29F0AF-A9F3-5340-8052-30F9DDB52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16B4C-1E3C-6441-82B4-70E4AC3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0"/>
            <a:ext cx="11414125" cy="1325562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Building a solution</a:t>
            </a:r>
          </a:p>
        </p:txBody>
      </p:sp>
    </p:spTree>
    <p:extLst>
      <p:ext uri="{BB962C8B-B14F-4D97-AF65-F5344CB8AC3E}">
        <p14:creationId xmlns:p14="http://schemas.microsoft.com/office/powerpoint/2010/main" val="122678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5685183" y="395654"/>
            <a:ext cx="2195576" cy="52824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2435327" y="843705"/>
            <a:ext cx="1042946" cy="1126771"/>
            <a:chOff x="1073609" y="409230"/>
            <a:chExt cx="1042946" cy="1126771"/>
          </a:xfrm>
        </p:grpSpPr>
        <p:grpSp>
          <p:nvGrpSpPr>
            <p:cNvPr id="5" name="Group 4"/>
            <p:cNvGrpSpPr/>
            <p:nvPr/>
          </p:nvGrpSpPr>
          <p:grpSpPr>
            <a:xfrm>
              <a:off x="1328127" y="409230"/>
              <a:ext cx="533910" cy="624181"/>
              <a:chOff x="151075" y="7954"/>
              <a:chExt cx="533910" cy="624449"/>
            </a:xfrm>
          </p:grpSpPr>
          <p:sp>
            <p:nvSpPr>
              <p:cNvPr id="7" name="Shape 68"/>
              <p:cNvSpPr/>
              <p:nvPr/>
            </p:nvSpPr>
            <p:spPr>
              <a:xfrm>
                <a:off x="151075" y="484204"/>
                <a:ext cx="533910" cy="148199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10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5"/>
                      <a:pt x="266969" y="59145"/>
                    </a:cubicBezTo>
                    <a:cubicBezTo>
                      <a:pt x="321893" y="59145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5"/>
                    </a:lnTo>
                    <a:cubicBezTo>
                      <a:pt x="533940" y="75148"/>
                      <a:pt x="522004" y="89993"/>
                      <a:pt x="498135" y="103677"/>
                    </a:cubicBezTo>
                    <a:cubicBezTo>
                      <a:pt x="474265" y="117362"/>
                      <a:pt x="441820" y="128205"/>
                      <a:pt x="400802" y="136207"/>
                    </a:cubicBezTo>
                    <a:cubicBezTo>
                      <a:pt x="359783" y="144208"/>
                      <a:pt x="315172" y="148210"/>
                      <a:pt x="266969" y="148210"/>
                    </a:cubicBezTo>
                    <a:cubicBezTo>
                      <a:pt x="218766" y="148210"/>
                      <a:pt x="174155" y="144208"/>
                      <a:pt x="133137" y="136207"/>
                    </a:cubicBezTo>
                    <a:cubicBezTo>
                      <a:pt x="92118" y="128205"/>
                      <a:pt x="59673" y="117362"/>
                      <a:pt x="35804" y="103677"/>
                    </a:cubicBezTo>
                    <a:cubicBezTo>
                      <a:pt x="11934" y="89993"/>
                      <a:pt x="0" y="75148"/>
                      <a:pt x="0" y="59145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Shape 69"/>
              <p:cNvSpPr/>
              <p:nvPr/>
            </p:nvSpPr>
            <p:spPr>
              <a:xfrm>
                <a:off x="151075" y="350854"/>
                <a:ext cx="533910" cy="148198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09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4"/>
                      <a:pt x="266969" y="59144"/>
                    </a:cubicBezTo>
                    <a:cubicBezTo>
                      <a:pt x="321893" y="59144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4"/>
                    </a:lnTo>
                    <a:cubicBezTo>
                      <a:pt x="533940" y="75149"/>
                      <a:pt x="522004" y="89992"/>
                      <a:pt x="498135" y="103677"/>
                    </a:cubicBezTo>
                    <a:cubicBezTo>
                      <a:pt x="474265" y="117361"/>
                      <a:pt x="441820" y="128204"/>
                      <a:pt x="400802" y="136206"/>
                    </a:cubicBezTo>
                    <a:cubicBezTo>
                      <a:pt x="359783" y="144208"/>
                      <a:pt x="315172" y="148209"/>
                      <a:pt x="266969" y="148209"/>
                    </a:cubicBezTo>
                    <a:cubicBezTo>
                      <a:pt x="218766" y="148209"/>
                      <a:pt x="174155" y="144208"/>
                      <a:pt x="133137" y="136206"/>
                    </a:cubicBezTo>
                    <a:cubicBezTo>
                      <a:pt x="92118" y="128204"/>
                      <a:pt x="59673" y="117361"/>
                      <a:pt x="35804" y="103677"/>
                    </a:cubicBezTo>
                    <a:cubicBezTo>
                      <a:pt x="11934" y="89992"/>
                      <a:pt x="0" y="75149"/>
                      <a:pt x="0" y="59144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Shape 70"/>
              <p:cNvSpPr/>
              <p:nvPr/>
            </p:nvSpPr>
            <p:spPr>
              <a:xfrm>
                <a:off x="151075" y="217505"/>
                <a:ext cx="533910" cy="148199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10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5"/>
                      <a:pt x="266969" y="59145"/>
                    </a:cubicBezTo>
                    <a:cubicBezTo>
                      <a:pt x="321893" y="59145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5"/>
                    </a:lnTo>
                    <a:cubicBezTo>
                      <a:pt x="533940" y="75149"/>
                      <a:pt x="522004" y="89993"/>
                      <a:pt x="498135" y="103678"/>
                    </a:cubicBezTo>
                    <a:cubicBezTo>
                      <a:pt x="474265" y="117362"/>
                      <a:pt x="441820" y="128205"/>
                      <a:pt x="400802" y="136206"/>
                    </a:cubicBezTo>
                    <a:cubicBezTo>
                      <a:pt x="359783" y="144209"/>
                      <a:pt x="315172" y="148210"/>
                      <a:pt x="266969" y="148210"/>
                    </a:cubicBezTo>
                    <a:cubicBezTo>
                      <a:pt x="218766" y="148210"/>
                      <a:pt x="174155" y="144209"/>
                      <a:pt x="133137" y="136206"/>
                    </a:cubicBezTo>
                    <a:cubicBezTo>
                      <a:pt x="92118" y="128205"/>
                      <a:pt x="59673" y="117362"/>
                      <a:pt x="35804" y="103678"/>
                    </a:cubicBezTo>
                    <a:cubicBezTo>
                      <a:pt x="11934" y="89993"/>
                      <a:pt x="0" y="75149"/>
                      <a:pt x="0" y="59145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Shape 71"/>
              <p:cNvSpPr/>
              <p:nvPr/>
            </p:nvSpPr>
            <p:spPr>
              <a:xfrm>
                <a:off x="151075" y="7954"/>
                <a:ext cx="533910" cy="222645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222661">
                    <a:moveTo>
                      <a:pt x="266960" y="0"/>
                    </a:moveTo>
                    <a:lnTo>
                      <a:pt x="266978" y="0"/>
                    </a:lnTo>
                    <a:lnTo>
                      <a:pt x="336580" y="3000"/>
                    </a:lnTo>
                    <a:cubicBezTo>
                      <a:pt x="358885" y="5000"/>
                      <a:pt x="380293" y="8001"/>
                      <a:pt x="400802" y="12002"/>
                    </a:cubicBezTo>
                    <a:cubicBezTo>
                      <a:pt x="441820" y="20005"/>
                      <a:pt x="474265" y="30847"/>
                      <a:pt x="498135" y="44532"/>
                    </a:cubicBezTo>
                    <a:cubicBezTo>
                      <a:pt x="522004" y="58216"/>
                      <a:pt x="533940" y="73060"/>
                      <a:pt x="533940" y="89064"/>
                    </a:cubicBezTo>
                    <a:lnTo>
                      <a:pt x="533940" y="133596"/>
                    </a:lnTo>
                    <a:cubicBezTo>
                      <a:pt x="533940" y="149601"/>
                      <a:pt x="522004" y="164445"/>
                      <a:pt x="498135" y="178129"/>
                    </a:cubicBezTo>
                    <a:cubicBezTo>
                      <a:pt x="474265" y="191813"/>
                      <a:pt x="441820" y="202656"/>
                      <a:pt x="400802" y="210658"/>
                    </a:cubicBezTo>
                    <a:cubicBezTo>
                      <a:pt x="359783" y="218661"/>
                      <a:pt x="315172" y="222661"/>
                      <a:pt x="266969" y="222661"/>
                    </a:cubicBezTo>
                    <a:cubicBezTo>
                      <a:pt x="218766" y="222661"/>
                      <a:pt x="174155" y="218661"/>
                      <a:pt x="133137" y="210658"/>
                    </a:cubicBezTo>
                    <a:cubicBezTo>
                      <a:pt x="92118" y="202656"/>
                      <a:pt x="59673" y="191813"/>
                      <a:pt x="35804" y="178129"/>
                    </a:cubicBezTo>
                    <a:cubicBezTo>
                      <a:pt x="11934" y="164445"/>
                      <a:pt x="0" y="149601"/>
                      <a:pt x="0" y="133596"/>
                    </a:cubicBezTo>
                    <a:lnTo>
                      <a:pt x="0" y="89064"/>
                    </a:lnTo>
                    <a:cubicBezTo>
                      <a:pt x="0" y="73060"/>
                      <a:pt x="11934" y="58216"/>
                      <a:pt x="35804" y="44532"/>
                    </a:cubicBezTo>
                    <a:cubicBezTo>
                      <a:pt x="59673" y="30847"/>
                      <a:pt x="92118" y="20005"/>
                      <a:pt x="133137" y="12002"/>
                    </a:cubicBezTo>
                    <a:cubicBezTo>
                      <a:pt x="153646" y="8001"/>
                      <a:pt x="175053" y="5000"/>
                      <a:pt x="197359" y="3000"/>
                    </a:cubicBezTo>
                    <a:lnTo>
                      <a:pt x="26696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609" y="976287"/>
              <a:ext cx="1042946" cy="55971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9274520" y="2912135"/>
            <a:ext cx="2793114" cy="972527"/>
            <a:chOff x="239884" y="2270037"/>
            <a:chExt cx="2793114" cy="972527"/>
          </a:xfrm>
        </p:grpSpPr>
        <p:grpSp>
          <p:nvGrpSpPr>
            <p:cNvPr id="21" name="Group 20"/>
            <p:cNvGrpSpPr/>
            <p:nvPr/>
          </p:nvGrpSpPr>
          <p:grpSpPr>
            <a:xfrm>
              <a:off x="1347622" y="2270037"/>
              <a:ext cx="533910" cy="624181"/>
              <a:chOff x="151075" y="7954"/>
              <a:chExt cx="533910" cy="624449"/>
            </a:xfrm>
          </p:grpSpPr>
          <p:sp>
            <p:nvSpPr>
              <p:cNvPr id="23" name="Shape 68"/>
              <p:cNvSpPr/>
              <p:nvPr/>
            </p:nvSpPr>
            <p:spPr>
              <a:xfrm>
                <a:off x="151075" y="484204"/>
                <a:ext cx="533910" cy="148199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10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5"/>
                      <a:pt x="266969" y="59145"/>
                    </a:cubicBezTo>
                    <a:cubicBezTo>
                      <a:pt x="321893" y="59145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5"/>
                    </a:lnTo>
                    <a:cubicBezTo>
                      <a:pt x="533940" y="75148"/>
                      <a:pt x="522004" y="89993"/>
                      <a:pt x="498135" y="103677"/>
                    </a:cubicBezTo>
                    <a:cubicBezTo>
                      <a:pt x="474265" y="117362"/>
                      <a:pt x="441820" y="128205"/>
                      <a:pt x="400802" y="136207"/>
                    </a:cubicBezTo>
                    <a:cubicBezTo>
                      <a:pt x="359783" y="144208"/>
                      <a:pt x="315172" y="148210"/>
                      <a:pt x="266969" y="148210"/>
                    </a:cubicBezTo>
                    <a:cubicBezTo>
                      <a:pt x="218766" y="148210"/>
                      <a:pt x="174155" y="144208"/>
                      <a:pt x="133137" y="136207"/>
                    </a:cubicBezTo>
                    <a:cubicBezTo>
                      <a:pt x="92118" y="128205"/>
                      <a:pt x="59673" y="117362"/>
                      <a:pt x="35804" y="103677"/>
                    </a:cubicBezTo>
                    <a:cubicBezTo>
                      <a:pt x="11934" y="89993"/>
                      <a:pt x="0" y="75148"/>
                      <a:pt x="0" y="59145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Shape 69"/>
              <p:cNvSpPr/>
              <p:nvPr/>
            </p:nvSpPr>
            <p:spPr>
              <a:xfrm>
                <a:off x="151075" y="350854"/>
                <a:ext cx="533910" cy="148198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09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4"/>
                      <a:pt x="266969" y="59144"/>
                    </a:cubicBezTo>
                    <a:cubicBezTo>
                      <a:pt x="321893" y="59144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4"/>
                    </a:lnTo>
                    <a:cubicBezTo>
                      <a:pt x="533940" y="75149"/>
                      <a:pt x="522004" y="89992"/>
                      <a:pt x="498135" y="103677"/>
                    </a:cubicBezTo>
                    <a:cubicBezTo>
                      <a:pt x="474265" y="117361"/>
                      <a:pt x="441820" y="128204"/>
                      <a:pt x="400802" y="136206"/>
                    </a:cubicBezTo>
                    <a:cubicBezTo>
                      <a:pt x="359783" y="144208"/>
                      <a:pt x="315172" y="148209"/>
                      <a:pt x="266969" y="148209"/>
                    </a:cubicBezTo>
                    <a:cubicBezTo>
                      <a:pt x="218766" y="148209"/>
                      <a:pt x="174155" y="144208"/>
                      <a:pt x="133137" y="136206"/>
                    </a:cubicBezTo>
                    <a:cubicBezTo>
                      <a:pt x="92118" y="128204"/>
                      <a:pt x="59673" y="117361"/>
                      <a:pt x="35804" y="103677"/>
                    </a:cubicBezTo>
                    <a:cubicBezTo>
                      <a:pt x="11934" y="89992"/>
                      <a:pt x="0" y="75149"/>
                      <a:pt x="0" y="59144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Shape 70"/>
              <p:cNvSpPr/>
              <p:nvPr/>
            </p:nvSpPr>
            <p:spPr>
              <a:xfrm>
                <a:off x="151075" y="217505"/>
                <a:ext cx="533910" cy="148199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10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5"/>
                      <a:pt x="266969" y="59145"/>
                    </a:cubicBezTo>
                    <a:cubicBezTo>
                      <a:pt x="321893" y="59145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5"/>
                    </a:lnTo>
                    <a:cubicBezTo>
                      <a:pt x="533940" y="75149"/>
                      <a:pt x="522004" y="89993"/>
                      <a:pt x="498135" y="103678"/>
                    </a:cubicBezTo>
                    <a:cubicBezTo>
                      <a:pt x="474265" y="117362"/>
                      <a:pt x="441820" y="128205"/>
                      <a:pt x="400802" y="136206"/>
                    </a:cubicBezTo>
                    <a:cubicBezTo>
                      <a:pt x="359783" y="144209"/>
                      <a:pt x="315172" y="148210"/>
                      <a:pt x="266969" y="148210"/>
                    </a:cubicBezTo>
                    <a:cubicBezTo>
                      <a:pt x="218766" y="148210"/>
                      <a:pt x="174155" y="144209"/>
                      <a:pt x="133137" y="136206"/>
                    </a:cubicBezTo>
                    <a:cubicBezTo>
                      <a:pt x="92118" y="128205"/>
                      <a:pt x="59673" y="117362"/>
                      <a:pt x="35804" y="103678"/>
                    </a:cubicBezTo>
                    <a:cubicBezTo>
                      <a:pt x="11934" y="89993"/>
                      <a:pt x="0" y="75149"/>
                      <a:pt x="0" y="59145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Shape 71"/>
              <p:cNvSpPr/>
              <p:nvPr/>
            </p:nvSpPr>
            <p:spPr>
              <a:xfrm>
                <a:off x="151075" y="7954"/>
                <a:ext cx="533910" cy="222645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222661">
                    <a:moveTo>
                      <a:pt x="266960" y="0"/>
                    </a:moveTo>
                    <a:lnTo>
                      <a:pt x="266978" y="0"/>
                    </a:lnTo>
                    <a:lnTo>
                      <a:pt x="336580" y="3000"/>
                    </a:lnTo>
                    <a:cubicBezTo>
                      <a:pt x="358885" y="5000"/>
                      <a:pt x="380293" y="8001"/>
                      <a:pt x="400802" y="12002"/>
                    </a:cubicBezTo>
                    <a:cubicBezTo>
                      <a:pt x="441820" y="20005"/>
                      <a:pt x="474265" y="30847"/>
                      <a:pt x="498135" y="44532"/>
                    </a:cubicBezTo>
                    <a:cubicBezTo>
                      <a:pt x="522004" y="58216"/>
                      <a:pt x="533940" y="73060"/>
                      <a:pt x="533940" y="89064"/>
                    </a:cubicBezTo>
                    <a:lnTo>
                      <a:pt x="533940" y="133596"/>
                    </a:lnTo>
                    <a:cubicBezTo>
                      <a:pt x="533940" y="149601"/>
                      <a:pt x="522004" y="164445"/>
                      <a:pt x="498135" y="178129"/>
                    </a:cubicBezTo>
                    <a:cubicBezTo>
                      <a:pt x="474265" y="191813"/>
                      <a:pt x="441820" y="202656"/>
                      <a:pt x="400802" y="210658"/>
                    </a:cubicBezTo>
                    <a:cubicBezTo>
                      <a:pt x="359783" y="218661"/>
                      <a:pt x="315172" y="222661"/>
                      <a:pt x="266969" y="222661"/>
                    </a:cubicBezTo>
                    <a:cubicBezTo>
                      <a:pt x="218766" y="222661"/>
                      <a:pt x="174155" y="218661"/>
                      <a:pt x="133137" y="210658"/>
                    </a:cubicBezTo>
                    <a:cubicBezTo>
                      <a:pt x="92118" y="202656"/>
                      <a:pt x="59673" y="191813"/>
                      <a:pt x="35804" y="178129"/>
                    </a:cubicBezTo>
                    <a:cubicBezTo>
                      <a:pt x="11934" y="164445"/>
                      <a:pt x="0" y="149601"/>
                      <a:pt x="0" y="133596"/>
                    </a:cubicBezTo>
                    <a:lnTo>
                      <a:pt x="0" y="89064"/>
                    </a:lnTo>
                    <a:cubicBezTo>
                      <a:pt x="0" y="73060"/>
                      <a:pt x="11934" y="58216"/>
                      <a:pt x="35804" y="44532"/>
                    </a:cubicBezTo>
                    <a:cubicBezTo>
                      <a:pt x="59673" y="30847"/>
                      <a:pt x="92118" y="20005"/>
                      <a:pt x="133137" y="12002"/>
                    </a:cubicBezTo>
                    <a:cubicBezTo>
                      <a:pt x="153646" y="8001"/>
                      <a:pt x="175053" y="5000"/>
                      <a:pt x="197359" y="3000"/>
                    </a:cubicBezTo>
                    <a:lnTo>
                      <a:pt x="26696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84" y="2928600"/>
              <a:ext cx="2793114" cy="313964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514177" y="2489351"/>
            <a:ext cx="885246" cy="1244822"/>
            <a:chOff x="1073609" y="3918129"/>
            <a:chExt cx="885246" cy="1244822"/>
          </a:xfrm>
        </p:grpSpPr>
        <p:grpSp>
          <p:nvGrpSpPr>
            <p:cNvPr id="14" name="Group 13"/>
            <p:cNvGrpSpPr/>
            <p:nvPr/>
          </p:nvGrpSpPr>
          <p:grpSpPr>
            <a:xfrm>
              <a:off x="1282686" y="3918129"/>
              <a:ext cx="533910" cy="624181"/>
              <a:chOff x="151075" y="7954"/>
              <a:chExt cx="533910" cy="624449"/>
            </a:xfrm>
          </p:grpSpPr>
          <p:sp>
            <p:nvSpPr>
              <p:cNvPr id="16" name="Shape 68"/>
              <p:cNvSpPr/>
              <p:nvPr/>
            </p:nvSpPr>
            <p:spPr>
              <a:xfrm>
                <a:off x="151075" y="484204"/>
                <a:ext cx="533910" cy="148199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10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5"/>
                      <a:pt x="266969" y="59145"/>
                    </a:cubicBezTo>
                    <a:cubicBezTo>
                      <a:pt x="321893" y="59145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5"/>
                    </a:lnTo>
                    <a:cubicBezTo>
                      <a:pt x="533940" y="75148"/>
                      <a:pt x="522004" y="89993"/>
                      <a:pt x="498135" y="103677"/>
                    </a:cubicBezTo>
                    <a:cubicBezTo>
                      <a:pt x="474265" y="117362"/>
                      <a:pt x="441820" y="128205"/>
                      <a:pt x="400802" y="136207"/>
                    </a:cubicBezTo>
                    <a:cubicBezTo>
                      <a:pt x="359783" y="144208"/>
                      <a:pt x="315172" y="148210"/>
                      <a:pt x="266969" y="148210"/>
                    </a:cubicBezTo>
                    <a:cubicBezTo>
                      <a:pt x="218766" y="148210"/>
                      <a:pt x="174155" y="144208"/>
                      <a:pt x="133137" y="136207"/>
                    </a:cubicBezTo>
                    <a:cubicBezTo>
                      <a:pt x="92118" y="128205"/>
                      <a:pt x="59673" y="117362"/>
                      <a:pt x="35804" y="103677"/>
                    </a:cubicBezTo>
                    <a:cubicBezTo>
                      <a:pt x="11934" y="89993"/>
                      <a:pt x="0" y="75148"/>
                      <a:pt x="0" y="59145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Shape 69"/>
              <p:cNvSpPr/>
              <p:nvPr/>
            </p:nvSpPr>
            <p:spPr>
              <a:xfrm>
                <a:off x="151075" y="350854"/>
                <a:ext cx="533910" cy="148198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09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4"/>
                      <a:pt x="266969" y="59144"/>
                    </a:cubicBezTo>
                    <a:cubicBezTo>
                      <a:pt x="321893" y="59144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4"/>
                    </a:lnTo>
                    <a:cubicBezTo>
                      <a:pt x="533940" y="75149"/>
                      <a:pt x="522004" y="89992"/>
                      <a:pt x="498135" y="103677"/>
                    </a:cubicBezTo>
                    <a:cubicBezTo>
                      <a:pt x="474265" y="117361"/>
                      <a:pt x="441820" y="128204"/>
                      <a:pt x="400802" y="136206"/>
                    </a:cubicBezTo>
                    <a:cubicBezTo>
                      <a:pt x="359783" y="144208"/>
                      <a:pt x="315172" y="148209"/>
                      <a:pt x="266969" y="148209"/>
                    </a:cubicBezTo>
                    <a:cubicBezTo>
                      <a:pt x="218766" y="148209"/>
                      <a:pt x="174155" y="144208"/>
                      <a:pt x="133137" y="136206"/>
                    </a:cubicBezTo>
                    <a:cubicBezTo>
                      <a:pt x="92118" y="128204"/>
                      <a:pt x="59673" y="117361"/>
                      <a:pt x="35804" y="103677"/>
                    </a:cubicBezTo>
                    <a:cubicBezTo>
                      <a:pt x="11934" y="89992"/>
                      <a:pt x="0" y="75149"/>
                      <a:pt x="0" y="59144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Shape 70"/>
              <p:cNvSpPr/>
              <p:nvPr/>
            </p:nvSpPr>
            <p:spPr>
              <a:xfrm>
                <a:off x="151075" y="217505"/>
                <a:ext cx="533910" cy="148199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10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5"/>
                      <a:pt x="266969" y="59145"/>
                    </a:cubicBezTo>
                    <a:cubicBezTo>
                      <a:pt x="321893" y="59145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5"/>
                    </a:lnTo>
                    <a:cubicBezTo>
                      <a:pt x="533940" y="75149"/>
                      <a:pt x="522004" y="89993"/>
                      <a:pt x="498135" y="103678"/>
                    </a:cubicBezTo>
                    <a:cubicBezTo>
                      <a:pt x="474265" y="117362"/>
                      <a:pt x="441820" y="128205"/>
                      <a:pt x="400802" y="136206"/>
                    </a:cubicBezTo>
                    <a:cubicBezTo>
                      <a:pt x="359783" y="144209"/>
                      <a:pt x="315172" y="148210"/>
                      <a:pt x="266969" y="148210"/>
                    </a:cubicBezTo>
                    <a:cubicBezTo>
                      <a:pt x="218766" y="148210"/>
                      <a:pt x="174155" y="144209"/>
                      <a:pt x="133137" y="136206"/>
                    </a:cubicBezTo>
                    <a:cubicBezTo>
                      <a:pt x="92118" y="128205"/>
                      <a:pt x="59673" y="117362"/>
                      <a:pt x="35804" y="103678"/>
                    </a:cubicBezTo>
                    <a:cubicBezTo>
                      <a:pt x="11934" y="89993"/>
                      <a:pt x="0" y="75149"/>
                      <a:pt x="0" y="59145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Shape 71"/>
              <p:cNvSpPr/>
              <p:nvPr/>
            </p:nvSpPr>
            <p:spPr>
              <a:xfrm>
                <a:off x="151075" y="7954"/>
                <a:ext cx="533910" cy="222645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222661">
                    <a:moveTo>
                      <a:pt x="266960" y="0"/>
                    </a:moveTo>
                    <a:lnTo>
                      <a:pt x="266978" y="0"/>
                    </a:lnTo>
                    <a:lnTo>
                      <a:pt x="336580" y="3000"/>
                    </a:lnTo>
                    <a:cubicBezTo>
                      <a:pt x="358885" y="5000"/>
                      <a:pt x="380293" y="8001"/>
                      <a:pt x="400802" y="12002"/>
                    </a:cubicBezTo>
                    <a:cubicBezTo>
                      <a:pt x="441820" y="20005"/>
                      <a:pt x="474265" y="30847"/>
                      <a:pt x="498135" y="44532"/>
                    </a:cubicBezTo>
                    <a:cubicBezTo>
                      <a:pt x="522004" y="58216"/>
                      <a:pt x="533940" y="73060"/>
                      <a:pt x="533940" y="89064"/>
                    </a:cubicBezTo>
                    <a:lnTo>
                      <a:pt x="533940" y="133596"/>
                    </a:lnTo>
                    <a:cubicBezTo>
                      <a:pt x="533940" y="149601"/>
                      <a:pt x="522004" y="164445"/>
                      <a:pt x="498135" y="178129"/>
                    </a:cubicBezTo>
                    <a:cubicBezTo>
                      <a:pt x="474265" y="191813"/>
                      <a:pt x="441820" y="202656"/>
                      <a:pt x="400802" y="210658"/>
                    </a:cubicBezTo>
                    <a:cubicBezTo>
                      <a:pt x="359783" y="218661"/>
                      <a:pt x="315172" y="222661"/>
                      <a:pt x="266969" y="222661"/>
                    </a:cubicBezTo>
                    <a:cubicBezTo>
                      <a:pt x="218766" y="222661"/>
                      <a:pt x="174155" y="218661"/>
                      <a:pt x="133137" y="210658"/>
                    </a:cubicBezTo>
                    <a:cubicBezTo>
                      <a:pt x="92118" y="202656"/>
                      <a:pt x="59673" y="191813"/>
                      <a:pt x="35804" y="178129"/>
                    </a:cubicBezTo>
                    <a:cubicBezTo>
                      <a:pt x="11934" y="164445"/>
                      <a:pt x="0" y="149601"/>
                      <a:pt x="0" y="133596"/>
                    </a:cubicBezTo>
                    <a:lnTo>
                      <a:pt x="0" y="89064"/>
                    </a:lnTo>
                    <a:cubicBezTo>
                      <a:pt x="0" y="73060"/>
                      <a:pt x="11934" y="58216"/>
                      <a:pt x="35804" y="44532"/>
                    </a:cubicBezTo>
                    <a:cubicBezTo>
                      <a:pt x="59673" y="30847"/>
                      <a:pt x="92118" y="20005"/>
                      <a:pt x="133137" y="12002"/>
                    </a:cubicBezTo>
                    <a:cubicBezTo>
                      <a:pt x="153646" y="8001"/>
                      <a:pt x="175053" y="5000"/>
                      <a:pt x="197359" y="3000"/>
                    </a:cubicBezTo>
                    <a:lnTo>
                      <a:pt x="26696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609" y="4635163"/>
              <a:ext cx="885246" cy="527788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806027" y="4589978"/>
            <a:ext cx="2190382" cy="1279466"/>
            <a:chOff x="3093424" y="4776121"/>
            <a:chExt cx="2190382" cy="1279466"/>
          </a:xfrm>
        </p:grpSpPr>
        <p:grpSp>
          <p:nvGrpSpPr>
            <p:cNvPr id="28" name="Group 27"/>
            <p:cNvGrpSpPr/>
            <p:nvPr/>
          </p:nvGrpSpPr>
          <p:grpSpPr>
            <a:xfrm>
              <a:off x="4011309" y="4776121"/>
              <a:ext cx="533910" cy="624181"/>
              <a:chOff x="151075" y="7954"/>
              <a:chExt cx="533910" cy="624449"/>
            </a:xfrm>
          </p:grpSpPr>
          <p:sp>
            <p:nvSpPr>
              <p:cNvPr id="30" name="Shape 68"/>
              <p:cNvSpPr/>
              <p:nvPr/>
            </p:nvSpPr>
            <p:spPr>
              <a:xfrm>
                <a:off x="151075" y="484204"/>
                <a:ext cx="533910" cy="148199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10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5"/>
                      <a:pt x="266969" y="59145"/>
                    </a:cubicBezTo>
                    <a:cubicBezTo>
                      <a:pt x="321893" y="59145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5"/>
                    </a:lnTo>
                    <a:cubicBezTo>
                      <a:pt x="533940" y="75148"/>
                      <a:pt x="522004" y="89993"/>
                      <a:pt x="498135" y="103677"/>
                    </a:cubicBezTo>
                    <a:cubicBezTo>
                      <a:pt x="474265" y="117362"/>
                      <a:pt x="441820" y="128205"/>
                      <a:pt x="400802" y="136207"/>
                    </a:cubicBezTo>
                    <a:cubicBezTo>
                      <a:pt x="359783" y="144208"/>
                      <a:pt x="315172" y="148210"/>
                      <a:pt x="266969" y="148210"/>
                    </a:cubicBezTo>
                    <a:cubicBezTo>
                      <a:pt x="218766" y="148210"/>
                      <a:pt x="174155" y="144208"/>
                      <a:pt x="133137" y="136207"/>
                    </a:cubicBezTo>
                    <a:cubicBezTo>
                      <a:pt x="92118" y="128205"/>
                      <a:pt x="59673" y="117362"/>
                      <a:pt x="35804" y="103677"/>
                    </a:cubicBezTo>
                    <a:cubicBezTo>
                      <a:pt x="11934" y="89993"/>
                      <a:pt x="0" y="75148"/>
                      <a:pt x="0" y="59145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Shape 69"/>
              <p:cNvSpPr/>
              <p:nvPr/>
            </p:nvSpPr>
            <p:spPr>
              <a:xfrm>
                <a:off x="151075" y="350854"/>
                <a:ext cx="533910" cy="148198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09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4"/>
                      <a:pt x="266969" y="59144"/>
                    </a:cubicBezTo>
                    <a:cubicBezTo>
                      <a:pt x="321893" y="59144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4"/>
                    </a:lnTo>
                    <a:cubicBezTo>
                      <a:pt x="533940" y="75149"/>
                      <a:pt x="522004" y="89992"/>
                      <a:pt x="498135" y="103677"/>
                    </a:cubicBezTo>
                    <a:cubicBezTo>
                      <a:pt x="474265" y="117361"/>
                      <a:pt x="441820" y="128204"/>
                      <a:pt x="400802" y="136206"/>
                    </a:cubicBezTo>
                    <a:cubicBezTo>
                      <a:pt x="359783" y="144208"/>
                      <a:pt x="315172" y="148209"/>
                      <a:pt x="266969" y="148209"/>
                    </a:cubicBezTo>
                    <a:cubicBezTo>
                      <a:pt x="218766" y="148209"/>
                      <a:pt x="174155" y="144208"/>
                      <a:pt x="133137" y="136206"/>
                    </a:cubicBezTo>
                    <a:cubicBezTo>
                      <a:pt x="92118" y="128204"/>
                      <a:pt x="59673" y="117361"/>
                      <a:pt x="35804" y="103677"/>
                    </a:cubicBezTo>
                    <a:cubicBezTo>
                      <a:pt x="11934" y="89992"/>
                      <a:pt x="0" y="75149"/>
                      <a:pt x="0" y="59144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Shape 70"/>
              <p:cNvSpPr/>
              <p:nvPr/>
            </p:nvSpPr>
            <p:spPr>
              <a:xfrm>
                <a:off x="151075" y="217505"/>
                <a:ext cx="533910" cy="148199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10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5"/>
                      <a:pt x="266969" y="59145"/>
                    </a:cubicBezTo>
                    <a:cubicBezTo>
                      <a:pt x="321893" y="59145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5"/>
                    </a:lnTo>
                    <a:cubicBezTo>
                      <a:pt x="533940" y="75149"/>
                      <a:pt x="522004" y="89993"/>
                      <a:pt x="498135" y="103678"/>
                    </a:cubicBezTo>
                    <a:cubicBezTo>
                      <a:pt x="474265" y="117362"/>
                      <a:pt x="441820" y="128205"/>
                      <a:pt x="400802" y="136206"/>
                    </a:cubicBezTo>
                    <a:cubicBezTo>
                      <a:pt x="359783" y="144209"/>
                      <a:pt x="315172" y="148210"/>
                      <a:pt x="266969" y="148210"/>
                    </a:cubicBezTo>
                    <a:cubicBezTo>
                      <a:pt x="218766" y="148210"/>
                      <a:pt x="174155" y="144209"/>
                      <a:pt x="133137" y="136206"/>
                    </a:cubicBezTo>
                    <a:cubicBezTo>
                      <a:pt x="92118" y="128205"/>
                      <a:pt x="59673" y="117362"/>
                      <a:pt x="35804" y="103678"/>
                    </a:cubicBezTo>
                    <a:cubicBezTo>
                      <a:pt x="11934" y="89993"/>
                      <a:pt x="0" y="75149"/>
                      <a:pt x="0" y="59145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Shape 71"/>
              <p:cNvSpPr/>
              <p:nvPr/>
            </p:nvSpPr>
            <p:spPr>
              <a:xfrm>
                <a:off x="151075" y="7954"/>
                <a:ext cx="533910" cy="222645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222661">
                    <a:moveTo>
                      <a:pt x="266960" y="0"/>
                    </a:moveTo>
                    <a:lnTo>
                      <a:pt x="266978" y="0"/>
                    </a:lnTo>
                    <a:lnTo>
                      <a:pt x="336580" y="3000"/>
                    </a:lnTo>
                    <a:cubicBezTo>
                      <a:pt x="358885" y="5000"/>
                      <a:pt x="380293" y="8001"/>
                      <a:pt x="400802" y="12002"/>
                    </a:cubicBezTo>
                    <a:cubicBezTo>
                      <a:pt x="441820" y="20005"/>
                      <a:pt x="474265" y="30847"/>
                      <a:pt x="498135" y="44532"/>
                    </a:cubicBezTo>
                    <a:cubicBezTo>
                      <a:pt x="522004" y="58216"/>
                      <a:pt x="533940" y="73060"/>
                      <a:pt x="533940" y="89064"/>
                    </a:cubicBezTo>
                    <a:lnTo>
                      <a:pt x="533940" y="133596"/>
                    </a:lnTo>
                    <a:cubicBezTo>
                      <a:pt x="533940" y="149601"/>
                      <a:pt x="522004" y="164445"/>
                      <a:pt x="498135" y="178129"/>
                    </a:cubicBezTo>
                    <a:cubicBezTo>
                      <a:pt x="474265" y="191813"/>
                      <a:pt x="441820" y="202656"/>
                      <a:pt x="400802" y="210658"/>
                    </a:cubicBezTo>
                    <a:cubicBezTo>
                      <a:pt x="359783" y="218661"/>
                      <a:pt x="315172" y="222661"/>
                      <a:pt x="266969" y="222661"/>
                    </a:cubicBezTo>
                    <a:cubicBezTo>
                      <a:pt x="218766" y="222661"/>
                      <a:pt x="174155" y="218661"/>
                      <a:pt x="133137" y="210658"/>
                    </a:cubicBezTo>
                    <a:cubicBezTo>
                      <a:pt x="92118" y="202656"/>
                      <a:pt x="59673" y="191813"/>
                      <a:pt x="35804" y="178129"/>
                    </a:cubicBezTo>
                    <a:cubicBezTo>
                      <a:pt x="11934" y="164445"/>
                      <a:pt x="0" y="149601"/>
                      <a:pt x="0" y="133596"/>
                    </a:cubicBezTo>
                    <a:lnTo>
                      <a:pt x="0" y="89064"/>
                    </a:lnTo>
                    <a:cubicBezTo>
                      <a:pt x="0" y="73060"/>
                      <a:pt x="11934" y="58216"/>
                      <a:pt x="35804" y="44532"/>
                    </a:cubicBezTo>
                    <a:cubicBezTo>
                      <a:pt x="59673" y="30847"/>
                      <a:pt x="92118" y="20005"/>
                      <a:pt x="133137" y="12002"/>
                    </a:cubicBezTo>
                    <a:cubicBezTo>
                      <a:pt x="153646" y="8001"/>
                      <a:pt x="175053" y="5000"/>
                      <a:pt x="197359" y="3000"/>
                    </a:cubicBezTo>
                    <a:lnTo>
                      <a:pt x="26696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424" y="5326832"/>
              <a:ext cx="2190382" cy="728755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9272593" y="5258544"/>
            <a:ext cx="2298192" cy="1193665"/>
            <a:chOff x="6623503" y="4747558"/>
            <a:chExt cx="2298192" cy="1193665"/>
          </a:xfrm>
        </p:grpSpPr>
        <p:grpSp>
          <p:nvGrpSpPr>
            <p:cNvPr id="35" name="Group 34"/>
            <p:cNvGrpSpPr/>
            <p:nvPr/>
          </p:nvGrpSpPr>
          <p:grpSpPr>
            <a:xfrm>
              <a:off x="7505644" y="4747558"/>
              <a:ext cx="533910" cy="624181"/>
              <a:chOff x="151075" y="7954"/>
              <a:chExt cx="533910" cy="624449"/>
            </a:xfrm>
          </p:grpSpPr>
          <p:sp>
            <p:nvSpPr>
              <p:cNvPr id="37" name="Shape 68"/>
              <p:cNvSpPr/>
              <p:nvPr/>
            </p:nvSpPr>
            <p:spPr>
              <a:xfrm>
                <a:off x="151075" y="484204"/>
                <a:ext cx="533910" cy="148199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10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5"/>
                      <a:pt x="266969" y="59145"/>
                    </a:cubicBezTo>
                    <a:cubicBezTo>
                      <a:pt x="321893" y="59145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5"/>
                    </a:lnTo>
                    <a:cubicBezTo>
                      <a:pt x="533940" y="75148"/>
                      <a:pt x="522004" y="89993"/>
                      <a:pt x="498135" y="103677"/>
                    </a:cubicBezTo>
                    <a:cubicBezTo>
                      <a:pt x="474265" y="117362"/>
                      <a:pt x="441820" y="128205"/>
                      <a:pt x="400802" y="136207"/>
                    </a:cubicBezTo>
                    <a:cubicBezTo>
                      <a:pt x="359783" y="144208"/>
                      <a:pt x="315172" y="148210"/>
                      <a:pt x="266969" y="148210"/>
                    </a:cubicBezTo>
                    <a:cubicBezTo>
                      <a:pt x="218766" y="148210"/>
                      <a:pt x="174155" y="144208"/>
                      <a:pt x="133137" y="136207"/>
                    </a:cubicBezTo>
                    <a:cubicBezTo>
                      <a:pt x="92118" y="128205"/>
                      <a:pt x="59673" y="117362"/>
                      <a:pt x="35804" y="103677"/>
                    </a:cubicBezTo>
                    <a:cubicBezTo>
                      <a:pt x="11934" y="89993"/>
                      <a:pt x="0" y="75148"/>
                      <a:pt x="0" y="59145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Shape 69"/>
              <p:cNvSpPr/>
              <p:nvPr/>
            </p:nvSpPr>
            <p:spPr>
              <a:xfrm>
                <a:off x="151075" y="350854"/>
                <a:ext cx="533910" cy="148198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09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4"/>
                      <a:pt x="266969" y="59144"/>
                    </a:cubicBezTo>
                    <a:cubicBezTo>
                      <a:pt x="321893" y="59144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4"/>
                    </a:lnTo>
                    <a:cubicBezTo>
                      <a:pt x="533940" y="75149"/>
                      <a:pt x="522004" y="89992"/>
                      <a:pt x="498135" y="103677"/>
                    </a:cubicBezTo>
                    <a:cubicBezTo>
                      <a:pt x="474265" y="117361"/>
                      <a:pt x="441820" y="128204"/>
                      <a:pt x="400802" y="136206"/>
                    </a:cubicBezTo>
                    <a:cubicBezTo>
                      <a:pt x="359783" y="144208"/>
                      <a:pt x="315172" y="148209"/>
                      <a:pt x="266969" y="148209"/>
                    </a:cubicBezTo>
                    <a:cubicBezTo>
                      <a:pt x="218766" y="148209"/>
                      <a:pt x="174155" y="144208"/>
                      <a:pt x="133137" y="136206"/>
                    </a:cubicBezTo>
                    <a:cubicBezTo>
                      <a:pt x="92118" y="128204"/>
                      <a:pt x="59673" y="117361"/>
                      <a:pt x="35804" y="103677"/>
                    </a:cubicBezTo>
                    <a:cubicBezTo>
                      <a:pt x="11934" y="89992"/>
                      <a:pt x="0" y="75149"/>
                      <a:pt x="0" y="59144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Shape 70"/>
              <p:cNvSpPr/>
              <p:nvPr/>
            </p:nvSpPr>
            <p:spPr>
              <a:xfrm>
                <a:off x="151075" y="217505"/>
                <a:ext cx="533910" cy="148199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148210">
                    <a:moveTo>
                      <a:pt x="0" y="0"/>
                    </a:moveTo>
                    <a:cubicBezTo>
                      <a:pt x="27577" y="19483"/>
                      <a:pt x="65236" y="34211"/>
                      <a:pt x="112975" y="44185"/>
                    </a:cubicBezTo>
                    <a:cubicBezTo>
                      <a:pt x="160715" y="54158"/>
                      <a:pt x="212046" y="59145"/>
                      <a:pt x="266969" y="59145"/>
                    </a:cubicBezTo>
                    <a:cubicBezTo>
                      <a:pt x="321893" y="59145"/>
                      <a:pt x="373225" y="54158"/>
                      <a:pt x="420964" y="44185"/>
                    </a:cubicBezTo>
                    <a:cubicBezTo>
                      <a:pt x="468704" y="34211"/>
                      <a:pt x="506362" y="19483"/>
                      <a:pt x="533940" y="0"/>
                    </a:cubicBezTo>
                    <a:lnTo>
                      <a:pt x="533940" y="59145"/>
                    </a:lnTo>
                    <a:cubicBezTo>
                      <a:pt x="533940" y="75149"/>
                      <a:pt x="522004" y="89993"/>
                      <a:pt x="498135" y="103678"/>
                    </a:cubicBezTo>
                    <a:cubicBezTo>
                      <a:pt x="474265" y="117362"/>
                      <a:pt x="441820" y="128205"/>
                      <a:pt x="400802" y="136206"/>
                    </a:cubicBezTo>
                    <a:cubicBezTo>
                      <a:pt x="359783" y="144209"/>
                      <a:pt x="315172" y="148210"/>
                      <a:pt x="266969" y="148210"/>
                    </a:cubicBezTo>
                    <a:cubicBezTo>
                      <a:pt x="218766" y="148210"/>
                      <a:pt x="174155" y="144209"/>
                      <a:pt x="133137" y="136206"/>
                    </a:cubicBezTo>
                    <a:cubicBezTo>
                      <a:pt x="92118" y="128205"/>
                      <a:pt x="59673" y="117362"/>
                      <a:pt x="35804" y="103678"/>
                    </a:cubicBezTo>
                    <a:cubicBezTo>
                      <a:pt x="11934" y="89993"/>
                      <a:pt x="0" y="75149"/>
                      <a:pt x="0" y="59145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Shape 71"/>
              <p:cNvSpPr/>
              <p:nvPr/>
            </p:nvSpPr>
            <p:spPr>
              <a:xfrm>
                <a:off x="151075" y="7954"/>
                <a:ext cx="533910" cy="222645"/>
              </a:xfrm>
              <a:custGeom>
                <a:avLst/>
                <a:gdLst/>
                <a:ahLst/>
                <a:cxnLst/>
                <a:rect l="0" t="0" r="0" b="0"/>
                <a:pathLst>
                  <a:path w="533940" h="222661">
                    <a:moveTo>
                      <a:pt x="266960" y="0"/>
                    </a:moveTo>
                    <a:lnTo>
                      <a:pt x="266978" y="0"/>
                    </a:lnTo>
                    <a:lnTo>
                      <a:pt x="336580" y="3000"/>
                    </a:lnTo>
                    <a:cubicBezTo>
                      <a:pt x="358885" y="5000"/>
                      <a:pt x="380293" y="8001"/>
                      <a:pt x="400802" y="12002"/>
                    </a:cubicBezTo>
                    <a:cubicBezTo>
                      <a:pt x="441820" y="20005"/>
                      <a:pt x="474265" y="30847"/>
                      <a:pt x="498135" y="44532"/>
                    </a:cubicBezTo>
                    <a:cubicBezTo>
                      <a:pt x="522004" y="58216"/>
                      <a:pt x="533940" y="73060"/>
                      <a:pt x="533940" y="89064"/>
                    </a:cubicBezTo>
                    <a:lnTo>
                      <a:pt x="533940" y="133596"/>
                    </a:lnTo>
                    <a:cubicBezTo>
                      <a:pt x="533940" y="149601"/>
                      <a:pt x="522004" y="164445"/>
                      <a:pt x="498135" y="178129"/>
                    </a:cubicBezTo>
                    <a:cubicBezTo>
                      <a:pt x="474265" y="191813"/>
                      <a:pt x="441820" y="202656"/>
                      <a:pt x="400802" y="210658"/>
                    </a:cubicBezTo>
                    <a:cubicBezTo>
                      <a:pt x="359783" y="218661"/>
                      <a:pt x="315172" y="222661"/>
                      <a:pt x="266969" y="222661"/>
                    </a:cubicBezTo>
                    <a:cubicBezTo>
                      <a:pt x="218766" y="222661"/>
                      <a:pt x="174155" y="218661"/>
                      <a:pt x="133137" y="210658"/>
                    </a:cubicBezTo>
                    <a:cubicBezTo>
                      <a:pt x="92118" y="202656"/>
                      <a:pt x="59673" y="191813"/>
                      <a:pt x="35804" y="178129"/>
                    </a:cubicBezTo>
                    <a:cubicBezTo>
                      <a:pt x="11934" y="164445"/>
                      <a:pt x="0" y="149601"/>
                      <a:pt x="0" y="133596"/>
                    </a:cubicBezTo>
                    <a:lnTo>
                      <a:pt x="0" y="89064"/>
                    </a:lnTo>
                    <a:cubicBezTo>
                      <a:pt x="0" y="73060"/>
                      <a:pt x="11934" y="58216"/>
                      <a:pt x="35804" y="44532"/>
                    </a:cubicBezTo>
                    <a:cubicBezTo>
                      <a:pt x="59673" y="30847"/>
                      <a:pt x="92118" y="20005"/>
                      <a:pt x="133137" y="12002"/>
                    </a:cubicBezTo>
                    <a:cubicBezTo>
                      <a:pt x="153646" y="8001"/>
                      <a:pt x="175053" y="5000"/>
                      <a:pt x="197359" y="3000"/>
                    </a:cubicBezTo>
                    <a:lnTo>
                      <a:pt x="26696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787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503" y="5175159"/>
              <a:ext cx="2298192" cy="766064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6347224" y="56988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Hull Synchroni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6230306" y="1894674"/>
            <a:ext cx="2183984" cy="835121"/>
            <a:chOff x="5685181" y="1894674"/>
            <a:chExt cx="2183984" cy="835121"/>
          </a:xfrm>
        </p:grpSpPr>
        <p:sp>
          <p:nvSpPr>
            <p:cNvPr id="55" name="Rounded Rectangle 54"/>
            <p:cNvSpPr/>
            <p:nvPr/>
          </p:nvSpPr>
          <p:spPr>
            <a:xfrm>
              <a:off x="5685181" y="1894674"/>
              <a:ext cx="2183984" cy="835121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43182" y="1895622"/>
              <a:ext cx="856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sng" dirty="0"/>
                <a:t>Review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230308" y="1014965"/>
            <a:ext cx="2195576" cy="778666"/>
            <a:chOff x="5685183" y="1014965"/>
            <a:chExt cx="2195576" cy="778666"/>
          </a:xfrm>
        </p:grpSpPr>
        <p:sp>
          <p:nvSpPr>
            <p:cNvPr id="54" name="Rounded Rectangle 53"/>
            <p:cNvSpPr/>
            <p:nvPr/>
          </p:nvSpPr>
          <p:spPr>
            <a:xfrm>
              <a:off x="5685183" y="1058518"/>
              <a:ext cx="2195576" cy="735113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13772" y="1014965"/>
              <a:ext cx="93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sng" dirty="0"/>
                <a:t>Transfer</a:t>
              </a: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3295301" y="1178529"/>
            <a:ext cx="2946599" cy="3446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446205" y="2204212"/>
            <a:ext cx="1865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Check validity of transferred material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7901145" y="1681738"/>
            <a:ext cx="10555" cy="488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Smiley Face 74"/>
          <p:cNvSpPr/>
          <p:nvPr/>
        </p:nvSpPr>
        <p:spPr>
          <a:xfrm>
            <a:off x="10132870" y="477542"/>
            <a:ext cx="717099" cy="722089"/>
          </a:xfrm>
          <a:prstGeom prst="smileyFac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Smiley Face 75"/>
          <p:cNvSpPr/>
          <p:nvPr/>
        </p:nvSpPr>
        <p:spPr>
          <a:xfrm>
            <a:off x="289934" y="2080288"/>
            <a:ext cx="717099" cy="722089"/>
          </a:xfrm>
          <a:prstGeom prst="smileyFac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1" name="Group 100"/>
          <p:cNvGrpSpPr/>
          <p:nvPr/>
        </p:nvGrpSpPr>
        <p:grpSpPr>
          <a:xfrm>
            <a:off x="6230308" y="2966941"/>
            <a:ext cx="2195576" cy="2592693"/>
            <a:chOff x="5685183" y="2966941"/>
            <a:chExt cx="2195576" cy="2592693"/>
          </a:xfrm>
        </p:grpSpPr>
        <p:sp>
          <p:nvSpPr>
            <p:cNvPr id="56" name="Rounded Rectangle 55"/>
            <p:cNvSpPr/>
            <p:nvPr/>
          </p:nvSpPr>
          <p:spPr>
            <a:xfrm>
              <a:off x="5685183" y="3000781"/>
              <a:ext cx="2195576" cy="2558853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20305" y="2966941"/>
              <a:ext cx="750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sng" dirty="0"/>
                <a:t>Ingest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H="1">
            <a:off x="3433073" y="2353041"/>
            <a:ext cx="2688128" cy="55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ight Bracket 11"/>
          <p:cNvSpPr/>
          <p:nvPr/>
        </p:nvSpPr>
        <p:spPr>
          <a:xfrm>
            <a:off x="8248032" y="3847810"/>
            <a:ext cx="296253" cy="587862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 flipV="1">
            <a:off x="8544285" y="3929469"/>
            <a:ext cx="752659" cy="212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Left Bracket 19"/>
          <p:cNvSpPr/>
          <p:nvPr/>
        </p:nvSpPr>
        <p:spPr>
          <a:xfrm>
            <a:off x="6121200" y="5127972"/>
            <a:ext cx="392521" cy="35312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>
            <a:stCxn id="20" idx="1"/>
          </p:cNvCxnSpPr>
          <p:nvPr/>
        </p:nvCxnSpPr>
        <p:spPr>
          <a:xfrm flipH="1" flipV="1">
            <a:off x="3318752" y="4974083"/>
            <a:ext cx="2802448" cy="33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0" idx="1"/>
          </p:cNvCxnSpPr>
          <p:nvPr/>
        </p:nvCxnSpPr>
        <p:spPr>
          <a:xfrm flipH="1" flipV="1">
            <a:off x="3411390" y="3000781"/>
            <a:ext cx="2709810" cy="2303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42" idx="1"/>
            <a:endCxn id="44" idx="1"/>
          </p:cNvCxnSpPr>
          <p:nvPr/>
        </p:nvCxnSpPr>
        <p:spPr>
          <a:xfrm rot="10800000" flipH="1" flipV="1">
            <a:off x="2514177" y="3470279"/>
            <a:ext cx="6758416" cy="2598898"/>
          </a:xfrm>
          <a:prstGeom prst="bentConnector3">
            <a:avLst>
              <a:gd name="adj1" fmla="val -2367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6" idx="2"/>
            <a:endCxn id="59" idx="0"/>
          </p:cNvCxnSpPr>
          <p:nvPr/>
        </p:nvCxnSpPr>
        <p:spPr>
          <a:xfrm flipH="1">
            <a:off x="7340854" y="2727432"/>
            <a:ext cx="38021" cy="239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0" y="931641"/>
            <a:ext cx="591533" cy="591533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 flipV="1">
            <a:off x="1160096" y="1233978"/>
            <a:ext cx="1415784" cy="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08054" y="6111993"/>
            <a:ext cx="617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EAD from Calm (including Hyrax work ids) imported to </a:t>
            </a:r>
            <a:r>
              <a:rPr lang="en-GB" dirty="0" err="1"/>
              <a:t>blacklight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76383" y="1524692"/>
            <a:ext cx="2086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User uploads files and CSV files to box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57586" y="1300374"/>
            <a:ext cx="271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Transfer to synchronizer started by sharing folder with special user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821100" y="1289917"/>
            <a:ext cx="242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Administrator has view of process via a simple web UI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8541723" y="754551"/>
            <a:ext cx="1736485" cy="3207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8801060" y="754551"/>
            <a:ext cx="1477150" cy="248684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 rot="427144">
            <a:off x="3704843" y="1391009"/>
            <a:ext cx="214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Messages on progress written back to text file in box folder</a:t>
            </a:r>
          </a:p>
        </p:txBody>
      </p:sp>
      <p:sp>
        <p:nvSpPr>
          <p:cNvPr id="119" name="TextBox 118"/>
          <p:cNvSpPr txBox="1"/>
          <p:nvPr/>
        </p:nvSpPr>
        <p:spPr>
          <a:xfrm rot="20892091">
            <a:off x="3883723" y="2321214"/>
            <a:ext cx="20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Check collection exists in Calm</a:t>
            </a:r>
          </a:p>
        </p:txBody>
      </p:sp>
      <p:sp>
        <p:nvSpPr>
          <p:cNvPr id="120" name="TextBox 119"/>
          <p:cNvSpPr txBox="1"/>
          <p:nvPr/>
        </p:nvSpPr>
        <p:spPr>
          <a:xfrm rot="2406215">
            <a:off x="3762581" y="3883176"/>
            <a:ext cx="2180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Create item level record in Calm</a:t>
            </a:r>
          </a:p>
        </p:txBody>
      </p:sp>
      <p:sp>
        <p:nvSpPr>
          <p:cNvPr id="121" name="TextBox 120"/>
          <p:cNvSpPr txBox="1"/>
          <p:nvPr/>
        </p:nvSpPr>
        <p:spPr>
          <a:xfrm rot="363857">
            <a:off x="3680148" y="4896220"/>
            <a:ext cx="193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Create package and Digital Archival Objects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97736" y="3890625"/>
            <a:ext cx="2486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Transfer Bag to </a:t>
            </a:r>
            <a:r>
              <a:rPr lang="en-GB" sz="1200" dirty="0" err="1"/>
              <a:t>Archivematica</a:t>
            </a:r>
            <a:r>
              <a:rPr lang="en-GB" sz="1200" dirty="0"/>
              <a:t> and track progress of AIP and DIP creation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7144" y="3286909"/>
            <a:ext cx="2207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Creates “Bag” containing preservation material for submission to </a:t>
            </a:r>
            <a:r>
              <a:rPr lang="en-GB" sz="1100" dirty="0" err="1"/>
              <a:t>Archivematica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352253" y="4509299"/>
            <a:ext cx="191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Creates “Bag” containing dissemination material for  submission to Hyrax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408160" y="5103352"/>
            <a:ext cx="18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Sword Deposit of Bag to Hyrax</a:t>
            </a:r>
          </a:p>
        </p:txBody>
      </p:sp>
    </p:spTree>
    <p:extLst>
      <p:ext uri="{BB962C8B-B14F-4D97-AF65-F5344CB8AC3E}">
        <p14:creationId xmlns:p14="http://schemas.microsoft.com/office/powerpoint/2010/main" val="68183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364CF-57C2-A949-9CFC-2BD341D7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74" y="1762349"/>
            <a:ext cx="11414125" cy="1325562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Putting</a:t>
            </a:r>
            <a:br>
              <a:rPr lang="en-US" b="1" dirty="0">
                <a:solidFill>
                  <a:schemeClr val="accent2"/>
                </a:solidFill>
                <a:latin typeface="+mn-lt"/>
              </a:rPr>
            </a:br>
            <a:r>
              <a:rPr lang="en-US" b="1" dirty="0">
                <a:solidFill>
                  <a:schemeClr val="accent2"/>
                </a:solidFill>
                <a:latin typeface="+mn-lt"/>
              </a:rPr>
              <a:t>it</a:t>
            </a:r>
            <a:br>
              <a:rPr lang="en-US" b="1" dirty="0">
                <a:solidFill>
                  <a:schemeClr val="accent2"/>
                </a:solidFill>
                <a:latin typeface="+mn-lt"/>
              </a:rPr>
            </a:br>
            <a:r>
              <a:rPr lang="en-US" b="1" dirty="0">
                <a:solidFill>
                  <a:schemeClr val="accent2"/>
                </a:solidFill>
                <a:latin typeface="+mn-lt"/>
              </a:rPr>
              <a:t>into</a:t>
            </a:r>
            <a:br>
              <a:rPr lang="en-US" b="1" dirty="0">
                <a:solidFill>
                  <a:schemeClr val="accent2"/>
                </a:solidFill>
                <a:latin typeface="+mn-lt"/>
              </a:rPr>
            </a:br>
            <a:r>
              <a:rPr lang="en-US" b="1" dirty="0">
                <a:solidFill>
                  <a:schemeClr val="accent2"/>
                </a:solidFill>
                <a:latin typeface="+mn-lt"/>
              </a:rPr>
              <a:t>practice</a:t>
            </a:r>
          </a:p>
        </p:txBody>
      </p:sp>
      <p:pic>
        <p:nvPicPr>
          <p:cNvPr id="4" name="Google Shape;339;p54">
            <a:extLst>
              <a:ext uri="{FF2B5EF4-FFF2-40B4-BE49-F238E27FC236}">
                <a16:creationId xmlns:a16="http://schemas.microsoft.com/office/drawing/2014/main" id="{3938E1F8-F50D-B34D-9517-72A24541312E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76789" y="351108"/>
            <a:ext cx="8646382" cy="512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40;p54">
            <a:extLst>
              <a:ext uri="{FF2B5EF4-FFF2-40B4-BE49-F238E27FC236}">
                <a16:creationId xmlns:a16="http://schemas.microsoft.com/office/drawing/2014/main" id="{3E040AEF-9747-4143-B080-968BC45661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6641" y="4137027"/>
            <a:ext cx="4820627" cy="26267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41;p54">
            <a:extLst>
              <a:ext uri="{FF2B5EF4-FFF2-40B4-BE49-F238E27FC236}">
                <a16:creationId xmlns:a16="http://schemas.microsoft.com/office/drawing/2014/main" id="{71A51545-DF45-BA44-8876-DE4CA6934507}"/>
              </a:ext>
            </a:extLst>
          </p:cNvPr>
          <p:cNvSpPr/>
          <p:nvPr/>
        </p:nvSpPr>
        <p:spPr>
          <a:xfrm>
            <a:off x="5863214" y="311118"/>
            <a:ext cx="4151700" cy="627300"/>
          </a:xfrm>
          <a:prstGeom prst="rect">
            <a:avLst/>
          </a:prstGeom>
          <a:solidFill>
            <a:srgbClr val="0091A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doesn’t have to leave the History Centre Catalogue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42;p54">
            <a:extLst>
              <a:ext uri="{FF2B5EF4-FFF2-40B4-BE49-F238E27FC236}">
                <a16:creationId xmlns:a16="http://schemas.microsoft.com/office/drawing/2014/main" id="{54050B8C-4773-C340-A003-6BE4B610BF5F}"/>
              </a:ext>
            </a:extLst>
          </p:cNvPr>
          <p:cNvSpPr/>
          <p:nvPr/>
        </p:nvSpPr>
        <p:spPr>
          <a:xfrm>
            <a:off x="324074" y="5289929"/>
            <a:ext cx="4151700" cy="1344600"/>
          </a:xfrm>
          <a:prstGeom prst="rect">
            <a:avLst/>
          </a:prstGeom>
          <a:solidFill>
            <a:srgbClr val="0091A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don’t know (and don’t need to know that) these files are derivatives, managed by Hyrax, with preservation copies stored elsewhere by Archivematica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343;p54">
            <a:extLst>
              <a:ext uri="{FF2B5EF4-FFF2-40B4-BE49-F238E27FC236}">
                <a16:creationId xmlns:a16="http://schemas.microsoft.com/office/drawing/2014/main" id="{4E503A18-EAE7-E348-836D-E84337047F85}"/>
              </a:ext>
            </a:extLst>
          </p:cNvPr>
          <p:cNvCxnSpPr>
            <a:cxnSpLocks/>
            <a:stCxn id="7" idx="0"/>
          </p:cNvCxnSpPr>
          <p:nvPr/>
        </p:nvCxnSpPr>
        <p:spPr>
          <a:xfrm rot="5400000" flipH="1" flipV="1">
            <a:off x="4234564" y="1413755"/>
            <a:ext cx="2041534" cy="5710814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" name="Google Shape;344;p54">
            <a:extLst>
              <a:ext uri="{FF2B5EF4-FFF2-40B4-BE49-F238E27FC236}">
                <a16:creationId xmlns:a16="http://schemas.microsoft.com/office/drawing/2014/main" id="{BCEAED3F-7432-F54E-9C5F-D374DB874D96}"/>
              </a:ext>
            </a:extLst>
          </p:cNvPr>
          <p:cNvCxnSpPr>
            <a:stCxn id="6" idx="3"/>
            <a:endCxn id="5" idx="0"/>
          </p:cNvCxnSpPr>
          <p:nvPr/>
        </p:nvCxnSpPr>
        <p:spPr>
          <a:xfrm flipH="1">
            <a:off x="9666955" y="624768"/>
            <a:ext cx="347959" cy="3512259"/>
          </a:xfrm>
          <a:prstGeom prst="curvedConnector4">
            <a:avLst>
              <a:gd name="adj1" fmla="val -65697"/>
              <a:gd name="adj2" fmla="val 5446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48515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ACCB4-3581-B941-8E94-3746714B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0FA65-43C5-684B-B2C9-08B370BEA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Archivematica</a:t>
            </a:r>
            <a:r>
              <a:rPr lang="en-US" dirty="0"/>
              <a:t> and Hyrax do what they do very well</a:t>
            </a:r>
          </a:p>
          <a:p>
            <a:r>
              <a:rPr lang="en-US" dirty="0"/>
              <a:t>Focus of attention has been on the joins, through </a:t>
            </a:r>
            <a:r>
              <a:rPr lang="en-US" dirty="0" err="1"/>
              <a:t>Hullsync</a:t>
            </a:r>
            <a:r>
              <a:rPr lang="en-US" dirty="0"/>
              <a:t>, and making effective use of different gems to serve the overall need</a:t>
            </a:r>
          </a:p>
          <a:p>
            <a:pPr lvl="1"/>
            <a:r>
              <a:rPr lang="en-US" dirty="0"/>
              <a:t>Willow-SWORD, hydra-derivatives, </a:t>
            </a:r>
            <a:r>
              <a:rPr lang="en-US" dirty="0" err="1"/>
              <a:t>dogbiscuits</a:t>
            </a:r>
            <a:r>
              <a:rPr lang="en-US" dirty="0"/>
              <a:t>, </a:t>
            </a:r>
            <a:r>
              <a:rPr lang="en-US" dirty="0" err="1"/>
              <a:t>boxr</a:t>
            </a:r>
            <a:endParaRPr lang="en-US" dirty="0"/>
          </a:p>
          <a:p>
            <a:r>
              <a:rPr lang="en-US" dirty="0"/>
              <a:t>Commercial elements (CALM, Box) had flaws in their documentation</a:t>
            </a:r>
          </a:p>
          <a:p>
            <a:pPr lvl="1"/>
            <a:r>
              <a:rPr lang="en-US" dirty="0"/>
              <a:t>But were good to responding to calls for help</a:t>
            </a:r>
          </a:p>
        </p:txBody>
      </p:sp>
    </p:spTree>
    <p:extLst>
      <p:ext uri="{BB962C8B-B14F-4D97-AF65-F5344CB8AC3E}">
        <p14:creationId xmlns:p14="http://schemas.microsoft.com/office/powerpoint/2010/main" val="347216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0BF5-3432-6C47-89BD-6D54B01C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White Paper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6974F0-5EA5-4348-83CD-61473D77D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Captures the background and work undertaken</a:t>
            </a:r>
          </a:p>
          <a:p>
            <a:r>
              <a:rPr lang="en-US" dirty="0"/>
              <a:t>Describes the technical infrastructure</a:t>
            </a:r>
          </a:p>
          <a:p>
            <a:r>
              <a:rPr lang="en-US" dirty="0"/>
              <a:t>Outlines the digital preservation services that can be offered around this solution</a:t>
            </a:r>
          </a:p>
          <a:p>
            <a:r>
              <a:rPr lang="en-US" dirty="0">
                <a:hlinkClick r:id="rId2"/>
              </a:rPr>
              <a:t>https://hydra.hull.ac.uk/resources/hull:17757/content1</a:t>
            </a:r>
            <a:r>
              <a:rPr lang="en-US" dirty="0"/>
              <a:t> </a:t>
            </a:r>
          </a:p>
          <a:p>
            <a:r>
              <a:rPr lang="en-US" dirty="0"/>
              <a:t>Contact us to discuss further…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281CF1-708F-8C47-A49C-316E9C9CC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124" y="87086"/>
            <a:ext cx="2991710" cy="41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5125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Hull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F0AD07-4306-FD41-8AB2-65FC906BDAD8}" vid="{9EFB7B37-BB3B-2449-94F1-F4DEE61909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9E50676A51E5468642D2ADD9403D9C" ma:contentTypeVersion="0" ma:contentTypeDescription="Create a new document." ma:contentTypeScope="" ma:versionID="2a479cc587dce514386f67702654a09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52AD93-3376-4274-AACC-40676C1BC34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4D749A-3CAE-438E-AD73-02B921E8A8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CB7929-4DB5-40D0-B969-CC93F83EB2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4580</TotalTime>
  <Words>482</Words>
  <Application>Microsoft Macintosh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University of Hull Theme</vt:lpstr>
      <vt:lpstr>Hyrax and Archivematica: Central to Implementing Digital Preservation Workflows</vt:lpstr>
      <vt:lpstr>The UK City of Culture</vt:lpstr>
      <vt:lpstr>PowerPoint Presentation</vt:lpstr>
      <vt:lpstr>The records</vt:lpstr>
      <vt:lpstr>Building a solution</vt:lpstr>
      <vt:lpstr>PowerPoint Presentation</vt:lpstr>
      <vt:lpstr>Putting it into practice</vt:lpstr>
      <vt:lpstr>Lessons learned</vt:lpstr>
      <vt:lpstr>White Paper</vt:lpstr>
      <vt:lpstr>Onward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2018-12-10T21:19:42Z</dcterms:created>
  <dcterms:modified xsi:type="dcterms:W3CDTF">2020-05-14T17:28:32Z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0x0101004B9E50676A51E5468642D2ADD9403D9C</vt:lpwstr>
  </property>
</Properties>
</file>